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notesSlides/notesSlide7.xml" ContentType="application/vnd.openxmlformats-officedocument.presentationml.notesSlide+xml"/>
  <Override PartName="/ppt/charts/chart2.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3.xml" ContentType="application/vnd.openxmlformats-officedocument.drawingml.chart+xml"/>
  <Override PartName="/ppt/notesSlides/notesSlide22.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23.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notesSlides/notesSlide24.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notesSlides/notesSlide25.xml" ContentType="application/vnd.openxmlformats-officedocument.presentationml.notesSlide+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notesSlides/notesSlide26.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notesSlides/notesSlide27.xml" ContentType="application/vnd.openxmlformats-officedocument.presentationml.notesSlide+xml"/>
  <Override PartName="/ppt/charts/chart18.xml" ContentType="application/vnd.openxmlformats-officedocument.drawingml.chart+xml"/>
  <Override PartName="/ppt/charts/chart19.xml" ContentType="application/vnd.openxmlformats-officedocument.drawingml.chart+xml"/>
  <Override PartName="/ppt/notesSlides/notesSlide28.xml" ContentType="application/vnd.openxmlformats-officedocument.presentationml.notesSlide+xml"/>
  <Override PartName="/ppt/charts/chart20.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_rels/chart10.xml.rels><?xml version="1.0" encoding="UTF-8"?>
<Relationships xmlns="http://schemas.openxmlformats.org/package/2006/relationships"><Relationship Id="rId1" Type="http://schemas.openxmlformats.org/officeDocument/2006/relationships/package" Target="../embeddings/Microsoft_Excel_Sheet10.xlsx"/></Relationships>

</file>

<file path=ppt/charts/_rels/chart11.xml.rels><?xml version="1.0" encoding="UTF-8"?>
<Relationships xmlns="http://schemas.openxmlformats.org/package/2006/relationships"><Relationship Id="rId1" Type="http://schemas.openxmlformats.org/officeDocument/2006/relationships/package" Target="../embeddings/Microsoft_Excel_Sheet11.xlsx"/></Relationships>

</file>

<file path=ppt/charts/_rels/chart12.xml.rels><?xml version="1.0" encoding="UTF-8"?>
<Relationships xmlns="http://schemas.openxmlformats.org/package/2006/relationships"><Relationship Id="rId1" Type="http://schemas.openxmlformats.org/officeDocument/2006/relationships/package" Target="../embeddings/Microsoft_Excel_Sheet12.xlsx"/></Relationships>

</file>

<file path=ppt/charts/_rels/chart13.xml.rels><?xml version="1.0" encoding="UTF-8"?>
<Relationships xmlns="http://schemas.openxmlformats.org/package/2006/relationships"><Relationship Id="rId1" Type="http://schemas.openxmlformats.org/officeDocument/2006/relationships/package" Target="../embeddings/Microsoft_Excel_Sheet13.xlsx"/></Relationships>

</file>

<file path=ppt/charts/_rels/chart14.xml.rels><?xml version="1.0" encoding="UTF-8"?>
<Relationships xmlns="http://schemas.openxmlformats.org/package/2006/relationships"><Relationship Id="rId1" Type="http://schemas.openxmlformats.org/officeDocument/2006/relationships/package" Target="../embeddings/Microsoft_Excel_Sheet14.xlsx"/></Relationships>

</file>

<file path=ppt/charts/_rels/chart15.xml.rels><?xml version="1.0" encoding="UTF-8"?>
<Relationships xmlns="http://schemas.openxmlformats.org/package/2006/relationships"><Relationship Id="rId1" Type="http://schemas.openxmlformats.org/officeDocument/2006/relationships/package" Target="../embeddings/Microsoft_Excel_Sheet15.xlsx"/></Relationships>

</file>

<file path=ppt/charts/_rels/chart16.xml.rels><?xml version="1.0" encoding="UTF-8"?>
<Relationships xmlns="http://schemas.openxmlformats.org/package/2006/relationships"><Relationship Id="rId1" Type="http://schemas.openxmlformats.org/officeDocument/2006/relationships/package" Target="../embeddings/Microsoft_Excel_Sheet16.xlsx"/></Relationships>

</file>

<file path=ppt/charts/_rels/chart17.xml.rels><?xml version="1.0" encoding="UTF-8"?>
<Relationships xmlns="http://schemas.openxmlformats.org/package/2006/relationships"><Relationship Id="rId1" Type="http://schemas.openxmlformats.org/officeDocument/2006/relationships/package" Target="../embeddings/Microsoft_Excel_Sheet17.xlsx"/></Relationships>

</file>

<file path=ppt/charts/_rels/chart18.xml.rels><?xml version="1.0" encoding="UTF-8"?>
<Relationships xmlns="http://schemas.openxmlformats.org/package/2006/relationships"><Relationship Id="rId1" Type="http://schemas.openxmlformats.org/officeDocument/2006/relationships/package" Target="../embeddings/Microsoft_Excel_Sheet18.xlsx"/></Relationships>

</file>

<file path=ppt/charts/_rels/chart19.xml.rels><?xml version="1.0" encoding="UTF-8"?>
<Relationships xmlns="http://schemas.openxmlformats.org/package/2006/relationships"><Relationship Id="rId1" Type="http://schemas.openxmlformats.org/officeDocument/2006/relationships/package" Target="../embeddings/Microsoft_Excel_Sheet19.xlsx"/></Relationships>

</file>

<file path=ppt/charts/_rels/chart2.xml.rels><?xml version="1.0" encoding="UTF-8"?>
<Relationships xmlns="http://schemas.openxmlformats.org/package/2006/relationships"><Relationship Id="rId1" Type="http://schemas.openxmlformats.org/officeDocument/2006/relationships/package" Target="../embeddings/Microsoft_Excel_Sheet2.xlsx"/></Relationships>

</file>

<file path=ppt/charts/_rels/chart20.xml.rels><?xml version="1.0" encoding="UTF-8"?>
<Relationships xmlns="http://schemas.openxmlformats.org/package/2006/relationships"><Relationship Id="rId1" Type="http://schemas.openxmlformats.org/officeDocument/2006/relationships/package" Target="../embeddings/Microsoft_Excel_Sheet20.xlsx"/></Relationships>

</file>

<file path=ppt/charts/_rels/chart3.xml.rels><?xml version="1.0" encoding="UTF-8"?>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Relationships xmlns="http://schemas.openxmlformats.org/package/2006/relationships"><Relationship Id="rId1" Type="http://schemas.openxmlformats.org/officeDocument/2006/relationships/package" Target="../embeddings/Microsoft_Excel_Sheet8.xlsx"/></Relationships>

</file>

<file path=ppt/charts/_rels/chart9.xml.rels><?xml version="1.0" encoding="UTF-8"?>
<Relationships xmlns="http://schemas.openxmlformats.org/package/2006/relationships"><Relationship Id="rId1" Type="http://schemas.openxmlformats.org/officeDocument/2006/relationships/package" Target="../embeddings/Microsoft_Excel_Sheet9.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618214"/>
          <c:w val="0.983301"/>
          <c:h val="0.896924"/>
        </c:manualLayout>
      </c:layout>
      <c:barChart>
        <c:barDir val="col"/>
        <c:grouping val="clustered"/>
        <c:varyColors val="0"/>
        <c:ser>
          <c:idx val="0"/>
          <c:order val="0"/>
          <c:tx>
            <c:strRef>
              <c:f>Sheet1!$A$2</c:f>
              <c:strCache>
                <c:ptCount val="1"/>
                <c:pt idx="0">
                  <c:v>cold_geo_mean</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Sheet1!$B$2:$I$2</c:f>
              <c:numCache>
                <c:ptCount val="8"/>
                <c:pt idx="0">
                  <c:v>4196.100000</c:v>
                </c:pt>
                <c:pt idx="1">
                  <c:v>2360.160000</c:v>
                </c:pt>
                <c:pt idx="2">
                  <c:v>589.020000</c:v>
                </c:pt>
                <c:pt idx="3">
                  <c:v>116.710000</c:v>
                </c:pt>
                <c:pt idx="4">
                  <c:v>7.640000</c:v>
                </c:pt>
                <c:pt idx="5">
                  <c:v>6.610000</c:v>
                </c:pt>
                <c:pt idx="6">
                  <c:v>3.330000</c:v>
                </c:pt>
                <c:pt idx="7">
                  <c:v>3.040000</c:v>
                </c:pt>
              </c:numCache>
            </c:numRef>
          </c:val>
        </c:ser>
        <c:ser>
          <c:idx val="1"/>
          <c:order val="1"/>
          <c:tx>
            <c:strRef>
              <c:f>Sheet1!$A$3</c:f>
              <c:strCache>
                <c:ptCount val="1"/>
                <c:pt idx="0">
                  <c:v>hot_geo_mean</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Sheet1!$B$3:$I$3</c:f>
              <c:numCache>
                <c:ptCount val="8"/>
                <c:pt idx="0">
                  <c:v>10486.820000</c:v>
                </c:pt>
                <c:pt idx="1">
                  <c:v>5904.850000</c:v>
                </c:pt>
                <c:pt idx="2">
                  <c:v>1469.520000</c:v>
                </c:pt>
                <c:pt idx="3">
                  <c:v>104.580000</c:v>
                </c:pt>
                <c:pt idx="4">
                  <c:v>18.000000</c:v>
                </c:pt>
                <c:pt idx="5">
                  <c:v>3.460000</c:v>
                </c:pt>
                <c:pt idx="6">
                  <c:v>3.290000</c:v>
                </c:pt>
                <c:pt idx="7">
                  <c:v>1.850000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logBase val="10"/>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372761"/>
          <c:y val="0.0682002"/>
          <c:w val="0.957724"/>
          <c:h val="0.89238"/>
        </c:manualLayout>
      </c:layout>
      <c:barChart>
        <c:barDir val="col"/>
        <c:grouping val="clustered"/>
        <c:varyColors val="0"/>
        <c:ser>
          <c:idx val="0"/>
          <c:order val="0"/>
          <c:tx>
            <c:strRef>
              <c:f>Sheet1!$A$2</c:f>
              <c:strCache>
                <c:ptCount val="1"/>
                <c:pt idx="0">
                  <c:v>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Sheet1!$B$2:$B$2</c:f>
              <c:numCache>
                <c:ptCount val="1"/>
                <c:pt idx="0">
                  <c:v>30000.000000</c:v>
                </c:pt>
              </c:numCache>
            </c:numRef>
          </c:val>
        </c:ser>
        <c:ser>
          <c:idx val="1"/>
          <c:order val="1"/>
          <c:tx>
            <c:strRef>
              <c:f>Sheet1!$A$3</c:f>
              <c:strCache>
                <c:ptCount val="1"/>
                <c:pt idx="0">
                  <c:v>Hot</c:v>
                </c:pt>
              </c:strCache>
            </c:strRef>
          </c:tx>
          <c:spPr>
            <a:solidFill>
              <a:srgbClr val="1E1F1D"/>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Sheet1!$B$3:$B$3</c:f>
              <c:numCache>
                <c:ptCount val="1"/>
                <c:pt idx="0">
                  <c:v>30000.000000</c:v>
                </c:pt>
              </c:numCache>
            </c:numRef>
          </c:val>
        </c:ser>
        <c:ser>
          <c:idx val="2"/>
          <c:order val="2"/>
          <c:tx>
            <c:strRef>
              <c:f>Sheet1!$A$4</c:f>
              <c:strCache>
                <c:ptCount val="1"/>
                <c:pt idx="0">
                  <c:v>ClickHouse - Cold</c:v>
                </c:pt>
              </c:strCache>
            </c:strRef>
          </c:tx>
          <c:spPr>
            <a:solidFill>
              <a:srgbClr val="868887"/>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Sheet1!$B$4:$B$4</c:f>
              <c:numCache>
                <c:ptCount val="1"/>
                <c:pt idx="0">
                  <c:v>394.000000</c:v>
                </c:pt>
              </c:numCache>
            </c:numRef>
          </c:val>
        </c:ser>
        <c:ser>
          <c:idx val="3"/>
          <c:order val="3"/>
          <c:tx>
            <c:strRef>
              <c:f>Sheet1!$A$5</c:f>
              <c:strCache>
                <c:ptCount val="1"/>
                <c:pt idx="0">
                  <c:v>ClickHouse - Hot</c:v>
                </c:pt>
              </c:strCache>
            </c:strRef>
          </c:tx>
          <c:spPr>
            <a:solidFill>
              <a:srgbClr val="1E1F1E"/>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Sheet1!$B$5:$B$5</c:f>
              <c:numCache>
                <c:ptCount val="1"/>
                <c:pt idx="0">
                  <c:v>384.000000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7500"/>
        <c:minorUnit val="37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756694"/>
          <c:w val="0.952225"/>
          <c:h val="0.881962"/>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124.000000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32.5"/>
        <c:minorUnit val="16.2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756694"/>
          <c:w val="0.952225"/>
          <c:h val="0.881962"/>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124.000000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32.5"/>
        <c:minorUnit val="16.2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640598"/>
          <c:w val="0.952225"/>
          <c:h val="0.898154"/>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158.000000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40"/>
        <c:minorUnit val="2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418144"/>
          <c:w val="0.983301"/>
          <c:h val="0.926236"/>
        </c:manualLayout>
      </c:layout>
      <c:barChart>
        <c:barDir val="col"/>
        <c:grouping val="clustered"/>
        <c:varyColors val="0"/>
        <c:ser>
          <c:idx val="0"/>
          <c:order val="0"/>
          <c:tx>
            <c:strRef>
              <c:f>Sheet1!$A$2</c:f>
              <c:strCache>
                <c:ptCount val="1"/>
                <c:pt idx="0">
                  <c:v>cold_geo_mean</c:v>
                </c:pt>
              </c:strCache>
            </c:strRef>
          </c:tx>
          <c:spPr>
            <a:solidFill>
              <a:srgbClr val="000000"/>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Elasticsearch</c:v>
                </c:pt>
                <c:pt idx="3">
                  <c:v>SingleStore</c:v>
                </c:pt>
                <c:pt idx="4">
                  <c:v>MongoDB</c:v>
                </c:pt>
                <c:pt idx="5">
                  <c:v>VictoriaLogs</c:v>
                </c:pt>
                <c:pt idx="6">
                  <c:v>GreptimeDB</c:v>
                </c:pt>
                <c:pt idx="7">
                  <c:v>ClickHouse</c:v>
                </c:pt>
              </c:strCache>
            </c:strRef>
          </c:cat>
          <c:val>
            <c:numRef>
              <c:f>Sheet1!$B$2:$I$2</c:f>
              <c:numCache>
                <c:ptCount val="8"/>
                <c:pt idx="0">
                  <c:v>615.440000</c:v>
                </c:pt>
                <c:pt idx="1">
                  <c:v>440.140000</c:v>
                </c:pt>
                <c:pt idx="2">
                  <c:v>359.580000</c:v>
                </c:pt>
                <c:pt idx="3">
                  <c:v>218.750000</c:v>
                </c:pt>
                <c:pt idx="4">
                  <c:v>147.410000</c:v>
                </c:pt>
                <c:pt idx="5">
                  <c:v>113.150000</c:v>
                </c:pt>
                <c:pt idx="6">
                  <c:v>101.340000</c:v>
                </c:pt>
                <c:pt idx="7">
                  <c:v>92.420000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majorUnit val="175"/>
        <c:minorUnit val="87.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418144"/>
          <c:w val="0.983301"/>
          <c:h val="0.926236"/>
        </c:manualLayout>
      </c:layout>
      <c:barChart>
        <c:barDir val="col"/>
        <c:grouping val="clustered"/>
        <c:varyColors val="0"/>
        <c:ser>
          <c:idx val="0"/>
          <c:order val="0"/>
          <c:tx>
            <c:strRef>
              <c:f>Sheet1!$A$2</c:f>
              <c:strCache>
                <c:ptCount val="1"/>
                <c:pt idx="0">
                  <c:v>cold_geo_mean</c:v>
                </c:pt>
              </c:strCache>
            </c:strRef>
          </c:tx>
          <c:spPr>
            <a:solidFill>
              <a:srgbClr val="000000"/>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Elasticsearch</c:v>
                </c:pt>
                <c:pt idx="3">
                  <c:v>SingleStore</c:v>
                </c:pt>
                <c:pt idx="4">
                  <c:v>MongoDB</c:v>
                </c:pt>
                <c:pt idx="5">
                  <c:v>VictoriaLogs</c:v>
                </c:pt>
                <c:pt idx="6">
                  <c:v>GreptimeDB</c:v>
                </c:pt>
                <c:pt idx="7">
                  <c:v>ClickHouse</c:v>
                </c:pt>
              </c:strCache>
            </c:strRef>
          </c:cat>
          <c:val>
            <c:numRef>
              <c:f>Sheet1!$B$2:$I$2</c:f>
              <c:numCache>
                <c:ptCount val="8"/>
                <c:pt idx="0">
                  <c:v>615.440000</c:v>
                </c:pt>
                <c:pt idx="1">
                  <c:v>440.140000</c:v>
                </c:pt>
                <c:pt idx="2">
                  <c:v>359.580000</c:v>
                </c:pt>
                <c:pt idx="3">
                  <c:v>218.750000</c:v>
                </c:pt>
                <c:pt idx="4">
                  <c:v>147.410000</c:v>
                </c:pt>
                <c:pt idx="5">
                  <c:v>113.150000</c:v>
                </c:pt>
                <c:pt idx="6">
                  <c:v>101.340000</c:v>
                </c:pt>
                <c:pt idx="7">
                  <c:v>92.420000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majorUnit val="175"/>
        <c:minorUnit val="87.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756694"/>
          <c:w val="0.952225"/>
          <c:h val="0.881962"/>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124.000000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32.5"/>
        <c:minorUnit val="16.2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33502"/>
          <c:y val="0.0304201"/>
          <c:w val="0.98165"/>
          <c:h val="0.945072"/>
        </c:manualLayout>
      </c:layout>
      <c:barChart>
        <c:barDir val="col"/>
        <c:grouping val="clustered"/>
        <c:varyColors val="0"/>
        <c:ser>
          <c:idx val="0"/>
          <c:order val="0"/>
          <c:tx>
            <c:strRef>
              <c:f>Sheet1!$A$2</c:f>
              <c:strCache>
                <c:ptCount val="1"/>
                <c:pt idx="0">
                  <c:v>ClickHouse - cold</c:v>
                </c:pt>
              </c:strCache>
            </c:strRef>
          </c:tx>
          <c:spPr>
            <a:solidFill>
              <a:srgbClr val="868889"/>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Sheet1!$B$2:$B$2</c:f>
              <c:numCache>
                <c:ptCount val="1"/>
                <c:pt idx="0">
                  <c:v>394.000000</c:v>
                </c:pt>
              </c:numCache>
            </c:numRef>
          </c:val>
        </c:ser>
        <c:ser>
          <c:idx val="1"/>
          <c:order val="1"/>
          <c:tx>
            <c:strRef>
              <c:f>Sheet1!$A$3</c:f>
              <c:strCache>
                <c:ptCount val="1"/>
                <c:pt idx="0">
                  <c:v>Clickhouse - hot</c:v>
                </c:pt>
              </c:strCache>
            </c:strRef>
          </c:tx>
          <c:spPr>
            <a:solidFill>
              <a:srgbClr val="1D1F1C"/>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Sheet1!$B$3:$B$3</c:f>
              <c:numCache>
                <c:ptCount val="1"/>
                <c:pt idx="0">
                  <c:v>383.000000</c:v>
                </c:pt>
              </c:numCache>
            </c:numRef>
          </c:val>
        </c:ser>
        <c:ser>
          <c:idx val="2"/>
          <c:order val="2"/>
          <c:tx>
            <c:strRef>
              <c:f>Sheet1!$A$4</c:f>
              <c:strCache>
                <c:ptCount val="1"/>
                <c:pt idx="0">
                  <c:v>MongoDB - 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Sheet1!$B$4:$B$4</c:f>
              <c:numCache>
                <c:ptCount val="1"/>
                <c:pt idx="0">
                  <c:v>25000.000000</c:v>
                </c:pt>
              </c:numCache>
            </c:numRef>
          </c:val>
        </c:ser>
        <c:ser>
          <c:idx val="3"/>
          <c:order val="3"/>
          <c:tx>
            <c:strRef>
              <c:f>Sheet1!$A$5</c:f>
              <c:strCache>
                <c:ptCount val="1"/>
                <c:pt idx="0">
                  <c:v>MongoDB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Sheet1!$B$5:$B$5</c:f>
              <c:numCache>
                <c:ptCount val="1"/>
                <c:pt idx="0">
                  <c:v>25000.000000</c:v>
                </c:pt>
              </c:numCache>
            </c:numRef>
          </c:val>
        </c:ser>
        <c:ser>
          <c:idx val="4"/>
          <c:order val="4"/>
          <c:tx>
            <c:strRef>
              <c:f>Sheet1!$A$6</c:f>
              <c:strCache>
                <c:ptCount val="1"/>
                <c:pt idx="0">
                  <c:v>Elasticsearch - cold</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Sheet1!$B$6:$B$6</c:f>
              <c:numCache>
                <c:ptCount val="1"/>
                <c:pt idx="0">
                  <c:v>5000.000000</c:v>
                </c:pt>
              </c:numCache>
            </c:numRef>
          </c:val>
        </c:ser>
        <c:ser>
          <c:idx val="5"/>
          <c:order val="5"/>
          <c:tx>
            <c:strRef>
              <c:f>Sheet1!$A$7</c:f>
              <c:strCache>
                <c:ptCount val="1"/>
                <c:pt idx="0">
                  <c:v>Elasticsearch - hot</c:v>
                </c:pt>
              </c:strCache>
            </c:strRef>
          </c:tx>
          <c:spPr>
            <a:solidFill>
              <a:srgbClr val="1D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Sheet1!$B$7:$B$7</c:f>
              <c:numCache>
                <c:ptCount val="1"/>
                <c:pt idx="0">
                  <c:v>5000.000000</c:v>
                </c:pt>
              </c:numCache>
            </c:numRef>
          </c:val>
        </c:ser>
        <c:ser>
          <c:idx val="6"/>
          <c:order val="6"/>
          <c:tx>
            <c:strRef>
              <c:f>Sheet1!$A$8</c:f>
              <c:strCache>
                <c:ptCount val="1"/>
                <c:pt idx="0">
                  <c:v>DuckDB - cold</c:v>
                </c:pt>
              </c:strCache>
            </c:strRef>
          </c:tx>
          <c:spPr>
            <a:solidFill>
              <a:srgbClr val="86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Sheet1!$B$8:$B$8</c:f>
              <c:numCache>
                <c:ptCount val="1"/>
                <c:pt idx="0">
                  <c:v>50000.000000</c:v>
                </c:pt>
              </c:numCache>
            </c:numRef>
          </c:val>
        </c:ser>
        <c:ser>
          <c:idx val="7"/>
          <c:order val="7"/>
          <c:tx>
            <c:strRef>
              <c:f>Sheet1!$A$9</c:f>
              <c:strCache>
                <c:ptCount val="1"/>
                <c:pt idx="0">
                  <c:v>DuckDB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Sheet1!$B$9:$B$9</c:f>
              <c:numCache>
                <c:ptCount val="1"/>
                <c:pt idx="0">
                  <c:v>50000.000000</c:v>
                </c:pt>
              </c:numCache>
            </c:numRef>
          </c:val>
        </c:ser>
        <c:ser>
          <c:idx val="8"/>
          <c:order val="8"/>
          <c:tx>
            <c:strRef>
              <c:f>Sheet1!$A$10</c:f>
              <c:strCache>
                <c:ptCount val="1"/>
                <c:pt idx="0">
                  <c:v>PostgreSQL - cold</c:v>
                </c:pt>
              </c:strCache>
            </c:strRef>
          </c:tx>
          <c:spPr>
            <a:solidFill>
              <a:srgbClr val="868787"/>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Sheet1!$B$10:$B$10</c:f>
              <c:numCache>
                <c:ptCount val="1"/>
                <c:pt idx="0">
                  <c:v>50000.000000</c:v>
                </c:pt>
              </c:numCache>
            </c:numRef>
          </c:val>
        </c:ser>
        <c:ser>
          <c:idx val="9"/>
          <c:order val="9"/>
          <c:tx>
            <c:strRef>
              <c:f>Sheet1!$A$11</c:f>
              <c:strCache>
                <c:ptCount val="1"/>
                <c:pt idx="0">
                  <c:v>PostgreSQL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Sheet1!$B$11:$B$11</c:f>
              <c:numCache>
                <c:ptCount val="1"/>
                <c:pt idx="0">
                  <c:v>50000.000000</c:v>
                </c:pt>
              </c:numCache>
            </c:numRef>
          </c:val>
        </c:ser>
        <c:gapWidth val="40"/>
        <c:overlap val="-4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12500"/>
        <c:minorUnit val="62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33502"/>
          <c:y val="0.0304201"/>
          <c:w val="0.98165"/>
          <c:h val="0.945072"/>
        </c:manualLayout>
      </c:layout>
      <c:barChart>
        <c:barDir val="col"/>
        <c:grouping val="clustered"/>
        <c:varyColors val="0"/>
        <c:ser>
          <c:idx val="0"/>
          <c:order val="0"/>
          <c:tx>
            <c:strRef>
              <c:f>Sheet1!$A$2</c:f>
              <c:strCache>
                <c:ptCount val="1"/>
                <c:pt idx="0">
                  <c:v>ClickHouse - cold</c:v>
                </c:pt>
              </c:strCache>
            </c:strRef>
          </c:tx>
          <c:spPr>
            <a:solidFill>
              <a:srgbClr val="868889"/>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Sheet1!$B$2:$B$2</c:f>
              <c:numCache>
                <c:ptCount val="1"/>
                <c:pt idx="0">
                  <c:v>394.000000</c:v>
                </c:pt>
              </c:numCache>
            </c:numRef>
          </c:val>
        </c:ser>
        <c:ser>
          <c:idx val="1"/>
          <c:order val="1"/>
          <c:tx>
            <c:strRef>
              <c:f>Sheet1!$A$3</c:f>
              <c:strCache>
                <c:ptCount val="1"/>
                <c:pt idx="0">
                  <c:v>Clickhouse - hot</c:v>
                </c:pt>
              </c:strCache>
            </c:strRef>
          </c:tx>
          <c:spPr>
            <a:solidFill>
              <a:srgbClr val="1D1F1C"/>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Sheet1!$B$3:$B$3</c:f>
              <c:numCache>
                <c:ptCount val="1"/>
                <c:pt idx="0">
                  <c:v>383.000000</c:v>
                </c:pt>
              </c:numCache>
            </c:numRef>
          </c:val>
        </c:ser>
        <c:ser>
          <c:idx val="2"/>
          <c:order val="2"/>
          <c:tx>
            <c:strRef>
              <c:f>Sheet1!$A$4</c:f>
              <c:strCache>
                <c:ptCount val="1"/>
                <c:pt idx="0">
                  <c:v>MongoDB - 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Sheet1!$B$4:$B$4</c:f>
              <c:numCache>
                <c:ptCount val="1"/>
                <c:pt idx="0">
                  <c:v>25000.000000</c:v>
                </c:pt>
              </c:numCache>
            </c:numRef>
          </c:val>
        </c:ser>
        <c:ser>
          <c:idx val="3"/>
          <c:order val="3"/>
          <c:tx>
            <c:strRef>
              <c:f>Sheet1!$A$5</c:f>
              <c:strCache>
                <c:ptCount val="1"/>
                <c:pt idx="0">
                  <c:v>MongoDB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Sheet1!$B$5:$B$5</c:f>
              <c:numCache>
                <c:ptCount val="1"/>
                <c:pt idx="0">
                  <c:v>25000.000000</c:v>
                </c:pt>
              </c:numCache>
            </c:numRef>
          </c:val>
        </c:ser>
        <c:ser>
          <c:idx val="4"/>
          <c:order val="4"/>
          <c:tx>
            <c:strRef>
              <c:f>Sheet1!$A$6</c:f>
              <c:strCache>
                <c:ptCount val="1"/>
                <c:pt idx="0">
                  <c:v>Elasticsearch - cold</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Sheet1!$B$6:$B$6</c:f>
              <c:numCache>
                <c:ptCount val="1"/>
                <c:pt idx="0">
                  <c:v>5000.000000</c:v>
                </c:pt>
              </c:numCache>
            </c:numRef>
          </c:val>
        </c:ser>
        <c:ser>
          <c:idx val="5"/>
          <c:order val="5"/>
          <c:tx>
            <c:strRef>
              <c:f>Sheet1!$A$7</c:f>
              <c:strCache>
                <c:ptCount val="1"/>
                <c:pt idx="0">
                  <c:v>Elasticsearch - hot</c:v>
                </c:pt>
              </c:strCache>
            </c:strRef>
          </c:tx>
          <c:spPr>
            <a:solidFill>
              <a:srgbClr val="1D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Sheet1!$B$7:$B$7</c:f>
              <c:numCache>
                <c:ptCount val="1"/>
                <c:pt idx="0">
                  <c:v>5000.000000</c:v>
                </c:pt>
              </c:numCache>
            </c:numRef>
          </c:val>
        </c:ser>
        <c:ser>
          <c:idx val="6"/>
          <c:order val="6"/>
          <c:tx>
            <c:strRef>
              <c:f>Sheet1!$A$8</c:f>
              <c:strCache>
                <c:ptCount val="1"/>
                <c:pt idx="0">
                  <c:v>DuckDB - cold</c:v>
                </c:pt>
              </c:strCache>
            </c:strRef>
          </c:tx>
          <c:spPr>
            <a:solidFill>
              <a:srgbClr val="86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Sheet1!$B$8:$B$8</c:f>
              <c:numCache>
                <c:ptCount val="1"/>
                <c:pt idx="0">
                  <c:v>50000.000000</c:v>
                </c:pt>
              </c:numCache>
            </c:numRef>
          </c:val>
        </c:ser>
        <c:ser>
          <c:idx val="7"/>
          <c:order val="7"/>
          <c:tx>
            <c:strRef>
              <c:f>Sheet1!$A$9</c:f>
              <c:strCache>
                <c:ptCount val="1"/>
                <c:pt idx="0">
                  <c:v>DuckDB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Sheet1!$B$9:$B$9</c:f>
              <c:numCache>
                <c:ptCount val="1"/>
                <c:pt idx="0">
                  <c:v>50000.000000</c:v>
                </c:pt>
              </c:numCache>
            </c:numRef>
          </c:val>
        </c:ser>
        <c:ser>
          <c:idx val="8"/>
          <c:order val="8"/>
          <c:tx>
            <c:strRef>
              <c:f>Sheet1!$A$10</c:f>
              <c:strCache>
                <c:ptCount val="1"/>
                <c:pt idx="0">
                  <c:v>PostgreSQL - cold</c:v>
                </c:pt>
              </c:strCache>
            </c:strRef>
          </c:tx>
          <c:spPr>
            <a:solidFill>
              <a:srgbClr val="868787"/>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Sheet1!$B$10:$B$10</c:f>
              <c:numCache>
                <c:ptCount val="1"/>
                <c:pt idx="0">
                  <c:v>50000.000000</c:v>
                </c:pt>
              </c:numCache>
            </c:numRef>
          </c:val>
        </c:ser>
        <c:ser>
          <c:idx val="9"/>
          <c:order val="9"/>
          <c:tx>
            <c:strRef>
              <c:f>Sheet1!$A$11</c:f>
              <c:strCache>
                <c:ptCount val="1"/>
                <c:pt idx="0">
                  <c:v>PostgreSQL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Sheet1!$B$11:$B$11</c:f>
              <c:numCache>
                <c:ptCount val="1"/>
                <c:pt idx="0">
                  <c:v>50000.000000</c:v>
                </c:pt>
              </c:numCache>
            </c:numRef>
          </c:val>
        </c:ser>
        <c:gapWidth val="40"/>
        <c:overlap val="-4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12500"/>
        <c:minorUnit val="62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418144"/>
          <c:w val="0.983301"/>
          <c:h val="0.926236"/>
        </c:manualLayout>
      </c:layout>
      <c:barChart>
        <c:barDir val="col"/>
        <c:grouping val="clustered"/>
        <c:varyColors val="0"/>
        <c:ser>
          <c:idx val="0"/>
          <c:order val="0"/>
          <c:tx>
            <c:strRef>
              <c:f>Sheet1!$A$2</c:f>
              <c:strCache>
                <c:ptCount val="1"/>
                <c:pt idx="0">
                  <c:v>cold_geo_mean</c:v>
                </c:pt>
              </c:strCache>
            </c:strRef>
          </c:tx>
          <c:spPr>
            <a:solidFill>
              <a:srgbClr val="000000"/>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Elasticsearch</c:v>
                </c:pt>
                <c:pt idx="3">
                  <c:v>SingleStore</c:v>
                </c:pt>
                <c:pt idx="4">
                  <c:v>MongoDB</c:v>
                </c:pt>
                <c:pt idx="5">
                  <c:v>VictoriaLogs</c:v>
                </c:pt>
                <c:pt idx="6">
                  <c:v>GreptimeDB</c:v>
                </c:pt>
                <c:pt idx="7">
                  <c:v>ClickHouse</c:v>
                </c:pt>
              </c:strCache>
            </c:strRef>
          </c:cat>
          <c:val>
            <c:numRef>
              <c:f>Sheet1!$B$2:$I$2</c:f>
              <c:numCache>
                <c:ptCount val="8"/>
                <c:pt idx="0">
                  <c:v>615.440000</c:v>
                </c:pt>
                <c:pt idx="1">
                  <c:v>440.140000</c:v>
                </c:pt>
                <c:pt idx="2">
                  <c:v>359.580000</c:v>
                </c:pt>
                <c:pt idx="3">
                  <c:v>218.750000</c:v>
                </c:pt>
                <c:pt idx="4">
                  <c:v>147.410000</c:v>
                </c:pt>
                <c:pt idx="5">
                  <c:v>113.150000</c:v>
                </c:pt>
                <c:pt idx="6">
                  <c:v>101.340000</c:v>
                </c:pt>
                <c:pt idx="7">
                  <c:v>92.420000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majorUnit val="175"/>
        <c:minorUnit val="87.5"/>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618214"/>
          <c:w val="0.983301"/>
          <c:h val="0.896924"/>
        </c:manualLayout>
      </c:layout>
      <c:barChart>
        <c:barDir val="col"/>
        <c:grouping val="clustered"/>
        <c:varyColors val="0"/>
        <c:ser>
          <c:idx val="0"/>
          <c:order val="0"/>
          <c:tx>
            <c:strRef>
              <c:f>Sheet1!$A$2</c:f>
              <c:strCache>
                <c:ptCount val="1"/>
                <c:pt idx="0">
                  <c:v>cold_geo_mean</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Sheet1!$B$2:$I$2</c:f>
              <c:numCache>
                <c:ptCount val="8"/>
                <c:pt idx="0">
                  <c:v>4196.100000</c:v>
                </c:pt>
                <c:pt idx="1">
                  <c:v>2360.160000</c:v>
                </c:pt>
                <c:pt idx="2">
                  <c:v>589.020000</c:v>
                </c:pt>
                <c:pt idx="3">
                  <c:v>116.710000</c:v>
                </c:pt>
                <c:pt idx="4">
                  <c:v>7.640000</c:v>
                </c:pt>
                <c:pt idx="5">
                  <c:v>6.610000</c:v>
                </c:pt>
                <c:pt idx="6">
                  <c:v>3.330000</c:v>
                </c:pt>
                <c:pt idx="7">
                  <c:v>3.040000</c:v>
                </c:pt>
              </c:numCache>
            </c:numRef>
          </c:val>
        </c:ser>
        <c:ser>
          <c:idx val="1"/>
          <c:order val="1"/>
          <c:tx>
            <c:strRef>
              <c:f>Sheet1!$A$3</c:f>
              <c:strCache>
                <c:ptCount val="1"/>
                <c:pt idx="0">
                  <c:v>hot_geo_mean</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Sheet1!$B$3:$I$3</c:f>
              <c:numCache>
                <c:ptCount val="8"/>
                <c:pt idx="0">
                  <c:v>10486.820000</c:v>
                </c:pt>
                <c:pt idx="1">
                  <c:v>5904.850000</c:v>
                </c:pt>
                <c:pt idx="2">
                  <c:v>1469.520000</c:v>
                </c:pt>
                <c:pt idx="3">
                  <c:v>104.580000</c:v>
                </c:pt>
                <c:pt idx="4">
                  <c:v>18.000000</c:v>
                </c:pt>
                <c:pt idx="5">
                  <c:v>3.460000</c:v>
                </c:pt>
                <c:pt idx="6">
                  <c:v>3.290000</c:v>
                </c:pt>
                <c:pt idx="7">
                  <c:v>1.850000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logBase val="10"/>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33502"/>
          <c:y val="0.0304201"/>
          <c:w val="0.98165"/>
          <c:h val="0.945072"/>
        </c:manualLayout>
      </c:layout>
      <c:barChart>
        <c:barDir val="col"/>
        <c:grouping val="clustered"/>
        <c:varyColors val="0"/>
        <c:ser>
          <c:idx val="0"/>
          <c:order val="0"/>
          <c:tx>
            <c:strRef>
              <c:f>Sheet1!$A$2</c:f>
              <c:strCache>
                <c:ptCount val="1"/>
                <c:pt idx="0">
                  <c:v>ClickHouse - cold</c:v>
                </c:pt>
              </c:strCache>
            </c:strRef>
          </c:tx>
          <c:spPr>
            <a:solidFill>
              <a:srgbClr val="868889"/>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Sheet1!$B$2:$B$2</c:f>
              <c:numCache>
                <c:ptCount val="1"/>
                <c:pt idx="0">
                  <c:v>394.000000</c:v>
                </c:pt>
              </c:numCache>
            </c:numRef>
          </c:val>
        </c:ser>
        <c:ser>
          <c:idx val="1"/>
          <c:order val="1"/>
          <c:tx>
            <c:strRef>
              <c:f>Sheet1!$A$3</c:f>
              <c:strCache>
                <c:ptCount val="1"/>
                <c:pt idx="0">
                  <c:v>Clickhouse - hot</c:v>
                </c:pt>
              </c:strCache>
            </c:strRef>
          </c:tx>
          <c:spPr>
            <a:solidFill>
              <a:srgbClr val="1D1F1C"/>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Sheet1!$B$3:$B$3</c:f>
              <c:numCache>
                <c:ptCount val="1"/>
                <c:pt idx="0">
                  <c:v>383.000000</c:v>
                </c:pt>
              </c:numCache>
            </c:numRef>
          </c:val>
        </c:ser>
        <c:ser>
          <c:idx val="2"/>
          <c:order val="2"/>
          <c:tx>
            <c:strRef>
              <c:f>Sheet1!$A$4</c:f>
              <c:strCache>
                <c:ptCount val="1"/>
                <c:pt idx="0">
                  <c:v>MongoDB - 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Sheet1!$B$4:$B$4</c:f>
              <c:numCache>
                <c:ptCount val="1"/>
                <c:pt idx="0">
                  <c:v>25000.000000</c:v>
                </c:pt>
              </c:numCache>
            </c:numRef>
          </c:val>
        </c:ser>
        <c:ser>
          <c:idx val="3"/>
          <c:order val="3"/>
          <c:tx>
            <c:strRef>
              <c:f>Sheet1!$A$5</c:f>
              <c:strCache>
                <c:ptCount val="1"/>
                <c:pt idx="0">
                  <c:v>MongoDB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Sheet1!$B$5:$B$5</c:f>
              <c:numCache>
                <c:ptCount val="1"/>
                <c:pt idx="0">
                  <c:v>25000.000000</c:v>
                </c:pt>
              </c:numCache>
            </c:numRef>
          </c:val>
        </c:ser>
        <c:ser>
          <c:idx val="4"/>
          <c:order val="4"/>
          <c:tx>
            <c:strRef>
              <c:f>Sheet1!$A$6</c:f>
              <c:strCache>
                <c:ptCount val="1"/>
                <c:pt idx="0">
                  <c:v>Elasticsearch - cold</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Sheet1!$B$6:$B$6</c:f>
              <c:numCache>
                <c:ptCount val="1"/>
                <c:pt idx="0">
                  <c:v>5000.000000</c:v>
                </c:pt>
              </c:numCache>
            </c:numRef>
          </c:val>
        </c:ser>
        <c:ser>
          <c:idx val="5"/>
          <c:order val="5"/>
          <c:tx>
            <c:strRef>
              <c:f>Sheet1!$A$7</c:f>
              <c:strCache>
                <c:ptCount val="1"/>
                <c:pt idx="0">
                  <c:v>Elasticsearch - hot</c:v>
                </c:pt>
              </c:strCache>
            </c:strRef>
          </c:tx>
          <c:spPr>
            <a:solidFill>
              <a:srgbClr val="1D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Sheet1!$B$7:$B$7</c:f>
              <c:numCache>
                <c:ptCount val="1"/>
                <c:pt idx="0">
                  <c:v>5000.000000</c:v>
                </c:pt>
              </c:numCache>
            </c:numRef>
          </c:val>
        </c:ser>
        <c:ser>
          <c:idx val="6"/>
          <c:order val="6"/>
          <c:tx>
            <c:strRef>
              <c:f>Sheet1!$A$8</c:f>
              <c:strCache>
                <c:ptCount val="1"/>
                <c:pt idx="0">
                  <c:v>DuckDB - cold</c:v>
                </c:pt>
              </c:strCache>
            </c:strRef>
          </c:tx>
          <c:spPr>
            <a:solidFill>
              <a:srgbClr val="86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Sheet1!$B$8:$B$8</c:f>
              <c:numCache>
                <c:ptCount val="1"/>
                <c:pt idx="0">
                  <c:v>50000.000000</c:v>
                </c:pt>
              </c:numCache>
            </c:numRef>
          </c:val>
        </c:ser>
        <c:ser>
          <c:idx val="7"/>
          <c:order val="7"/>
          <c:tx>
            <c:strRef>
              <c:f>Sheet1!$A$9</c:f>
              <c:strCache>
                <c:ptCount val="1"/>
                <c:pt idx="0">
                  <c:v>DuckDB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Sheet1!$B$9:$B$9</c:f>
              <c:numCache>
                <c:ptCount val="1"/>
                <c:pt idx="0">
                  <c:v>50000.000000</c:v>
                </c:pt>
              </c:numCache>
            </c:numRef>
          </c:val>
        </c:ser>
        <c:ser>
          <c:idx val="8"/>
          <c:order val="8"/>
          <c:tx>
            <c:strRef>
              <c:f>Sheet1!$A$10</c:f>
              <c:strCache>
                <c:ptCount val="1"/>
                <c:pt idx="0">
                  <c:v>PostgreSQL - cold</c:v>
                </c:pt>
              </c:strCache>
            </c:strRef>
          </c:tx>
          <c:spPr>
            <a:solidFill>
              <a:srgbClr val="868787"/>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Sheet1!$B$10:$B$10</c:f>
              <c:numCache>
                <c:ptCount val="1"/>
                <c:pt idx="0">
                  <c:v>50000.000000</c:v>
                </c:pt>
              </c:numCache>
            </c:numRef>
          </c:val>
        </c:ser>
        <c:ser>
          <c:idx val="9"/>
          <c:order val="9"/>
          <c:tx>
            <c:strRef>
              <c:f>Sheet1!$A$11</c:f>
              <c:strCache>
                <c:ptCount val="1"/>
                <c:pt idx="0">
                  <c:v>PostgreSQL - hot</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1 billion</c:v>
                </c:pt>
              </c:strCache>
            </c:strRef>
          </c:cat>
          <c:val>
            <c:numRef>
              <c:f>Sheet1!$B$11:$B$11</c:f>
              <c:numCache>
                <c:ptCount val="1"/>
                <c:pt idx="0">
                  <c:v>50000.000000</c:v>
                </c:pt>
              </c:numCache>
            </c:numRef>
          </c:val>
        </c:ser>
        <c:gapWidth val="40"/>
        <c:overlap val="-4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12500"/>
        <c:minorUnit val="62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618214"/>
          <c:w val="0.983301"/>
          <c:h val="0.896924"/>
        </c:manualLayout>
      </c:layout>
      <c:barChart>
        <c:barDir val="col"/>
        <c:grouping val="clustered"/>
        <c:varyColors val="0"/>
        <c:ser>
          <c:idx val="0"/>
          <c:order val="0"/>
          <c:tx>
            <c:strRef>
              <c:f>Sheet1!$A$2</c:f>
              <c:strCache>
                <c:ptCount val="1"/>
                <c:pt idx="0">
                  <c:v>cold_geo_mean</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Sheet1!$B$2:$I$2</c:f>
              <c:numCache>
                <c:ptCount val="8"/>
                <c:pt idx="0">
                  <c:v>4196.100000</c:v>
                </c:pt>
                <c:pt idx="1">
                  <c:v>2360.160000</c:v>
                </c:pt>
                <c:pt idx="2">
                  <c:v>589.020000</c:v>
                </c:pt>
                <c:pt idx="3">
                  <c:v>116.710000</c:v>
                </c:pt>
                <c:pt idx="4">
                  <c:v>7.640000</c:v>
                </c:pt>
                <c:pt idx="5">
                  <c:v>6.610000</c:v>
                </c:pt>
                <c:pt idx="6">
                  <c:v>3.330000</c:v>
                </c:pt>
                <c:pt idx="7">
                  <c:v>3.040000</c:v>
                </c:pt>
              </c:numCache>
            </c:numRef>
          </c:val>
        </c:ser>
        <c:ser>
          <c:idx val="1"/>
          <c:order val="1"/>
          <c:tx>
            <c:strRef>
              <c:f>Sheet1!$A$3</c:f>
              <c:strCache>
                <c:ptCount val="1"/>
                <c:pt idx="0">
                  <c:v>hot_geo_mean</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Sheet1!$B$3:$I$3</c:f>
              <c:numCache>
                <c:ptCount val="8"/>
                <c:pt idx="0">
                  <c:v>10486.820000</c:v>
                </c:pt>
                <c:pt idx="1">
                  <c:v>5904.850000</c:v>
                </c:pt>
                <c:pt idx="2">
                  <c:v>1469.520000</c:v>
                </c:pt>
                <c:pt idx="3">
                  <c:v>104.580000</c:v>
                </c:pt>
                <c:pt idx="4">
                  <c:v>18.000000</c:v>
                </c:pt>
                <c:pt idx="5">
                  <c:v>3.460000</c:v>
                </c:pt>
                <c:pt idx="6">
                  <c:v>3.290000</c:v>
                </c:pt>
                <c:pt idx="7">
                  <c:v>1.850000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logBase val="10"/>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618214"/>
          <c:w val="0.983301"/>
          <c:h val="0.896924"/>
        </c:manualLayout>
      </c:layout>
      <c:barChart>
        <c:barDir val="col"/>
        <c:grouping val="clustered"/>
        <c:varyColors val="0"/>
        <c:ser>
          <c:idx val="0"/>
          <c:order val="0"/>
          <c:tx>
            <c:strRef>
              <c:f>Sheet1!$A$2</c:f>
              <c:strCache>
                <c:ptCount val="1"/>
                <c:pt idx="0">
                  <c:v>cold_geo_mean</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Sheet1!$B$2:$I$2</c:f>
              <c:numCache>
                <c:ptCount val="8"/>
                <c:pt idx="0">
                  <c:v>4196.100000</c:v>
                </c:pt>
                <c:pt idx="1">
                  <c:v>2360.160000</c:v>
                </c:pt>
                <c:pt idx="2">
                  <c:v>589.020000</c:v>
                </c:pt>
                <c:pt idx="3">
                  <c:v>116.710000</c:v>
                </c:pt>
                <c:pt idx="4">
                  <c:v>7.640000</c:v>
                </c:pt>
                <c:pt idx="5">
                  <c:v>6.610000</c:v>
                </c:pt>
                <c:pt idx="6">
                  <c:v>3.330000</c:v>
                </c:pt>
                <c:pt idx="7">
                  <c:v>3.040000</c:v>
                </c:pt>
              </c:numCache>
            </c:numRef>
          </c:val>
        </c:ser>
        <c:ser>
          <c:idx val="1"/>
          <c:order val="1"/>
          <c:tx>
            <c:strRef>
              <c:f>Sheet1!$A$3</c:f>
              <c:strCache>
                <c:ptCount val="1"/>
                <c:pt idx="0">
                  <c:v>hot_geo_mean</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Sheet1!$B$3:$I$3</c:f>
              <c:numCache>
                <c:ptCount val="8"/>
                <c:pt idx="0">
                  <c:v>10486.820000</c:v>
                </c:pt>
                <c:pt idx="1">
                  <c:v>5904.850000</c:v>
                </c:pt>
                <c:pt idx="2">
                  <c:v>1469.520000</c:v>
                </c:pt>
                <c:pt idx="3">
                  <c:v>104.580000</c:v>
                </c:pt>
                <c:pt idx="4">
                  <c:v>18.000000</c:v>
                </c:pt>
                <c:pt idx="5">
                  <c:v>3.460000</c:v>
                </c:pt>
                <c:pt idx="6">
                  <c:v>3.290000</c:v>
                </c:pt>
                <c:pt idx="7">
                  <c:v>1.850000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logBase val="10"/>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372761"/>
          <c:y val="0.0682002"/>
          <c:w val="0.957724"/>
          <c:h val="0.89238"/>
        </c:manualLayout>
      </c:layout>
      <c:barChart>
        <c:barDir val="col"/>
        <c:grouping val="clustered"/>
        <c:varyColors val="0"/>
        <c:ser>
          <c:idx val="0"/>
          <c:order val="0"/>
          <c:tx>
            <c:strRef>
              <c:f>Sheet1!$A$2</c:f>
              <c:strCache>
                <c:ptCount val="1"/>
                <c:pt idx="0">
                  <c:v>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Sheet1!$B$2:$B$2</c:f>
              <c:numCache>
                <c:ptCount val="1"/>
                <c:pt idx="0">
                  <c:v>30000.000000</c:v>
                </c:pt>
              </c:numCache>
            </c:numRef>
          </c:val>
        </c:ser>
        <c:ser>
          <c:idx val="1"/>
          <c:order val="1"/>
          <c:tx>
            <c:strRef>
              <c:f>Sheet1!$A$3</c:f>
              <c:strCache>
                <c:ptCount val="1"/>
                <c:pt idx="0">
                  <c:v>Hot</c:v>
                </c:pt>
              </c:strCache>
            </c:strRef>
          </c:tx>
          <c:spPr>
            <a:solidFill>
              <a:srgbClr val="1E1F1D"/>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Sheet1!$B$3:$B$3</c:f>
              <c:numCache>
                <c:ptCount val="1"/>
                <c:pt idx="0">
                  <c:v>30000.000000</c:v>
                </c:pt>
              </c:numCache>
            </c:numRef>
          </c:val>
        </c:ser>
        <c:ser>
          <c:idx val="2"/>
          <c:order val="2"/>
          <c:tx>
            <c:strRef>
              <c:f>Sheet1!$A$4</c:f>
              <c:strCache>
                <c:ptCount val="1"/>
                <c:pt idx="0">
                  <c:v>ClickHouse - Cold</c:v>
                </c:pt>
              </c:strCache>
            </c:strRef>
          </c:tx>
          <c:spPr>
            <a:solidFill>
              <a:srgbClr val="868887"/>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Sheet1!$B$4:$B$4</c:f>
              <c:numCache>
                <c:ptCount val="1"/>
                <c:pt idx="0">
                  <c:v>394.000000</c:v>
                </c:pt>
              </c:numCache>
            </c:numRef>
          </c:val>
        </c:ser>
        <c:ser>
          <c:idx val="3"/>
          <c:order val="3"/>
          <c:tx>
            <c:strRef>
              <c:f>Sheet1!$A$5</c:f>
              <c:strCache>
                <c:ptCount val="1"/>
                <c:pt idx="0">
                  <c:v>ClickHouse - Hot</c:v>
                </c:pt>
              </c:strCache>
            </c:strRef>
          </c:tx>
          <c:spPr>
            <a:solidFill>
              <a:srgbClr val="1E1F1E"/>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Sheet1!$B$5:$B$5</c:f>
              <c:numCache>
                <c:ptCount val="1"/>
                <c:pt idx="0">
                  <c:v>384.000000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7500"/>
        <c:minorUnit val="37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372761"/>
          <c:y val="0.0682002"/>
          <c:w val="0.957724"/>
          <c:h val="0.89238"/>
        </c:manualLayout>
      </c:layout>
      <c:barChart>
        <c:barDir val="col"/>
        <c:grouping val="clustered"/>
        <c:varyColors val="0"/>
        <c:ser>
          <c:idx val="0"/>
          <c:order val="0"/>
          <c:tx>
            <c:strRef>
              <c:f>Sheet1!$A$2</c:f>
              <c:strCache>
                <c:ptCount val="1"/>
                <c:pt idx="0">
                  <c:v>Cold</c:v>
                </c:pt>
              </c:strCache>
            </c:strRef>
          </c:tx>
          <c:spPr>
            <a:solidFill>
              <a:srgbClr val="878888"/>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Sheet1!$B$2:$B$2</c:f>
              <c:numCache>
                <c:ptCount val="1"/>
                <c:pt idx="0">
                  <c:v>30000.000000</c:v>
                </c:pt>
              </c:numCache>
            </c:numRef>
          </c:val>
        </c:ser>
        <c:ser>
          <c:idx val="1"/>
          <c:order val="1"/>
          <c:tx>
            <c:strRef>
              <c:f>Sheet1!$A$3</c:f>
              <c:strCache>
                <c:ptCount val="1"/>
                <c:pt idx="0">
                  <c:v>Hot</c:v>
                </c:pt>
              </c:strCache>
            </c:strRef>
          </c:tx>
          <c:spPr>
            <a:solidFill>
              <a:srgbClr val="1E1F1D"/>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Sheet1!$B$3:$B$3</c:f>
              <c:numCache>
                <c:ptCount val="1"/>
                <c:pt idx="0">
                  <c:v>30000.000000</c:v>
                </c:pt>
              </c:numCache>
            </c:numRef>
          </c:val>
        </c:ser>
        <c:ser>
          <c:idx val="2"/>
          <c:order val="2"/>
          <c:tx>
            <c:strRef>
              <c:f>Sheet1!$A$4</c:f>
              <c:strCache>
                <c:ptCount val="1"/>
                <c:pt idx="0">
                  <c:v>ClickHouse - Cold</c:v>
                </c:pt>
              </c:strCache>
            </c:strRef>
          </c:tx>
          <c:spPr>
            <a:solidFill>
              <a:srgbClr val="868887"/>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Sheet1!$B$4:$B$4</c:f>
              <c:numCache>
                <c:ptCount val="1"/>
                <c:pt idx="0">
                  <c:v>394.000000</c:v>
                </c:pt>
              </c:numCache>
            </c:numRef>
          </c:val>
        </c:ser>
        <c:ser>
          <c:idx val="3"/>
          <c:order val="3"/>
          <c:tx>
            <c:strRef>
              <c:f>Sheet1!$A$5</c:f>
              <c:strCache>
                <c:ptCount val="1"/>
                <c:pt idx="0">
                  <c:v>ClickHouse - Hot</c:v>
                </c:pt>
              </c:strCache>
            </c:strRef>
          </c:tx>
          <c:spPr>
            <a:solidFill>
              <a:srgbClr val="1E1F1E"/>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
                </c:pt>
              </c:strCache>
            </c:strRef>
          </c:cat>
          <c:val>
            <c:numRef>
              <c:f>Sheet1!$B$5:$B$5</c:f>
              <c:numCache>
                <c:ptCount val="1"/>
                <c:pt idx="0">
                  <c:v>384.000000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7500"/>
        <c:minorUnit val="375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116992"/>
          <c:y val="0.0618214"/>
          <c:w val="0.983301"/>
          <c:h val="0.896924"/>
        </c:manualLayout>
      </c:layout>
      <c:barChart>
        <c:barDir val="col"/>
        <c:grouping val="clustered"/>
        <c:varyColors val="0"/>
        <c:ser>
          <c:idx val="0"/>
          <c:order val="0"/>
          <c:tx>
            <c:strRef>
              <c:f>Sheet1!$A$2</c:f>
              <c:strCache>
                <c:ptCount val="1"/>
                <c:pt idx="0">
                  <c:v>cold_geo_mean</c:v>
                </c:pt>
              </c:strCache>
            </c:strRef>
          </c:tx>
          <c:spPr>
            <a:solidFill>
              <a:srgbClr val="878888"/>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Sheet1!$B$2:$I$2</c:f>
              <c:numCache>
                <c:ptCount val="8"/>
                <c:pt idx="0">
                  <c:v>4196.100000</c:v>
                </c:pt>
                <c:pt idx="1">
                  <c:v>2360.160000</c:v>
                </c:pt>
                <c:pt idx="2">
                  <c:v>589.020000</c:v>
                </c:pt>
                <c:pt idx="3">
                  <c:v>116.710000</c:v>
                </c:pt>
                <c:pt idx="4">
                  <c:v>7.640000</c:v>
                </c:pt>
                <c:pt idx="5">
                  <c:v>6.610000</c:v>
                </c:pt>
                <c:pt idx="6">
                  <c:v>3.330000</c:v>
                </c:pt>
                <c:pt idx="7">
                  <c:v>3.040000</c:v>
                </c:pt>
              </c:numCache>
            </c:numRef>
          </c:val>
        </c:ser>
        <c:ser>
          <c:idx val="1"/>
          <c:order val="1"/>
          <c:tx>
            <c:strRef>
              <c:f>Sheet1!$A$3</c:f>
              <c:strCache>
                <c:ptCount val="1"/>
                <c:pt idx="0">
                  <c:v>hot_geo_mean</c:v>
                </c:pt>
              </c:strCache>
            </c:strRef>
          </c:tx>
          <c:spPr>
            <a:solidFill>
              <a:srgbClr val="1E1F1D"/>
            </a:solidFill>
            <a:ln w="12700" cap="flat">
              <a:noFill/>
              <a:miter lim="400000"/>
            </a:ln>
            <a:effectLst/>
          </c:spPr>
          <c:invertIfNegative val="0"/>
          <c:dLbls>
            <c:numFmt formatCode="#,##0" sourceLinked="0"/>
            <c:txPr>
              <a:bodyPr/>
              <a:lstStyle/>
              <a:p>
                <a:pPr>
                  <a:defRPr b="0" i="0" strike="noStrike" sz="5000" u="none">
                    <a:solidFill>
                      <a:srgbClr val="FFFFFF"/>
                    </a:solidFill>
                    <a:latin typeface="Helvetica Neue"/>
                  </a:defRPr>
                </a:pPr>
              </a:p>
            </c:txPr>
            <c:dLblPos val="inEnd"/>
            <c:showLegendKey val="0"/>
            <c:showVal val="0"/>
            <c:showCatName val="0"/>
            <c:showSerName val="0"/>
            <c:showPercent val="0"/>
            <c:showBubbleSize val="0"/>
            <c:showLeaderLines val="0"/>
          </c:dLbls>
          <c:cat>
            <c:strRef>
              <c:f>Sheet1!$B$1:$I$1</c:f>
              <c:strCache>
                <c:ptCount val="8"/>
                <c:pt idx="0">
                  <c:v>PostgreSQL</c:v>
                </c:pt>
                <c:pt idx="1">
                  <c:v>DuckDB</c:v>
                </c:pt>
                <c:pt idx="2">
                  <c:v>MongoDB</c:v>
                </c:pt>
                <c:pt idx="3">
                  <c:v>SingleStore</c:v>
                </c:pt>
                <c:pt idx="4">
                  <c:v>Elasticsearch</c:v>
                </c:pt>
                <c:pt idx="5">
                  <c:v>VictoriaLogs</c:v>
                </c:pt>
                <c:pt idx="6">
                  <c:v>GreptimeDB</c:v>
                </c:pt>
                <c:pt idx="7">
                  <c:v>ClickHouse</c:v>
                </c:pt>
              </c:strCache>
            </c:strRef>
          </c:cat>
          <c:val>
            <c:numRef>
              <c:f>Sheet1!$B$3:$I$3</c:f>
              <c:numCache>
                <c:ptCount val="8"/>
                <c:pt idx="0">
                  <c:v>10486.820000</c:v>
                </c:pt>
                <c:pt idx="1">
                  <c:v>5904.850000</c:v>
                </c:pt>
                <c:pt idx="2">
                  <c:v>1469.520000</c:v>
                </c:pt>
                <c:pt idx="3">
                  <c:v>104.580000</c:v>
                </c:pt>
                <c:pt idx="4">
                  <c:v>18.000000</c:v>
                </c:pt>
                <c:pt idx="5">
                  <c:v>3.460000</c:v>
                </c:pt>
                <c:pt idx="6">
                  <c:v>3.290000</c:v>
                </c:pt>
                <c:pt idx="7">
                  <c:v>1.850000</c:v>
                </c:pt>
              </c:numCache>
            </c:numRef>
          </c:val>
        </c:ser>
        <c:gapWidth val="70"/>
        <c:overlap val="-10"/>
        <c:axId val="2094734552"/>
        <c:axId val="2094734553"/>
      </c:barChart>
      <c:catAx>
        <c:axId val="2094734552"/>
        <c:scaling>
          <c:orientation val="minMax"/>
        </c:scaling>
        <c:delete val="0"/>
        <c:axPos val="b"/>
        <c:numFmt formatCode="General" sourceLinked="0"/>
        <c:majorTickMark val="none"/>
        <c:minorTickMark val="none"/>
        <c:tickLblPos val="none"/>
        <c:spPr>
          <a:ln w="38100" cap="flat">
            <a:solidFill>
              <a:srgbClr val="000000"/>
            </a:solidFill>
            <a:prstDash val="solid"/>
            <a:miter lim="400000"/>
          </a:ln>
        </c:spPr>
        <c:txPr>
          <a:bodyPr rot="0"/>
          <a:lstStyle/>
          <a:p>
            <a:pPr>
              <a:defRPr b="0" i="0" strike="noStrike" sz="2600" u="none">
                <a:solidFill>
                  <a:srgbClr val="000000"/>
                </a:solidFill>
                <a:latin typeface="Arial"/>
              </a:defRPr>
            </a:pPr>
          </a:p>
        </c:txPr>
        <c:crossAx val="2094734553"/>
        <c:crosses val="autoZero"/>
        <c:auto val="1"/>
        <c:lblAlgn val="ctr"/>
        <c:noMultiLvlLbl val="1"/>
      </c:catAx>
      <c:valAx>
        <c:axId val="2094734553"/>
        <c:scaling>
          <c:logBase val="10"/>
          <c:orientation val="minMax"/>
        </c:scaling>
        <c:delete val="0"/>
        <c:axPos val="l"/>
        <c:numFmt formatCode="General" sourceLinked="0"/>
        <c:majorTickMark val="none"/>
        <c:minorTickMark val="none"/>
        <c:tickLblPos val="none"/>
        <c:spPr>
          <a:ln w="38100" cap="flat">
            <a:noFill/>
            <a:prstDash val="solid"/>
            <a:miter lim="400000"/>
          </a:ln>
        </c:spPr>
        <c:txPr>
          <a:bodyPr rot="0"/>
          <a:lstStyle/>
          <a:p>
            <a:pPr>
              <a:defRPr b="0" i="0" strike="noStrike" sz="2600" u="none">
                <a:solidFill>
                  <a:srgbClr val="000000"/>
                </a:solidFill>
                <a:latin typeface="Arial"/>
              </a:defRPr>
            </a:pPr>
          </a:p>
        </c:txPr>
        <c:crossAx val="2094734552"/>
        <c:crosses val="autoZero"/>
        <c:crossBetween val="between"/>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640598"/>
          <c:w val="0.952225"/>
          <c:h val="0.898154"/>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158.000000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40"/>
        <c:minorUnit val="20"/>
      </c:valAx>
      <c:spPr>
        <a:noFill/>
        <a:ln w="12700" cap="flat">
          <a:noFill/>
          <a:miter lim="400000"/>
        </a:ln>
        <a:effectLst/>
      </c:spPr>
    </c:plotArea>
    <c:plotVisOnly val="1"/>
    <c:dispBlanksAs val="gap"/>
  </c:chart>
  <c:spPr>
    <a:noFill/>
    <a:ln>
      <a:noFill/>
    </a:ln>
    <a:effectLst/>
  </c:sp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427752"/>
          <c:y val="0.0640598"/>
          <c:w val="0.952225"/>
          <c:h val="0.898154"/>
        </c:manualLayout>
      </c:layout>
      <c:barChart>
        <c:barDir val="col"/>
        <c:grouping val="clustered"/>
        <c:varyColors val="0"/>
        <c:ser>
          <c:idx val="0"/>
          <c:order val="0"/>
          <c:tx>
            <c:strRef>
              <c:f>Sheet1!$A$2</c:f>
              <c:strCache>
                <c:ptCount val="1"/>
                <c:pt idx="0">
                  <c:v>Compressed files</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Sheet1!$B$2:$B$2</c:f>
              <c:numCache>
                <c:ptCount val="1"/>
                <c:pt idx="0">
                  <c:v>158.000000</c:v>
                </c:pt>
              </c:numCache>
            </c:numRef>
          </c:val>
        </c:ser>
        <c:ser>
          <c:idx val="1"/>
          <c:order val="1"/>
          <c:tx>
            <c:strRef>
              <c:f>Sheet1!$A$3</c:f>
              <c:strCache>
                <c:ptCount val="1"/>
                <c:pt idx="0">
                  <c:v>ClickHouse</c:v>
                </c:pt>
              </c:strCache>
            </c:strRef>
          </c:tx>
          <c:spPr>
            <a:solidFill>
              <a:srgbClr val="1E1F1E"/>
            </a:solidFill>
            <a:ln w="12700" cap="flat">
              <a:noFill/>
              <a:miter lim="400000"/>
            </a:ln>
            <a:effectLst/>
          </c:spPr>
          <c:invertIfNegative val="0"/>
          <c:dLbls>
            <c:numFmt formatCode="#,##0&quot; GB&quot;" sourceLinked="0"/>
            <c:txPr>
              <a:bodyPr/>
              <a:lstStyle/>
              <a:p>
                <a:pPr>
                  <a:defRPr b="0" i="0" strike="noStrike" sz="5000" u="none">
                    <a:solidFill>
                      <a:srgbClr val="000000"/>
                    </a:solidFill>
                    <a:latin typeface="Helvetica Neue"/>
                  </a:defRPr>
                </a:pPr>
              </a:p>
            </c:txPr>
            <c:dLblPos val="inEnd"/>
            <c:showLegendKey val="0"/>
            <c:showVal val="0"/>
            <c:showCatName val="0"/>
            <c:showSerName val="0"/>
            <c:showPercent val="0"/>
            <c:showBubbleSize val="0"/>
            <c:showLeaderLines val="0"/>
          </c:dLbls>
          <c:cat>
            <c:strRef>
              <c:f>Sheet1!$B$1:$B$1</c:f>
              <c:strCache>
                <c:ptCount val="1"/>
                <c:pt idx="0">
                  <c:v>sd</c:v>
                </c:pt>
              </c:strCache>
            </c:strRef>
          </c:cat>
          <c:val>
            <c:numRef>
              <c:f>Sheet1!$B$3:$B$3</c:f>
              <c:numCache>
                <c:ptCount val="1"/>
                <c:pt idx="0">
                  <c:v>99.000000</c:v>
                </c:pt>
              </c:numCache>
            </c:numRef>
          </c:val>
        </c:ser>
        <c:gapWidth val="40"/>
        <c:overlap val="-60"/>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prstDash val="solid"/>
            <a:miter lim="400000"/>
          </a:ln>
        </c:spPr>
        <c:txPr>
          <a:bodyPr rot="0"/>
          <a:lstStyle/>
          <a:p>
            <a:pPr>
              <a:defRPr b="0" i="0" strike="noStrike" sz="1800" u="none">
                <a:solidFill>
                  <a:srgbClr val="D5D5D5"/>
                </a:solidFill>
                <a:latin typeface="Helvetica Neue"/>
              </a:defRPr>
            </a:pPr>
          </a:p>
        </c:txPr>
        <c:crossAx val="2094734553"/>
        <c:crosses val="autoZero"/>
        <c:auto val="1"/>
        <c:lblAlgn val="ctr"/>
        <c:noMultiLvlLbl val="1"/>
      </c:catAx>
      <c:valAx>
        <c:axId val="2094734553"/>
        <c:scaling>
          <c:orientation val="minMax"/>
        </c:scaling>
        <c:delete val="0"/>
        <c:axPos val="l"/>
        <c:numFmt formatCode="General" sourceLinked="0"/>
        <c:majorTickMark val="none"/>
        <c:minorTickMark val="none"/>
        <c:tickLblPos val="none"/>
        <c:spPr>
          <a:ln w="12700" cap="flat">
            <a:no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between"/>
        <c:majorUnit val="40"/>
        <c:minorUnit val="20"/>
      </c:valAx>
      <c:spPr>
        <a:noFill/>
        <a:ln w="12700" cap="flat">
          <a:noFill/>
          <a:miter lim="400000"/>
        </a:ln>
        <a:effectLst/>
      </c:spPr>
    </c:plotArea>
    <c:plotVisOnly val="1"/>
    <c:dispBlanksAs val="gap"/>
  </c:chart>
  <c:spPr>
    <a:noFill/>
    <a:ln>
      <a:noFill/>
    </a:ln>
    <a:effectLst/>
  </c:spPr>
  <c:externalData r:id="rId1">
    <c:autoUpdate val="0"/>
  </c:externalData>
</c:chartSpace>
</file>

<file path=ppt/media/image1.pn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96" name="Shape 196"/>
          <p:cNvSpPr/>
          <p:nvPr>
            <p:ph type="sldImg"/>
          </p:nvPr>
        </p:nvSpPr>
        <p:spPr>
          <a:xfrm>
            <a:off x="1143000" y="685800"/>
            <a:ext cx="4572000" cy="3429000"/>
          </a:xfrm>
          <a:prstGeom prst="rect">
            <a:avLst/>
          </a:prstGeom>
        </p:spPr>
        <p:txBody>
          <a:bodyPr/>
          <a:lstStyle/>
          <a:p>
            <a:pPr/>
          </a:p>
        </p:txBody>
      </p:sp>
      <p:sp>
        <p:nvSpPr>
          <p:cNvPr id="197" name="Shape 1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Welcome to this presentation where we will take a look under the hood of our new JSON data type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2" name="Shape 822"/>
          <p:cNvSpPr/>
          <p:nvPr>
            <p:ph type="sldImg"/>
          </p:nvPr>
        </p:nvSpPr>
        <p:spPr>
          <a:prstGeom prst="rect">
            <a:avLst/>
          </a:prstGeom>
        </p:spPr>
        <p:txBody>
          <a:bodyPr/>
          <a:lstStyle/>
          <a:p>
            <a:pPr/>
          </a:p>
        </p:txBody>
      </p:sp>
      <p:sp>
        <p:nvSpPr>
          <p:cNvPr id="823" name="Shape 823"/>
          <p:cNvSpPr/>
          <p:nvPr>
            <p:ph type="body" sz="quarter" idx="1"/>
          </p:nvPr>
        </p:nvSpPr>
        <p:spPr>
          <a:prstGeom prst="rect">
            <a:avLst/>
          </a:prstGeom>
        </p:spPr>
        <p:txBody>
          <a:bodyPr/>
          <a:lstStyle/>
          <a:p>
            <a:pPr/>
          </a:p>
          <a:p>
            <a:pPr/>
          </a:p>
          <a:p>
            <a:pPr/>
            <a:r>
              <a:t>And with the traditional storage model, when we now received a new JSON document</a:t>
            </a:r>
          </a:p>
          <a:p>
            <a:pPr/>
            <a:r>
              <a:t>[CLICK]</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4" name="Shape 854"/>
          <p:cNvSpPr/>
          <p:nvPr>
            <p:ph type="sldImg"/>
          </p:nvPr>
        </p:nvSpPr>
        <p:spPr>
          <a:prstGeom prst="rect">
            <a:avLst/>
          </a:prstGeom>
        </p:spPr>
        <p:txBody>
          <a:bodyPr/>
          <a:lstStyle/>
          <a:p>
            <a:pPr/>
          </a:p>
        </p:txBody>
      </p:sp>
      <p:sp>
        <p:nvSpPr>
          <p:cNvPr id="855" name="Shape 855"/>
          <p:cNvSpPr/>
          <p:nvPr>
            <p:ph type="body" sz="quarter" idx="1"/>
          </p:nvPr>
        </p:nvSpPr>
        <p:spPr>
          <a:prstGeom prst="rect">
            <a:avLst/>
          </a:prstGeom>
        </p:spPr>
        <p:txBody>
          <a:bodyPr/>
          <a:lstStyle/>
          <a:p>
            <a:pPr/>
          </a:p>
          <a:p>
            <a:pPr/>
          </a:p>
          <a:p>
            <a:pPr/>
            <a:r>
              <a:t>...where the value for the PATH a has a String value instead of a integer value, we would need to coerce the exisiting values into a common denominator type, for example into strings</a:t>
            </a:r>
          </a:p>
          <a:p>
            <a:pPr/>
          </a:p>
          <a:p>
            <a:pPr/>
          </a:p>
          <a:p>
            <a:pPr/>
            <a:r>
              <a:t>[CLICK]</a:t>
            </a:r>
          </a:p>
          <a:p>
            <a:pPr/>
          </a:p>
          <a:p>
            <a:pPr/>
            <a:r>
              <a:t>And what should we do if we receive a document where the type can't be coerced into a string?</a:t>
            </a:r>
          </a:p>
          <a:p>
            <a:pPr/>
          </a:p>
          <a:p>
            <a:pPr/>
            <a:r>
              <a:t>We could of course store an array value as a string - but then we would loose all array functionality...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4" name="Shape 904"/>
          <p:cNvSpPr/>
          <p:nvPr>
            <p:ph type="sldImg"/>
          </p:nvPr>
        </p:nvSpPr>
        <p:spPr>
          <a:prstGeom prst="rect">
            <a:avLst/>
          </a:prstGeom>
        </p:spPr>
        <p:txBody>
          <a:bodyPr/>
          <a:lstStyle/>
          <a:p>
            <a:pPr/>
          </a:p>
        </p:txBody>
      </p:sp>
      <p:sp>
        <p:nvSpPr>
          <p:cNvPr id="905" name="Shape 905"/>
          <p:cNvSpPr/>
          <p:nvPr>
            <p:ph type="body" sz="quarter" idx="1"/>
          </p:nvPr>
        </p:nvSpPr>
        <p:spPr>
          <a:prstGeom prst="rect">
            <a:avLst/>
          </a:prstGeom>
        </p:spPr>
        <p:txBody>
          <a:bodyPr/>
          <a:lstStyle/>
          <a:p>
            <a:pPr/>
          </a:p>
          <a:p>
            <a:pPr/>
            <a:r>
              <a:t>And lastly, I we would receive JSON documents with rare PATHS...</a:t>
            </a:r>
          </a:p>
          <a:p>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4" name="Shape 944"/>
          <p:cNvSpPr/>
          <p:nvPr>
            <p:ph type="sldImg"/>
          </p:nvPr>
        </p:nvSpPr>
        <p:spPr>
          <a:prstGeom prst="rect">
            <a:avLst/>
          </a:prstGeom>
        </p:spPr>
        <p:txBody>
          <a:bodyPr/>
          <a:lstStyle/>
          <a:p>
            <a:pPr/>
          </a:p>
        </p:txBody>
      </p:sp>
      <p:sp>
        <p:nvSpPr>
          <p:cNvPr id="945" name="Shape 945"/>
          <p:cNvSpPr/>
          <p:nvPr>
            <p:ph type="body" sz="quarter" idx="1"/>
          </p:nvPr>
        </p:nvSpPr>
        <p:spPr>
          <a:prstGeom prst="rect">
            <a:avLst/>
          </a:prstGeom>
        </p:spPr>
        <p:txBody>
          <a:bodyPr/>
          <a:lstStyle/>
          <a:p>
            <a:pPr/>
            <a:r>
              <a:t> </a:t>
            </a:r>
          </a:p>
          <a:p>
            <a:pPr/>
          </a:p>
          <a:p>
            <a:pPr/>
            <a:r>
              <a:t>... where as an extreme case only a single document contains a specific path...</a:t>
            </a:r>
          </a:p>
          <a:p>
            <a:pPr/>
          </a:p>
          <a:p>
            <a:pPr/>
            <a:r>
              <a:t>...then we would have sparse columns on disk, which is not very efficient...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0" name="Shape 1010"/>
          <p:cNvSpPr/>
          <p:nvPr>
            <p:ph type="sldImg"/>
          </p:nvPr>
        </p:nvSpPr>
        <p:spPr>
          <a:prstGeom prst="rect">
            <a:avLst/>
          </a:prstGeom>
        </p:spPr>
        <p:txBody>
          <a:bodyPr/>
          <a:lstStyle/>
          <a:p>
            <a:pPr/>
          </a:p>
        </p:txBody>
      </p:sp>
      <p:sp>
        <p:nvSpPr>
          <p:cNvPr id="1011" name="Shape 1011"/>
          <p:cNvSpPr/>
          <p:nvPr>
            <p:ph type="body" sz="quarter" idx="1"/>
          </p:nvPr>
        </p:nvSpPr>
        <p:spPr>
          <a:prstGeom prst="rect">
            <a:avLst/>
          </a:prstGeom>
        </p:spPr>
        <p:txBody>
          <a:bodyPr/>
          <a:lstStyle/>
          <a:p>
            <a:pPr/>
          </a:p>
          <a:p>
            <a:pPr/>
          </a:p>
          <a:p>
            <a:pPr/>
            <a:r>
              <a:t>Ok </a:t>
            </a:r>
          </a:p>
          <a:p>
            <a:pPr/>
          </a:p>
          <a:p>
            <a:pPr/>
            <a:r>
              <a:t>[CLICK]</a:t>
            </a:r>
          </a:p>
          <a:p>
            <a:pPr/>
            <a:r>
              <a:t>lets go back to the diagram of our traditional column-oriented storage and the three challenges for true column oriented JSON storage...</a:t>
            </a:r>
          </a:p>
          <a:p>
            <a:pPr/>
          </a:p>
          <a:p>
            <a:pPr/>
            <a:r>
              <a:t>[CLICK]</a:t>
            </a:r>
          </a:p>
          <a:p>
            <a:pPr/>
            <a:r>
              <a:t>A first building block that we implemented to overcome this challenges is the Variant storage extension...</a:t>
            </a:r>
          </a:p>
          <a:p>
            <a:pPr/>
          </a:p>
          <a:p>
            <a:pPr/>
          </a:p>
          <a:p>
            <a:pPr/>
            <a:r>
              <a:t>In the traditional table on the top, we store 9 values with 3 different data types in 3 separate table columns...</a:t>
            </a:r>
          </a:p>
          <a:p>
            <a:pPr/>
          </a:p>
          <a:p>
            <a:pPr/>
            <a:r>
              <a:t>[CLICK]</a:t>
            </a:r>
          </a:p>
          <a:p>
            <a:pPr/>
            <a:r>
              <a:t>With the new Variant data type, we can store all 9 values in a single table column instead...</a:t>
            </a:r>
          </a:p>
          <a:p>
            <a:pPr/>
            <a:r>
              <a:t>[CLICK]</a:t>
            </a:r>
          </a:p>
          <a:p>
            <a:pPr/>
            <a:r>
              <a:t>Because the Variant type enables columns with multiple data types...</a:t>
            </a:r>
          </a:p>
          <a:p>
            <a:pPr/>
          </a:p>
          <a:p>
            <a:pPr/>
            <a:r>
              <a:t>[CLICK]</a:t>
            </a:r>
          </a:p>
          <a:p>
            <a:pPr/>
            <a:r>
              <a:t>How we store the values from such a Variant table column on disk?</a:t>
            </a:r>
          </a:p>
          <a:p>
            <a:pPr/>
          </a:p>
          <a:p>
            <a:pPr/>
            <a:r>
              <a:t>[CLICK]</a:t>
            </a:r>
          </a:p>
          <a:p>
            <a:pPr/>
            <a:r>
              <a:t>On the first look, the storage looks very similar to traditional storage...</a:t>
            </a:r>
          </a:p>
          <a:p>
            <a:pPr/>
          </a:p>
          <a:p>
            <a:pPr/>
            <a:r>
              <a:t>...we store all integer values together in a integer column file...</a:t>
            </a:r>
          </a:p>
          <a:p>
            <a:pPr/>
          </a:p>
          <a:p>
            <a:pPr/>
            <a:r>
              <a:t>[CLICK]</a:t>
            </a:r>
          </a:p>
          <a:p>
            <a:pPr/>
            <a:r>
              <a:t>...we store all string values in a string colmn file ....</a:t>
            </a:r>
          </a:p>
          <a:p>
            <a:pPr/>
          </a:p>
          <a:p>
            <a:pPr/>
            <a:r>
              <a:t>[CLICK]</a:t>
            </a:r>
          </a:p>
          <a:p>
            <a:pPr/>
            <a:r>
              <a:t>... and all arrays of integers in a corresponding column file + a meta file with the sizes of the arrays...</a:t>
            </a:r>
          </a:p>
          <a:p>
            <a:pPr/>
          </a:p>
          <a:p>
            <a:pPr/>
            <a:r>
              <a:t>[CLICK]</a:t>
            </a:r>
          </a:p>
          <a:p>
            <a:pPr/>
            <a:r>
              <a:t>What is new is a separate Discriminator column for switching between the columns sub data types...</a:t>
            </a:r>
          </a:p>
          <a:p>
            <a:pPr/>
          </a:p>
          <a:p>
            <a:pPr/>
            <a:r>
              <a:t>To know which type is used per row of the ClickHouse table, </a:t>
            </a:r>
          </a:p>
          <a:p>
            <a:pPr/>
          </a:p>
          <a:p>
            <a:pPr/>
            <a:r>
              <a:t>[CLICK]</a:t>
            </a:r>
          </a:p>
          <a:p>
            <a:pPr/>
            <a:r>
              <a:t>ClickHouse assigns a discriminator value to each data type </a:t>
            </a:r>
          </a:p>
          <a:p>
            <a:pPr/>
          </a:p>
          <a:p>
            <a:pPr/>
            <a:r>
              <a:t>Each discriminator value represents </a:t>
            </a:r>
          </a:p>
          <a:p>
            <a:pPr/>
            <a:r>
              <a:t>[CLICK]</a:t>
            </a:r>
          </a:p>
          <a:p>
            <a:pPr/>
            <a:r>
              <a:t>an index into a list of sorted used type names. </a:t>
            </a:r>
          </a:p>
          <a:p>
            <a:pPr/>
            <a:r>
              <a:t>In our example we have Arrays, Integers, and Strings and when we sort this list of type names alphabetically, the Array type gets index 0, Integers get index 1, and Strings index 2...</a:t>
            </a:r>
          </a:p>
          <a:p>
            <a:pPr/>
          </a:p>
          <a:p>
            <a:pPr/>
            <a:r>
              <a:t>[CLICK]</a:t>
            </a:r>
          </a:p>
          <a:p>
            <a:pPr/>
            <a:r>
              <a:t>Discriminator 255 is reserved for NULL values, which means that by design, a Variant can have a maximum of 255 different concrete types.</a:t>
            </a:r>
          </a:p>
          <a:p>
            <a:pPr/>
          </a:p>
          <a:p>
            <a:pPr/>
            <a:r>
              <a:t>[CLICK]</a:t>
            </a:r>
          </a:p>
          <a:p>
            <a:pPr/>
            <a:r>
              <a:t>We also have a mapping from a row in the discriminators column to the row in the corresponding column data file. For this we use an additional offsets column that only exists in memory but is not stored on disk because the in-memory representation can be created on-the-fly from the discriminators column file).</a:t>
            </a:r>
          </a:p>
          <a:p>
            <a:pPr/>
          </a:p>
          <a:p>
            <a:pPr/>
            <a:r>
              <a:t>[CLICK]</a:t>
            </a:r>
          </a:p>
          <a:p>
            <a:pPr/>
            <a:r>
              <a:t>As an example, to get the value for the table row with offset 3, </a:t>
            </a:r>
          </a:p>
          <a:p>
            <a:pPr/>
            <a:r>
              <a:t>[CLICK]</a:t>
            </a:r>
          </a:p>
          <a:p>
            <a:pPr/>
            <a:r>
              <a:t>We need to get the discriminator value at the same offset 3, </a:t>
            </a:r>
          </a:p>
          <a:p>
            <a:pPr/>
            <a:r>
              <a:t>[CLICK]</a:t>
            </a:r>
          </a:p>
          <a:p>
            <a:pPr/>
            <a:r>
              <a:t>which is 1</a:t>
            </a:r>
          </a:p>
          <a:p>
            <a:pPr/>
            <a:r>
              <a:t>[CLICK]</a:t>
            </a:r>
          </a:p>
          <a:p>
            <a:pPr/>
            <a:r>
              <a:t>Therefore we need to get the value from the data column file with index 1</a:t>
            </a:r>
          </a:p>
          <a:p>
            <a:pPr/>
            <a:r>
              <a:t>[CLICK]</a:t>
            </a:r>
          </a:p>
          <a:p>
            <a:pPr/>
            <a:r>
              <a:t>We get the offset within that data column by looking into the offsets column</a:t>
            </a:r>
          </a:p>
          <a:p>
            <a:pPr/>
            <a:r>
              <a:t>So the offset is 1 </a:t>
            </a:r>
          </a:p>
          <a:p>
            <a:pPr/>
            <a:r>
              <a:t>[CLICK]</a:t>
            </a:r>
          </a:p>
          <a:p>
            <a:pPr/>
            <a:r>
              <a:t>and we can lookup the final value which is 43 boom</a:t>
            </a:r>
          </a:p>
          <a:p>
            <a:pPr/>
          </a:p>
          <a:p>
            <a:pPr/>
            <a:r>
              <a:t>[CLICK]</a:t>
            </a:r>
          </a:p>
          <a:p>
            <a:pPr/>
            <a:r>
              <a:t>The Variant type solves our challenge 2 - we no longer need any type unification at all for dynamic JSON paths...</a:t>
            </a:r>
          </a:p>
          <a:p>
            <a:pPr/>
          </a:p>
          <a:p>
            <a:pPr/>
            <a:r>
              <a:t>[CLICK]</a:t>
            </a:r>
          </a:p>
          <a:p>
            <a:pPr/>
            <a:r>
              <a:t>Additionally, The separate type specific column data files are always dense.  We never store NULL or default values in these files...</a:t>
            </a:r>
          </a:p>
          <a:p>
            <a:pPr/>
            <a:r>
              <a:t>[CLICK]</a:t>
            </a:r>
          </a:p>
          <a:p>
            <a:pPr/>
            <a:r>
              <a:t>Which also solves our challenge 3...</a:t>
            </a:r>
          </a:p>
          <a:p>
            <a:pPr/>
          </a:p>
          <a:p>
            <a:pPr/>
          </a:p>
          <a:p>
            <a:pPr/>
          </a:p>
          <a:p>
            <a:pPr/>
          </a:p>
          <a:p>
            <a:pPr/>
          </a:p>
          <a:p>
            <a:pPr/>
            <a: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0" name="Shape 1090"/>
          <p:cNvSpPr/>
          <p:nvPr>
            <p:ph type="sldImg"/>
          </p:nvPr>
        </p:nvSpPr>
        <p:spPr>
          <a:prstGeom prst="rect">
            <a:avLst/>
          </a:prstGeom>
        </p:spPr>
        <p:txBody>
          <a:bodyPr/>
          <a:lstStyle/>
          <a:p>
            <a:pPr/>
          </a:p>
        </p:txBody>
      </p:sp>
      <p:sp>
        <p:nvSpPr>
          <p:cNvPr id="1091" name="Shape 1091"/>
          <p:cNvSpPr/>
          <p:nvPr>
            <p:ph type="body" sz="quarter" idx="1"/>
          </p:nvPr>
        </p:nvSpPr>
        <p:spPr>
          <a:prstGeom prst="rect">
            <a:avLst/>
          </a:prstGeom>
        </p:spPr>
        <p:txBody>
          <a:bodyPr/>
          <a:lstStyle/>
          <a:p>
            <a:pPr/>
          </a:p>
          <a:p>
            <a:pPr/>
          </a:p>
          <a:p>
            <a:pPr/>
            <a:r>
              <a:t>Ok </a:t>
            </a:r>
          </a:p>
          <a:p>
            <a:pPr/>
          </a:p>
          <a:p>
            <a:pPr/>
            <a:r>
              <a:t>[CLICK]</a:t>
            </a:r>
          </a:p>
          <a:p>
            <a:pPr/>
            <a:r>
              <a:t>lets go back to the diagram of our traditional column-oriented storage and the three challenges for true column oriented JSON storage...</a:t>
            </a:r>
          </a:p>
          <a:p>
            <a:pPr/>
          </a:p>
          <a:p>
            <a:pPr/>
            <a:r>
              <a:t>[CLICK]</a:t>
            </a:r>
          </a:p>
          <a:p>
            <a:pPr/>
            <a:r>
              <a:t>A first building block that we implemented to overcome this challenges is the Variant storage extension...</a:t>
            </a:r>
          </a:p>
          <a:p>
            <a:pPr/>
          </a:p>
          <a:p>
            <a:pPr/>
          </a:p>
          <a:p>
            <a:pPr/>
            <a:r>
              <a:t>In the traditional table on the top, we store 9 values with 3 different data types in 3 separate table columns...</a:t>
            </a:r>
          </a:p>
          <a:p>
            <a:pPr/>
          </a:p>
          <a:p>
            <a:pPr/>
            <a:r>
              <a:t>[CLICK]</a:t>
            </a:r>
          </a:p>
          <a:p>
            <a:pPr/>
            <a:r>
              <a:t>With the new Variant data type, we can store all 9 values in a single table column instead...</a:t>
            </a:r>
          </a:p>
          <a:p>
            <a:pPr/>
            <a:r>
              <a:t>[CLICK]</a:t>
            </a:r>
          </a:p>
          <a:p>
            <a:pPr/>
            <a:r>
              <a:t>Because the Variant type enables columns with multiple data types...</a:t>
            </a:r>
          </a:p>
          <a:p>
            <a:pPr/>
          </a:p>
          <a:p>
            <a:pPr/>
            <a:r>
              <a:t>[CLICK]</a:t>
            </a:r>
          </a:p>
          <a:p>
            <a:pPr/>
            <a:r>
              <a:t>How we store the values from such a Variant table column on disk?</a:t>
            </a:r>
          </a:p>
          <a:p>
            <a:pPr/>
          </a:p>
          <a:p>
            <a:pPr/>
            <a:r>
              <a:t>[CLICK]</a:t>
            </a:r>
          </a:p>
          <a:p>
            <a:pPr/>
            <a:r>
              <a:t>On the first look, the storage looks very similar to traditional storage...</a:t>
            </a:r>
          </a:p>
          <a:p>
            <a:pPr/>
          </a:p>
          <a:p>
            <a:pPr/>
            <a:r>
              <a:t>...we store all integer values together in a integer column file...</a:t>
            </a:r>
          </a:p>
          <a:p>
            <a:pPr/>
          </a:p>
          <a:p>
            <a:pPr/>
            <a:r>
              <a:t>[CLICK]</a:t>
            </a:r>
          </a:p>
          <a:p>
            <a:pPr/>
            <a:r>
              <a:t>...we store all string values in a string colmn file ....</a:t>
            </a:r>
          </a:p>
          <a:p>
            <a:pPr/>
          </a:p>
          <a:p>
            <a:pPr/>
            <a:r>
              <a:t>[CLICK]</a:t>
            </a:r>
          </a:p>
          <a:p>
            <a:pPr/>
            <a:r>
              <a:t>... and all arrays of integers in a corresponding column file + a meta file with the sizes of the arrays...</a:t>
            </a:r>
          </a:p>
          <a:p>
            <a:pPr/>
          </a:p>
          <a:p>
            <a:pPr/>
            <a:r>
              <a:t>[CLICK]</a:t>
            </a:r>
          </a:p>
          <a:p>
            <a:pPr/>
            <a:r>
              <a:t>What is new is a separate Discriminator column for switching between the columns sub data types...</a:t>
            </a:r>
          </a:p>
          <a:p>
            <a:pPr/>
          </a:p>
          <a:p>
            <a:pPr/>
            <a:r>
              <a:t>To know which type is used per row of the ClickHouse table, </a:t>
            </a:r>
          </a:p>
          <a:p>
            <a:pPr/>
          </a:p>
          <a:p>
            <a:pPr/>
            <a:r>
              <a:t>[CLICK]</a:t>
            </a:r>
          </a:p>
          <a:p>
            <a:pPr/>
            <a:r>
              <a:t>ClickHouse assigns a discriminator value to each data type </a:t>
            </a:r>
          </a:p>
          <a:p>
            <a:pPr/>
          </a:p>
          <a:p>
            <a:pPr/>
            <a:r>
              <a:t>Each discriminator value represents </a:t>
            </a:r>
          </a:p>
          <a:p>
            <a:pPr/>
            <a:r>
              <a:t>[CLICK]</a:t>
            </a:r>
          </a:p>
          <a:p>
            <a:pPr/>
            <a:r>
              <a:t>an index into a list of sorted used type names. </a:t>
            </a:r>
          </a:p>
          <a:p>
            <a:pPr/>
            <a:r>
              <a:t>In our example we have Arrays, Integers, and Strings and when we sort this list of type names alphabetically, the Array type gets index 0, Integers get index 1, and Strings index 2...</a:t>
            </a:r>
          </a:p>
          <a:p>
            <a:pPr/>
          </a:p>
          <a:p>
            <a:pPr/>
            <a:r>
              <a:t>[CLICK]</a:t>
            </a:r>
          </a:p>
          <a:p>
            <a:pPr/>
            <a:r>
              <a:t>Discriminator 255 is reserved for NULL values, which means that by design, a Variant can have a maximum of 255 different concrete types.</a:t>
            </a:r>
          </a:p>
          <a:p>
            <a:pPr/>
          </a:p>
          <a:p>
            <a:pPr/>
            <a:r>
              <a:t>[CLICK]</a:t>
            </a:r>
          </a:p>
          <a:p>
            <a:pPr/>
            <a:r>
              <a:t>We also have a mapping from a row in the discriminators column to the row in the corresponding column data file. For this we use an additional offsets column that only exists in memory but is not stored on disk because the in-memory representation can be created on-the-fly from the discriminators column file).</a:t>
            </a:r>
          </a:p>
          <a:p>
            <a:pPr/>
          </a:p>
          <a:p>
            <a:pPr/>
            <a:r>
              <a:t>[CLICK]</a:t>
            </a:r>
          </a:p>
          <a:p>
            <a:pPr/>
            <a:r>
              <a:t>As an example, to get the value for the table row with offset 3, </a:t>
            </a:r>
          </a:p>
          <a:p>
            <a:pPr/>
            <a:r>
              <a:t>[CLICK]</a:t>
            </a:r>
          </a:p>
          <a:p>
            <a:pPr/>
            <a:r>
              <a:t>We need to get the discriminator value at the same offset 3, </a:t>
            </a:r>
          </a:p>
          <a:p>
            <a:pPr/>
            <a:r>
              <a:t>[CLICK]</a:t>
            </a:r>
          </a:p>
          <a:p>
            <a:pPr/>
            <a:r>
              <a:t>which is 1</a:t>
            </a:r>
          </a:p>
          <a:p>
            <a:pPr/>
            <a:r>
              <a:t>[CLICK]</a:t>
            </a:r>
          </a:p>
          <a:p>
            <a:pPr/>
            <a:r>
              <a:t>Therefore we need to get the value from the data column file with index 1</a:t>
            </a:r>
          </a:p>
          <a:p>
            <a:pPr/>
            <a:r>
              <a:t>[CLICK]</a:t>
            </a:r>
          </a:p>
          <a:p>
            <a:pPr/>
            <a:r>
              <a:t>We get the offset within that data column by looking into the offsets column</a:t>
            </a:r>
          </a:p>
          <a:p>
            <a:pPr/>
            <a:r>
              <a:t>So the offset is 1 </a:t>
            </a:r>
          </a:p>
          <a:p>
            <a:pPr/>
            <a:r>
              <a:t>[CLICK]</a:t>
            </a:r>
          </a:p>
          <a:p>
            <a:pPr/>
            <a:r>
              <a:t>and we can lookup the final value which is 43 boom</a:t>
            </a:r>
          </a:p>
          <a:p>
            <a:pPr/>
          </a:p>
          <a:p>
            <a:pPr/>
            <a:r>
              <a:t>[CLICK]</a:t>
            </a:r>
          </a:p>
          <a:p>
            <a:pPr/>
            <a:r>
              <a:t>The Variant type solves our challenge 2 - we no longer need any type unification at all for dynamic JSON paths...</a:t>
            </a:r>
          </a:p>
          <a:p>
            <a:pPr/>
          </a:p>
          <a:p>
            <a:pPr/>
            <a:r>
              <a:t>[CLICK]</a:t>
            </a:r>
          </a:p>
          <a:p>
            <a:pPr/>
            <a:r>
              <a:t>Additionally, The separate type specific column data files are always dense.  We never store NULL or default values in these files...</a:t>
            </a:r>
          </a:p>
          <a:p>
            <a:pPr/>
            <a:r>
              <a:t>[CLICK]</a:t>
            </a:r>
          </a:p>
          <a:p>
            <a:pPr/>
            <a:r>
              <a:t>Which also solves our challenge 3...</a:t>
            </a:r>
          </a:p>
          <a:p>
            <a:pPr/>
          </a:p>
          <a:p>
            <a:pPr/>
          </a:p>
          <a:p>
            <a:pPr/>
          </a:p>
          <a:p>
            <a:pPr/>
          </a:p>
          <a:p>
            <a:pPr/>
          </a:p>
          <a:p>
            <a:pPr/>
            <a:r>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8" name="Shape 1168"/>
          <p:cNvSpPr/>
          <p:nvPr>
            <p:ph type="sldImg"/>
          </p:nvPr>
        </p:nvSpPr>
        <p:spPr>
          <a:prstGeom prst="rect">
            <a:avLst/>
          </a:prstGeom>
        </p:spPr>
        <p:txBody>
          <a:bodyPr/>
          <a:lstStyle/>
          <a:p>
            <a:pPr/>
          </a:p>
        </p:txBody>
      </p:sp>
      <p:sp>
        <p:nvSpPr>
          <p:cNvPr id="1169" name="Shape 1169"/>
          <p:cNvSpPr/>
          <p:nvPr>
            <p:ph type="body" sz="quarter" idx="1"/>
          </p:nvPr>
        </p:nvSpPr>
        <p:spPr>
          <a:prstGeom prst="rect">
            <a:avLst/>
          </a:prstGeom>
        </p:spPr>
        <p:txBody>
          <a:bodyPr/>
          <a:lstStyle/>
          <a:p>
            <a:pPr/>
          </a:p>
          <a:p>
            <a:pPr/>
          </a:p>
          <a:p>
            <a:pPr/>
            <a:r>
              <a:t>Ok </a:t>
            </a:r>
          </a:p>
          <a:p>
            <a:pPr/>
          </a:p>
          <a:p>
            <a:pPr/>
            <a:r>
              <a:t>[CLICK]</a:t>
            </a:r>
          </a:p>
          <a:p>
            <a:pPr/>
            <a:r>
              <a:t>lets go back to the diagram of our traditional column-oriented storage and the three challenges for true column oriented JSON storage...</a:t>
            </a:r>
          </a:p>
          <a:p>
            <a:pPr/>
          </a:p>
          <a:p>
            <a:pPr/>
            <a:r>
              <a:t>[CLICK]</a:t>
            </a:r>
          </a:p>
          <a:p>
            <a:pPr/>
            <a:r>
              <a:t>A first building block that we implemented to overcome this challenges is the Variant storage extension...</a:t>
            </a:r>
          </a:p>
          <a:p>
            <a:pPr/>
          </a:p>
          <a:p>
            <a:pPr/>
          </a:p>
          <a:p>
            <a:pPr/>
            <a:r>
              <a:t>In the traditional table on the top, we store 9 values with 3 different data types in 3 separate table columns...</a:t>
            </a:r>
          </a:p>
          <a:p>
            <a:pPr/>
          </a:p>
          <a:p>
            <a:pPr/>
            <a:r>
              <a:t>[CLICK]</a:t>
            </a:r>
          </a:p>
          <a:p>
            <a:pPr/>
            <a:r>
              <a:t>With the new Variant data type, we can store all 9 values in a single table column instead...</a:t>
            </a:r>
          </a:p>
          <a:p>
            <a:pPr/>
            <a:r>
              <a:t>[CLICK]</a:t>
            </a:r>
          </a:p>
          <a:p>
            <a:pPr/>
            <a:r>
              <a:t>Because the Variant type enables columns with multiple data types...</a:t>
            </a:r>
          </a:p>
          <a:p>
            <a:pPr/>
          </a:p>
          <a:p>
            <a:pPr/>
            <a:r>
              <a:t>[CLICK]</a:t>
            </a:r>
          </a:p>
          <a:p>
            <a:pPr/>
            <a:r>
              <a:t>How we store the values from such a Variant table column on disk?</a:t>
            </a:r>
          </a:p>
          <a:p>
            <a:pPr/>
          </a:p>
          <a:p>
            <a:pPr/>
            <a:r>
              <a:t>[CLICK]</a:t>
            </a:r>
          </a:p>
          <a:p>
            <a:pPr/>
            <a:r>
              <a:t>On the first look, the storage looks very similar to traditional storage...</a:t>
            </a:r>
          </a:p>
          <a:p>
            <a:pPr/>
          </a:p>
          <a:p>
            <a:pPr/>
            <a:r>
              <a:t>...we store all integer values together in a integer column file...</a:t>
            </a:r>
          </a:p>
          <a:p>
            <a:pPr/>
          </a:p>
          <a:p>
            <a:pPr/>
            <a:r>
              <a:t>[CLICK]</a:t>
            </a:r>
          </a:p>
          <a:p>
            <a:pPr/>
            <a:r>
              <a:t>...we store all string values in a string colmn file ....</a:t>
            </a:r>
          </a:p>
          <a:p>
            <a:pPr/>
          </a:p>
          <a:p>
            <a:pPr/>
            <a:r>
              <a:t>[CLICK]</a:t>
            </a:r>
          </a:p>
          <a:p>
            <a:pPr/>
            <a:r>
              <a:t>... and all arrays of integers in a corresponding column file + a meta file with the sizes of the arrays...</a:t>
            </a:r>
          </a:p>
          <a:p>
            <a:pPr/>
          </a:p>
          <a:p>
            <a:pPr/>
            <a:r>
              <a:t>[CLICK]</a:t>
            </a:r>
          </a:p>
          <a:p>
            <a:pPr/>
            <a:r>
              <a:t>What is new is a separate Discriminator column for switching between the columns sub data types...</a:t>
            </a:r>
          </a:p>
          <a:p>
            <a:pPr/>
          </a:p>
          <a:p>
            <a:pPr/>
            <a:r>
              <a:t>To know which type is used per row of the ClickHouse table, </a:t>
            </a:r>
          </a:p>
          <a:p>
            <a:pPr/>
          </a:p>
          <a:p>
            <a:pPr/>
            <a:r>
              <a:t>[CLICK]</a:t>
            </a:r>
          </a:p>
          <a:p>
            <a:pPr/>
            <a:r>
              <a:t>ClickHouse assigns a discriminator value to each data type </a:t>
            </a:r>
          </a:p>
          <a:p>
            <a:pPr/>
          </a:p>
          <a:p>
            <a:pPr/>
            <a:r>
              <a:t>Each discriminator value represents </a:t>
            </a:r>
          </a:p>
          <a:p>
            <a:pPr/>
            <a:r>
              <a:t>[CLICK]</a:t>
            </a:r>
          </a:p>
          <a:p>
            <a:pPr/>
            <a:r>
              <a:t>an index into a list of sorted used type names. </a:t>
            </a:r>
          </a:p>
          <a:p>
            <a:pPr/>
            <a:r>
              <a:t>In our example we have Arrays, Integers, and Strings and when we sort this list of type names alphabetically, the Array type gets index 0, Integers get index 1, and Strings index 2...</a:t>
            </a:r>
          </a:p>
          <a:p>
            <a:pPr/>
          </a:p>
          <a:p>
            <a:pPr/>
            <a:r>
              <a:t>[CLICK]</a:t>
            </a:r>
          </a:p>
          <a:p>
            <a:pPr/>
            <a:r>
              <a:t>Discriminator 255 is reserved for NULL values, which means that by design, a Variant can have a maximum of 255 different concrete types.</a:t>
            </a:r>
          </a:p>
          <a:p>
            <a:pPr/>
          </a:p>
          <a:p>
            <a:pPr/>
            <a:r>
              <a:t>[CLICK]</a:t>
            </a:r>
          </a:p>
          <a:p>
            <a:pPr/>
            <a:r>
              <a:t>We also have a mapping from a row in the discriminators column to the row in the corresponding column data file. For this we use an additional offsets column that only exists in memory but is not stored on disk because the in-memory representation can be created on-the-fly from the discriminators column file).</a:t>
            </a:r>
          </a:p>
          <a:p>
            <a:pPr/>
          </a:p>
          <a:p>
            <a:pPr/>
            <a:r>
              <a:t>[CLICK]</a:t>
            </a:r>
          </a:p>
          <a:p>
            <a:pPr/>
            <a:r>
              <a:t>As an example, to get the value for the table row with offset 3, </a:t>
            </a:r>
          </a:p>
          <a:p>
            <a:pPr/>
            <a:r>
              <a:t>[CLICK]</a:t>
            </a:r>
          </a:p>
          <a:p>
            <a:pPr/>
            <a:r>
              <a:t>We need to get the discriminator value at the same offset 3, </a:t>
            </a:r>
          </a:p>
          <a:p>
            <a:pPr/>
            <a:r>
              <a:t>[CLICK]</a:t>
            </a:r>
          </a:p>
          <a:p>
            <a:pPr/>
            <a:r>
              <a:t>which is 1</a:t>
            </a:r>
          </a:p>
          <a:p>
            <a:pPr/>
            <a:r>
              <a:t>[CLICK]</a:t>
            </a:r>
          </a:p>
          <a:p>
            <a:pPr/>
            <a:r>
              <a:t>Therefore we need to get the value from the data column file with index 1</a:t>
            </a:r>
          </a:p>
          <a:p>
            <a:pPr/>
            <a:r>
              <a:t>[CLICK]</a:t>
            </a:r>
          </a:p>
          <a:p>
            <a:pPr/>
            <a:r>
              <a:t>We get the offset within that data column by looking into the offsets column</a:t>
            </a:r>
          </a:p>
          <a:p>
            <a:pPr/>
            <a:r>
              <a:t>So the offset is 1 </a:t>
            </a:r>
          </a:p>
          <a:p>
            <a:pPr/>
            <a:r>
              <a:t>[CLICK]</a:t>
            </a:r>
          </a:p>
          <a:p>
            <a:pPr/>
            <a:r>
              <a:t>and we can lookup the final value which is 43 boom</a:t>
            </a:r>
          </a:p>
          <a:p>
            <a:pPr/>
          </a:p>
          <a:p>
            <a:pPr/>
            <a:r>
              <a:t>[CLICK]</a:t>
            </a:r>
          </a:p>
          <a:p>
            <a:pPr/>
            <a:r>
              <a:t>The Variant type solves our challenge 2 - we no longer need any type unification at all for dynamic JSON paths...</a:t>
            </a:r>
          </a:p>
          <a:p>
            <a:pPr/>
          </a:p>
          <a:p>
            <a:pPr/>
            <a:r>
              <a:t>[CLICK]</a:t>
            </a:r>
          </a:p>
          <a:p>
            <a:pPr/>
            <a:r>
              <a:t>Additionally, The separate type specific column data files are always dense.  We never store NULL or default values in these files...</a:t>
            </a:r>
          </a:p>
          <a:p>
            <a:pPr/>
            <a:r>
              <a:t>[CLICK]</a:t>
            </a:r>
          </a:p>
          <a:p>
            <a:pPr/>
            <a:r>
              <a:t>Which also solves our challenge 3...</a:t>
            </a:r>
          </a:p>
          <a:p>
            <a:pPr/>
          </a:p>
          <a:p>
            <a:pPr/>
          </a:p>
          <a:p>
            <a:pPr/>
          </a:p>
          <a:p>
            <a:pPr/>
          </a:p>
          <a:p>
            <a:pPr/>
          </a:p>
          <a:p>
            <a:pPr/>
            <a:r>
              <a:t>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5" name="Shape 1245"/>
          <p:cNvSpPr/>
          <p:nvPr>
            <p:ph type="sldImg"/>
          </p:nvPr>
        </p:nvSpPr>
        <p:spPr>
          <a:prstGeom prst="rect">
            <a:avLst/>
          </a:prstGeom>
        </p:spPr>
        <p:txBody>
          <a:bodyPr/>
          <a:lstStyle/>
          <a:p>
            <a:pPr/>
          </a:p>
        </p:txBody>
      </p:sp>
      <p:sp>
        <p:nvSpPr>
          <p:cNvPr id="1246" name="Shape 1246"/>
          <p:cNvSpPr/>
          <p:nvPr>
            <p:ph type="body" sz="quarter" idx="1"/>
          </p:nvPr>
        </p:nvSpPr>
        <p:spPr>
          <a:prstGeom prst="rect">
            <a:avLst/>
          </a:prstGeom>
        </p:spPr>
        <p:txBody>
          <a:bodyPr/>
          <a:lstStyle/>
          <a:p>
            <a:pPr/>
          </a:p>
          <a:p>
            <a:pPr/>
          </a:p>
          <a:p>
            <a:pPr/>
            <a:r>
              <a:t>Ok </a:t>
            </a:r>
          </a:p>
          <a:p>
            <a:pPr/>
          </a:p>
          <a:p>
            <a:pPr/>
            <a:r>
              <a:t>[CLICK]</a:t>
            </a:r>
          </a:p>
          <a:p>
            <a:pPr/>
            <a:r>
              <a:t>lets go back to the diagram of our traditional column-oriented storage and the three challenges for true column oriented JSON storage...</a:t>
            </a:r>
          </a:p>
          <a:p>
            <a:pPr/>
          </a:p>
          <a:p>
            <a:pPr/>
            <a:r>
              <a:t>[CLICK]</a:t>
            </a:r>
          </a:p>
          <a:p>
            <a:pPr/>
            <a:r>
              <a:t>A first building block that we implemented to overcome this challenges is the Variant storage extension...</a:t>
            </a:r>
          </a:p>
          <a:p>
            <a:pPr/>
          </a:p>
          <a:p>
            <a:pPr/>
          </a:p>
          <a:p>
            <a:pPr/>
            <a:r>
              <a:t>In the traditional table on the top, we store 9 values with 3 different data types in 3 separate table columns...</a:t>
            </a:r>
          </a:p>
          <a:p>
            <a:pPr/>
          </a:p>
          <a:p>
            <a:pPr/>
            <a:r>
              <a:t>[CLICK]</a:t>
            </a:r>
          </a:p>
          <a:p>
            <a:pPr/>
            <a:r>
              <a:t>With the new Variant data type, we can store all 9 values in a single table column instead...</a:t>
            </a:r>
          </a:p>
          <a:p>
            <a:pPr/>
            <a:r>
              <a:t>[CLICK]</a:t>
            </a:r>
          </a:p>
          <a:p>
            <a:pPr/>
            <a:r>
              <a:t>Because the Variant type enables columns with multiple data types...</a:t>
            </a:r>
          </a:p>
          <a:p>
            <a:pPr/>
          </a:p>
          <a:p>
            <a:pPr/>
            <a:r>
              <a:t>[CLICK]</a:t>
            </a:r>
          </a:p>
          <a:p>
            <a:pPr/>
            <a:r>
              <a:t>How we store the values from such a Variant table column on disk?</a:t>
            </a:r>
          </a:p>
          <a:p>
            <a:pPr/>
          </a:p>
          <a:p>
            <a:pPr/>
            <a:r>
              <a:t>[CLICK]</a:t>
            </a:r>
          </a:p>
          <a:p>
            <a:pPr/>
            <a:r>
              <a:t>On the first look, the storage looks very similar to traditional storage...</a:t>
            </a:r>
          </a:p>
          <a:p>
            <a:pPr/>
          </a:p>
          <a:p>
            <a:pPr/>
            <a:r>
              <a:t>...we store all integer values together in a integer column file...</a:t>
            </a:r>
          </a:p>
          <a:p>
            <a:pPr/>
          </a:p>
          <a:p>
            <a:pPr/>
            <a:r>
              <a:t>[CLICK]</a:t>
            </a:r>
          </a:p>
          <a:p>
            <a:pPr/>
            <a:r>
              <a:t>...we store all string values in a string colmn file ....</a:t>
            </a:r>
          </a:p>
          <a:p>
            <a:pPr/>
          </a:p>
          <a:p>
            <a:pPr/>
            <a:r>
              <a:t>[CLICK]</a:t>
            </a:r>
          </a:p>
          <a:p>
            <a:pPr/>
            <a:r>
              <a:t>... and all arrays of integers in a corresponding column file + a meta file with the sizes of the arrays...</a:t>
            </a:r>
          </a:p>
          <a:p>
            <a:pPr/>
          </a:p>
          <a:p>
            <a:pPr/>
            <a:r>
              <a:t>[CLICK]</a:t>
            </a:r>
          </a:p>
          <a:p>
            <a:pPr/>
            <a:r>
              <a:t>What is new is a separate Discriminator column for switching between the columns sub data types...</a:t>
            </a:r>
          </a:p>
          <a:p>
            <a:pPr/>
          </a:p>
          <a:p>
            <a:pPr/>
            <a:r>
              <a:t>To know which type is used per row of the ClickHouse table, </a:t>
            </a:r>
          </a:p>
          <a:p>
            <a:pPr/>
          </a:p>
          <a:p>
            <a:pPr/>
            <a:r>
              <a:t>[CLICK]</a:t>
            </a:r>
          </a:p>
          <a:p>
            <a:pPr/>
            <a:r>
              <a:t>ClickHouse assigns a discriminator value to each data type </a:t>
            </a:r>
          </a:p>
          <a:p>
            <a:pPr/>
          </a:p>
          <a:p>
            <a:pPr/>
            <a:r>
              <a:t>Each discriminator value represents </a:t>
            </a:r>
          </a:p>
          <a:p>
            <a:pPr/>
            <a:r>
              <a:t>[CLICK]</a:t>
            </a:r>
          </a:p>
          <a:p>
            <a:pPr/>
            <a:r>
              <a:t>an index into a list of sorted used type names. </a:t>
            </a:r>
          </a:p>
          <a:p>
            <a:pPr/>
            <a:r>
              <a:t>In our example we have Arrays, Integers, and Strings and when we sort this list of type names alphabetically, the Array type gets index 0, Integers get index 1, and Strings index 2...</a:t>
            </a:r>
          </a:p>
          <a:p>
            <a:pPr/>
          </a:p>
          <a:p>
            <a:pPr/>
            <a:r>
              <a:t>[CLICK]</a:t>
            </a:r>
          </a:p>
          <a:p>
            <a:pPr/>
            <a:r>
              <a:t>Discriminator 255 is reserved for NULL values, which means that by design, a Variant can have a maximum of 255 different concrete types.</a:t>
            </a:r>
          </a:p>
          <a:p>
            <a:pPr/>
          </a:p>
          <a:p>
            <a:pPr/>
            <a:r>
              <a:t>[CLICK]</a:t>
            </a:r>
          </a:p>
          <a:p>
            <a:pPr/>
            <a:r>
              <a:t>We also have a mapping from a row in the discriminators column to the row in the corresponding column data file. For this we use an additional offsets column that only exists in memory but is not stored on disk because the in-memory representation can be created on-the-fly from the discriminators column file).</a:t>
            </a:r>
          </a:p>
          <a:p>
            <a:pPr/>
          </a:p>
          <a:p>
            <a:pPr/>
            <a:r>
              <a:t>[CLICK]</a:t>
            </a:r>
          </a:p>
          <a:p>
            <a:pPr/>
            <a:r>
              <a:t>As an example, to get the value for the table row with offset 3, </a:t>
            </a:r>
          </a:p>
          <a:p>
            <a:pPr/>
            <a:r>
              <a:t>[CLICK]</a:t>
            </a:r>
          </a:p>
          <a:p>
            <a:pPr/>
            <a:r>
              <a:t>We need to get the discriminator value at the same offset 3, </a:t>
            </a:r>
          </a:p>
          <a:p>
            <a:pPr/>
            <a:r>
              <a:t>[CLICK]</a:t>
            </a:r>
          </a:p>
          <a:p>
            <a:pPr/>
            <a:r>
              <a:t>which is 1</a:t>
            </a:r>
          </a:p>
          <a:p>
            <a:pPr/>
            <a:r>
              <a:t>[CLICK]</a:t>
            </a:r>
          </a:p>
          <a:p>
            <a:pPr/>
            <a:r>
              <a:t>Therefore we need to get the value from the data column file with index 1</a:t>
            </a:r>
          </a:p>
          <a:p>
            <a:pPr/>
            <a:r>
              <a:t>[CLICK]</a:t>
            </a:r>
          </a:p>
          <a:p>
            <a:pPr/>
            <a:r>
              <a:t>We get the offset within that data column by looking into the offsets column</a:t>
            </a:r>
          </a:p>
          <a:p>
            <a:pPr/>
            <a:r>
              <a:t>So the offset is 1 </a:t>
            </a:r>
          </a:p>
          <a:p>
            <a:pPr/>
            <a:r>
              <a:t>[CLICK]</a:t>
            </a:r>
          </a:p>
          <a:p>
            <a:pPr/>
            <a:r>
              <a:t>and we can lookup the final value which is 43 boom</a:t>
            </a:r>
          </a:p>
          <a:p>
            <a:pPr/>
          </a:p>
          <a:p>
            <a:pPr/>
            <a:r>
              <a:t>[CLICK]</a:t>
            </a:r>
          </a:p>
          <a:p>
            <a:pPr/>
            <a:r>
              <a:t>The Variant type solves our challenge 2 - we no longer need any type unification at all for dynamic JSON paths...</a:t>
            </a:r>
          </a:p>
          <a:p>
            <a:pPr/>
          </a:p>
          <a:p>
            <a:pPr/>
            <a:r>
              <a:t>[CLICK]</a:t>
            </a:r>
          </a:p>
          <a:p>
            <a:pPr/>
            <a:r>
              <a:t>Additionally, The separate type specific column data files are always dense.  We never store NULL or default values in these files...</a:t>
            </a:r>
          </a:p>
          <a:p>
            <a:pPr/>
            <a:r>
              <a:t>[CLICK]</a:t>
            </a:r>
          </a:p>
          <a:p>
            <a:pPr/>
            <a:r>
              <a:t>Which also solves our challenge 3...</a:t>
            </a:r>
          </a:p>
          <a:p>
            <a:pPr/>
          </a:p>
          <a:p>
            <a:pPr/>
          </a:p>
          <a:p>
            <a:pPr/>
          </a:p>
          <a:p>
            <a:pPr/>
          </a:p>
          <a:p>
            <a:pPr/>
          </a:p>
          <a:p>
            <a:pPr/>
            <a:r>
              <a:t>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4" name="Shape 1354"/>
          <p:cNvSpPr/>
          <p:nvPr>
            <p:ph type="sldImg"/>
          </p:nvPr>
        </p:nvSpPr>
        <p:spPr>
          <a:prstGeom prst="rect">
            <a:avLst/>
          </a:prstGeom>
        </p:spPr>
        <p:txBody>
          <a:bodyPr/>
          <a:lstStyle/>
          <a:p>
            <a:pPr/>
          </a:p>
        </p:txBody>
      </p:sp>
      <p:sp>
        <p:nvSpPr>
          <p:cNvPr id="1355" name="Shape 1355"/>
          <p:cNvSpPr/>
          <p:nvPr>
            <p:ph type="body" sz="quarter" idx="1"/>
          </p:nvPr>
        </p:nvSpPr>
        <p:spPr>
          <a:prstGeom prst="rect">
            <a:avLst/>
          </a:prstGeom>
        </p:spPr>
        <p:txBody>
          <a:bodyPr/>
          <a:lstStyle/>
          <a:p>
            <a:pPr/>
          </a:p>
          <a:p>
            <a:pPr/>
          </a:p>
          <a:p>
            <a:pPr/>
            <a:r>
              <a:t>Ok </a:t>
            </a:r>
          </a:p>
          <a:p>
            <a:pPr/>
          </a:p>
          <a:p>
            <a:pPr/>
            <a:r>
              <a:t>[CLICK]</a:t>
            </a:r>
          </a:p>
          <a:p>
            <a:pPr/>
            <a:r>
              <a:t>lets go back to the diagram of our traditional column-oriented storage and the three challenges for true column oriented JSON storage...</a:t>
            </a:r>
          </a:p>
          <a:p>
            <a:pPr/>
          </a:p>
          <a:p>
            <a:pPr/>
            <a:r>
              <a:t>[CLICK]</a:t>
            </a:r>
          </a:p>
          <a:p>
            <a:pPr/>
            <a:r>
              <a:t>A first building block that we implemented to overcome this challenges is the Variant storage extension...</a:t>
            </a:r>
          </a:p>
          <a:p>
            <a:pPr/>
          </a:p>
          <a:p>
            <a:pPr/>
          </a:p>
          <a:p>
            <a:pPr/>
            <a:r>
              <a:t>In the traditional table on the top, we store 9 values with 3 different data types in 3 separate table columns...</a:t>
            </a:r>
          </a:p>
          <a:p>
            <a:pPr/>
          </a:p>
          <a:p>
            <a:pPr/>
            <a:r>
              <a:t>[CLICK]</a:t>
            </a:r>
          </a:p>
          <a:p>
            <a:pPr/>
            <a:r>
              <a:t>With the new Variant data type, we can store all 9 values in a single table column instead...</a:t>
            </a:r>
          </a:p>
          <a:p>
            <a:pPr/>
            <a:r>
              <a:t>[CLICK]</a:t>
            </a:r>
          </a:p>
          <a:p>
            <a:pPr/>
            <a:r>
              <a:t>Because the Variant type enables columns with multiple data types...</a:t>
            </a:r>
          </a:p>
          <a:p>
            <a:pPr/>
          </a:p>
          <a:p>
            <a:pPr/>
            <a:r>
              <a:t>[CLICK]</a:t>
            </a:r>
          </a:p>
          <a:p>
            <a:pPr/>
            <a:r>
              <a:t>How we store the values from such a Variant table column on disk?</a:t>
            </a:r>
          </a:p>
          <a:p>
            <a:pPr/>
          </a:p>
          <a:p>
            <a:pPr/>
            <a:r>
              <a:t>[CLICK]</a:t>
            </a:r>
          </a:p>
          <a:p>
            <a:pPr/>
            <a:r>
              <a:t>On the first look, the storage looks very similar to traditional storage...</a:t>
            </a:r>
          </a:p>
          <a:p>
            <a:pPr/>
          </a:p>
          <a:p>
            <a:pPr/>
            <a:r>
              <a:t>...we store all integer values together in a integer column file...</a:t>
            </a:r>
          </a:p>
          <a:p>
            <a:pPr/>
          </a:p>
          <a:p>
            <a:pPr/>
            <a:r>
              <a:t>[CLICK]</a:t>
            </a:r>
          </a:p>
          <a:p>
            <a:pPr/>
            <a:r>
              <a:t>...we store all string values in a string colmn file ....</a:t>
            </a:r>
          </a:p>
          <a:p>
            <a:pPr/>
          </a:p>
          <a:p>
            <a:pPr/>
            <a:r>
              <a:t>[CLICK]</a:t>
            </a:r>
          </a:p>
          <a:p>
            <a:pPr/>
            <a:r>
              <a:t>... and all arrays of integers in a corresponding column file + a meta file with the sizes of the arrays...</a:t>
            </a:r>
          </a:p>
          <a:p>
            <a:pPr/>
          </a:p>
          <a:p>
            <a:pPr/>
            <a:r>
              <a:t>[CLICK]</a:t>
            </a:r>
          </a:p>
          <a:p>
            <a:pPr/>
            <a:r>
              <a:t>What is new is a separate Discriminator column for switching between the columns sub data types...</a:t>
            </a:r>
          </a:p>
          <a:p>
            <a:pPr/>
          </a:p>
          <a:p>
            <a:pPr/>
            <a:r>
              <a:t>To know which type is used per row of the ClickHouse table, </a:t>
            </a:r>
          </a:p>
          <a:p>
            <a:pPr/>
          </a:p>
          <a:p>
            <a:pPr/>
            <a:r>
              <a:t>[CLICK]</a:t>
            </a:r>
          </a:p>
          <a:p>
            <a:pPr/>
            <a:r>
              <a:t>ClickHouse assigns a discriminator value to each data type </a:t>
            </a:r>
          </a:p>
          <a:p>
            <a:pPr/>
          </a:p>
          <a:p>
            <a:pPr/>
            <a:r>
              <a:t>Each discriminator value represents </a:t>
            </a:r>
          </a:p>
          <a:p>
            <a:pPr/>
            <a:r>
              <a:t>[CLICK]</a:t>
            </a:r>
          </a:p>
          <a:p>
            <a:pPr/>
            <a:r>
              <a:t>an index into a list of sorted used type names. </a:t>
            </a:r>
          </a:p>
          <a:p>
            <a:pPr/>
            <a:r>
              <a:t>In our example we have Arrays, Integers, and Strings and when we sort this list of type names alphabetically, the Array type gets index 0, Integers get index 1, and Strings index 2...</a:t>
            </a:r>
          </a:p>
          <a:p>
            <a:pPr/>
          </a:p>
          <a:p>
            <a:pPr/>
            <a:r>
              <a:t>[CLICK]</a:t>
            </a:r>
          </a:p>
          <a:p>
            <a:pPr/>
            <a:r>
              <a:t>Discriminator 255 is reserved for NULL values, which means that by design, a Variant can have a maximum of 255 different concrete types.</a:t>
            </a:r>
          </a:p>
          <a:p>
            <a:pPr/>
          </a:p>
          <a:p>
            <a:pPr/>
            <a:r>
              <a:t>[CLICK]</a:t>
            </a:r>
          </a:p>
          <a:p>
            <a:pPr/>
            <a:r>
              <a:t>We also have a mapping from a row in the discriminators column to the row in the corresponding column data file. For this we use an additional offsets column that only exists in memory but is not stored on disk because the in-memory representation can be created on-the-fly from the discriminators column file).</a:t>
            </a:r>
          </a:p>
          <a:p>
            <a:pPr/>
          </a:p>
          <a:p>
            <a:pPr/>
            <a:r>
              <a:t>[CLICK]</a:t>
            </a:r>
          </a:p>
          <a:p>
            <a:pPr/>
            <a:r>
              <a:t>As an example, to get the value for the table row with offset 3, </a:t>
            </a:r>
          </a:p>
          <a:p>
            <a:pPr/>
            <a:r>
              <a:t>[CLICK]</a:t>
            </a:r>
          </a:p>
          <a:p>
            <a:pPr/>
            <a:r>
              <a:t>We need to get the discriminator value at the same offset 3, </a:t>
            </a:r>
          </a:p>
          <a:p>
            <a:pPr/>
            <a:r>
              <a:t>[CLICK]</a:t>
            </a:r>
          </a:p>
          <a:p>
            <a:pPr/>
            <a:r>
              <a:t>which is 1</a:t>
            </a:r>
          </a:p>
          <a:p>
            <a:pPr/>
            <a:r>
              <a:t>[CLICK]</a:t>
            </a:r>
          </a:p>
          <a:p>
            <a:pPr/>
            <a:r>
              <a:t>Therefore we need to get the value from the data column file with index 1</a:t>
            </a:r>
          </a:p>
          <a:p>
            <a:pPr/>
            <a:r>
              <a:t>[CLICK]</a:t>
            </a:r>
          </a:p>
          <a:p>
            <a:pPr/>
            <a:r>
              <a:t>We get the offset within that data column by looking into the offsets column</a:t>
            </a:r>
          </a:p>
          <a:p>
            <a:pPr/>
            <a:r>
              <a:t>So the offset is 1 </a:t>
            </a:r>
          </a:p>
          <a:p>
            <a:pPr/>
            <a:r>
              <a:t>[CLICK]</a:t>
            </a:r>
          </a:p>
          <a:p>
            <a:pPr/>
            <a:r>
              <a:t>and we can lookup the final value which is 43 boom</a:t>
            </a:r>
          </a:p>
          <a:p>
            <a:pPr/>
          </a:p>
          <a:p>
            <a:pPr/>
            <a:r>
              <a:t>[CLICK]</a:t>
            </a:r>
          </a:p>
          <a:p>
            <a:pPr/>
            <a:r>
              <a:t>The Variant type solves our challenge 2 - we no longer need any type unification at all for dynamic JSON paths...</a:t>
            </a:r>
          </a:p>
          <a:p>
            <a:pPr/>
          </a:p>
          <a:p>
            <a:pPr/>
            <a:r>
              <a:t>[CLICK]</a:t>
            </a:r>
          </a:p>
          <a:p>
            <a:pPr/>
            <a:r>
              <a:t>Additionally, The separate type specific column data files are always dense.  We never store NULL or default values in these files...</a:t>
            </a:r>
          </a:p>
          <a:p>
            <a:pPr/>
            <a:r>
              <a:t>[CLICK]</a:t>
            </a:r>
          </a:p>
          <a:p>
            <a:pPr/>
            <a:r>
              <a:t>Which also solves our challenge 3...</a:t>
            </a:r>
          </a:p>
          <a:p>
            <a:pPr/>
          </a:p>
          <a:p>
            <a:pPr/>
          </a:p>
          <a:p>
            <a:pPr/>
          </a:p>
          <a:p>
            <a:pPr/>
          </a:p>
          <a:p>
            <a:pPr/>
          </a:p>
          <a:p>
            <a:pPr/>
            <a:r>
              <a:t>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3" name="Shape 1403"/>
          <p:cNvSpPr/>
          <p:nvPr>
            <p:ph type="sldImg"/>
          </p:nvPr>
        </p:nvSpPr>
        <p:spPr>
          <a:prstGeom prst="rect">
            <a:avLst/>
          </a:prstGeom>
        </p:spPr>
        <p:txBody>
          <a:bodyPr/>
          <a:lstStyle/>
          <a:p>
            <a:pPr/>
          </a:p>
        </p:txBody>
      </p:sp>
      <p:sp>
        <p:nvSpPr>
          <p:cNvPr id="1404" name="Shape 1404"/>
          <p:cNvSpPr/>
          <p:nvPr>
            <p:ph type="body" sz="quarter" idx="1"/>
          </p:nvPr>
        </p:nvSpPr>
        <p:spPr>
          <a:prstGeom prst="rect">
            <a:avLst/>
          </a:prstGeom>
        </p:spPr>
        <p:txBody>
          <a:bodyPr/>
          <a:lstStyle/>
          <a:p>
            <a:pPr/>
          </a:p>
          <a:p>
            <a:pPr/>
          </a:p>
          <a:p>
            <a:pPr/>
            <a:r>
              <a:t>Ok, lets bring it all together and present </a:t>
            </a:r>
          </a:p>
          <a:p>
            <a:pPr/>
          </a:p>
          <a:p>
            <a:pPr/>
            <a:r>
              <a:t>[CLICK]</a:t>
            </a:r>
          </a:p>
          <a:p>
            <a:pPr/>
            <a:r>
              <a:t>our new JSON data type...</a:t>
            </a:r>
          </a:p>
          <a:p>
            <a:pPr/>
          </a:p>
          <a:p>
            <a:pPr/>
            <a:r>
              <a:t>[CLICK]</a:t>
            </a:r>
          </a:p>
          <a:p>
            <a:pPr/>
            <a:r>
              <a:t>In ClickHouse you can now create a table with a JSON column like this...</a:t>
            </a:r>
          </a:p>
          <a:p>
            <a:pPr/>
          </a:p>
          <a:p>
            <a:pPr/>
            <a:r>
              <a:t>[CLICK]</a:t>
            </a:r>
          </a:p>
          <a:p>
            <a:pPr/>
            <a:r>
              <a:t>And the new JSON type has optional paramaters....</a:t>
            </a:r>
          </a:p>
          <a:p>
            <a:pPr/>
          </a:p>
          <a:p>
            <a:pPr/>
          </a:p>
          <a:p>
            <a:pPr/>
            <a:r>
              <a:t>We still have a unresolved sub-challenge marked with </a:t>
            </a:r>
          </a:p>
          <a:p>
            <a:pPr/>
            <a:r>
              <a:t>[CLICK]</a:t>
            </a:r>
          </a:p>
          <a:p>
            <a:pPr/>
            <a:r>
              <a:t>1 on the slide where we wan to prevent avalanches of column files on disk for high-cardinality JSON paths...</a:t>
            </a:r>
          </a:p>
          <a:p>
            <a:pPr/>
          </a:p>
          <a:p>
            <a:pPr/>
            <a:r>
              <a:t>[CLICK]</a:t>
            </a:r>
          </a:p>
          <a:p>
            <a:pPr/>
            <a:r>
              <a:t>This can be achieved with the max_dynamic_paths parameter that has a default value of 1024.</a:t>
            </a:r>
          </a:p>
          <a:p>
            <a:pPr/>
            <a:r>
              <a:t>The value specifies the maximum number of JSON paths that are stored separately as dynamic paths</a:t>
            </a:r>
          </a:p>
          <a:p>
            <a:pPr/>
          </a:p>
          <a:p>
            <a:pPr/>
            <a:r>
              <a:t>[CLICK]</a:t>
            </a:r>
          </a:p>
          <a:p>
            <a:pPr/>
            <a:r>
              <a:t>That fully solves our challenge 1...</a:t>
            </a:r>
          </a:p>
          <a:p>
            <a:pPr/>
          </a:p>
          <a:p>
            <a:pPr/>
          </a:p>
          <a:p>
            <a:pPr/>
            <a:r>
              <a:t>[CLICK]</a:t>
            </a:r>
          </a:p>
          <a:p>
            <a:pPr/>
            <a:r>
              <a:t>Then there is the max_dynamic_types paramater with a default value of 32 that allows to restrict the number of data types that are stored as separate column files on disk, per dynamic JSON path</a:t>
            </a:r>
          </a:p>
          <a:p>
            <a:pPr/>
          </a:p>
          <a:p>
            <a:pPr/>
            <a:r>
              <a:t>Then you can specify so called type hints for JSON paths that are not dynamic meaning that all values have the same data type. Such JSON paths are then stored exactly like classic data types </a:t>
            </a:r>
          </a:p>
          <a:p>
            <a:pPr/>
          </a:p>
          <a:p>
            <a:pPr/>
            <a:r>
              <a:t>And lastly, either directly or via regular expressions you can exclude specific JSON paths from being stored at all.</a:t>
            </a:r>
          </a:p>
          <a:p>
            <a:pPr/>
          </a:p>
          <a:p>
            <a:pPr/>
          </a:p>
          <a:p>
            <a:pPr/>
          </a:p>
          <a:p>
            <a:pPr/>
          </a:p>
          <a:p>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As you all know, the key feature of ClickHouse is its high performance</a:t>
            </a:r>
            <a:br/>
          </a:p>
          <a:p>
            <a:pPr/>
            <a:r>
              <a:t>ClickHouse is one of the fastest production-grade analytical databases</a:t>
            </a:r>
          </a:p>
          <a:p>
            <a:pPr/>
          </a:p>
          <a:p>
            <a:pPr/>
            <a:r>
              <a:t>This is a subset from the query performance ranking of ClickBench, </a:t>
            </a:r>
          </a:p>
          <a:p>
            <a:pPr/>
          </a:p>
          <a:p>
            <a:pPr/>
            <a:r>
              <a:t>our  vendor-neutral benchmark for analytical databases,</a:t>
            </a:r>
          </a:p>
          <a:p>
            <a:pPr/>
          </a:p>
          <a:p>
            <a:pPr/>
            <a:r>
              <a:t>We have a dashboard with measurements for over 45 commercial and research databases online at benchmark.clickhouse.com.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4" name="Shape 1664"/>
          <p:cNvSpPr/>
          <p:nvPr>
            <p:ph type="sldImg"/>
          </p:nvPr>
        </p:nvSpPr>
        <p:spPr>
          <a:prstGeom prst="rect">
            <a:avLst/>
          </a:prstGeom>
        </p:spPr>
        <p:txBody>
          <a:bodyPr/>
          <a:lstStyle/>
          <a:p>
            <a:pPr/>
          </a:p>
        </p:txBody>
      </p:sp>
      <p:sp>
        <p:nvSpPr>
          <p:cNvPr id="1665" name="Shape 1665"/>
          <p:cNvSpPr/>
          <p:nvPr>
            <p:ph type="body" sz="quarter" idx="1"/>
          </p:nvPr>
        </p:nvSpPr>
        <p:spPr>
          <a:prstGeom prst="rect">
            <a:avLst/>
          </a:prstGeom>
        </p:spPr>
        <p:txBody>
          <a:bodyPr/>
          <a:lstStyle/>
          <a:p>
            <a:pPr/>
            <a:r>
              <a:t>Lets look at an example...</a:t>
            </a:r>
          </a:p>
          <a:p>
            <a:pPr/>
          </a:p>
          <a:p>
            <a:pPr/>
          </a:p>
          <a:p>
            <a:pPr/>
            <a:r>
              <a:t>Here we sketch a ClickHouse table witj a JSON column with 2 type hints, and max_dynamic_paths set to 3 and max_dynamic_types set to 2.</a:t>
            </a:r>
          </a:p>
          <a:p>
            <a:pPr/>
          </a:p>
          <a:p>
            <a:pPr/>
            <a:r>
              <a:t>[CLICK]</a:t>
            </a:r>
          </a:p>
          <a:p>
            <a:pPr/>
            <a:r>
              <a:t>As a reminder, max_dynamic_paths prevents too many column files for high-cardinality JSON paths</a:t>
            </a:r>
          </a:p>
          <a:p>
            <a:pPr/>
          </a:p>
          <a:p>
            <a:pPr/>
            <a:r>
              <a:t>[CLICK]</a:t>
            </a:r>
          </a:p>
          <a:p>
            <a:pPr/>
            <a:r>
              <a:t>max_dynamic_types prevents too many column files for highly dynamic JSON paths...</a:t>
            </a:r>
          </a:p>
          <a:p>
            <a:pPr/>
          </a:p>
          <a:p>
            <a:pPr/>
            <a:r>
              <a:t>[CLICK]</a:t>
            </a:r>
          </a:p>
          <a:p>
            <a:pPr/>
            <a:r>
              <a:t>Lets walk through how we store this JSON data from the example table on disk...</a:t>
            </a:r>
          </a:p>
          <a:p>
            <a:pPr/>
          </a:p>
          <a:p>
            <a:pPr/>
            <a:r>
              <a:t>[CLICK]</a:t>
            </a:r>
          </a:p>
          <a:p>
            <a:pPr/>
            <a:r>
              <a:t>Because we gave a type hint for the a.b path...</a:t>
            </a:r>
          </a:p>
          <a:p>
            <a:pPr/>
          </a:p>
          <a:p>
            <a:pPr/>
            <a:r>
              <a:t>[CLICK]</a:t>
            </a:r>
          </a:p>
          <a:p>
            <a:pPr/>
            <a:r>
              <a:t>...we store the values from that path exactly like a normal Integer column on disk...</a:t>
            </a:r>
          </a:p>
          <a:p>
            <a:pPr/>
          </a:p>
          <a:p>
            <a:pPr/>
            <a:r>
              <a:t>[CLICK]</a:t>
            </a:r>
          </a:p>
          <a:p>
            <a:pPr/>
            <a:r>
              <a:t>[CLICK]</a:t>
            </a:r>
          </a:p>
          <a:p>
            <a:pPr/>
            <a:r>
              <a:t>The same is true for the a.c path for which we also gave a type hint...</a:t>
            </a:r>
          </a:p>
          <a:p>
            <a:pPr/>
          </a:p>
          <a:p>
            <a:pPr/>
            <a:r>
              <a:t>[CLICK]</a:t>
            </a:r>
          </a:p>
          <a:p>
            <a:pPr/>
            <a:r>
              <a:t>Then we have our first dynamic JSON path...a.d</a:t>
            </a:r>
          </a:p>
          <a:p>
            <a:pPr/>
            <a:r>
              <a:t>[CLICK]</a:t>
            </a:r>
          </a:p>
          <a:p>
            <a:pPr/>
            <a:r>
              <a:t>The values for this path are stored like a dynamic column...</a:t>
            </a:r>
          </a:p>
          <a:p>
            <a:pPr/>
          </a:p>
          <a:p>
            <a:pPr/>
            <a:r>
              <a:t>[CLICK]</a:t>
            </a:r>
          </a:p>
          <a:p>
            <a:pPr/>
            <a:r>
              <a:t>The values of this path have 4 different data types...</a:t>
            </a:r>
          </a:p>
          <a:p>
            <a:pPr/>
          </a:p>
          <a:p>
            <a:pPr/>
            <a:r>
              <a:t>Because we set max_dynamic_type to 2, </a:t>
            </a:r>
          </a:p>
          <a:p>
            <a:pPr/>
          </a:p>
          <a:p>
            <a:pPr/>
            <a:r>
              <a:t>[CLICK]</a:t>
            </a:r>
          </a:p>
          <a:p>
            <a:pPr/>
            <a:r>
              <a:t>We only store the first two observed types as separate column files on disk...</a:t>
            </a:r>
          </a:p>
          <a:p>
            <a:pPr/>
          </a:p>
          <a:p>
            <a:pPr/>
            <a:r>
              <a:t>[CLICK]</a:t>
            </a:r>
          </a:p>
          <a:p>
            <a:pPr/>
            <a:r>
              <a:t>And All values with additional data types are stores in the shared data column...</a:t>
            </a:r>
          </a:p>
          <a:p>
            <a:pPr/>
          </a:p>
          <a:p>
            <a:pPr/>
            <a:r>
              <a:t>[CLICK]</a:t>
            </a:r>
          </a:p>
          <a:p>
            <a:pPr/>
            <a:r>
              <a:t>ClickHouse sees a second dymanic JSON path </a:t>
            </a:r>
          </a:p>
          <a:p>
            <a:pPr/>
            <a:r>
              <a:t>[CLICK] </a:t>
            </a:r>
          </a:p>
          <a:p>
            <a:pPr/>
            <a:r>
              <a:t>And stores it accordingly...</a:t>
            </a:r>
          </a:p>
          <a:p>
            <a:pPr/>
          </a:p>
          <a:p>
            <a:pPr/>
            <a:r>
              <a:t>[CLICK]</a:t>
            </a:r>
          </a:p>
          <a:p>
            <a:pPr/>
            <a:r>
              <a:t>And we have a 3rd dynamic JSON path</a:t>
            </a:r>
          </a:p>
          <a:p>
            <a:pPr/>
            <a:r>
              <a:t>[CLICK]</a:t>
            </a:r>
          </a:p>
          <a:p>
            <a:pPr/>
          </a:p>
          <a:p>
            <a:pPr/>
            <a:r>
              <a:t>With that we have reached the limit 3 of the configured max_dynamic_paths parameter...</a:t>
            </a:r>
          </a:p>
          <a:p>
            <a:pPr/>
          </a:p>
          <a:p>
            <a:pPr/>
            <a:r>
              <a:t>[CLICK]</a:t>
            </a:r>
          </a:p>
          <a:p>
            <a:pPr/>
            <a:r>
              <a:t>Therefore the values from all other observed JSON paths are </a:t>
            </a:r>
          </a:p>
          <a:p>
            <a:pPr/>
            <a:r>
              <a:t>[CLICK]</a:t>
            </a:r>
          </a:p>
          <a:p>
            <a:pPr/>
            <a:r>
              <a:t>stored together inshared data structures - where we have a column for tracking table row offsets, a column for storing JSON paths and a column for storing the values for theses paths together with their data types...</a:t>
            </a:r>
          </a:p>
          <a:p>
            <a:pPr/>
          </a:p>
          <a:p>
            <a:pPr/>
            <a:r>
              <a:t>[CLICK]</a:t>
            </a:r>
          </a:p>
          <a:p>
            <a:pPr/>
            <a:r>
              <a:t>And lastly, we use a meta-data column for tracking all dynamic and shared paths together with some statistics for efficient data merges...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8" name="Shape 1918"/>
          <p:cNvSpPr/>
          <p:nvPr>
            <p:ph type="sldImg"/>
          </p:nvPr>
        </p:nvSpPr>
        <p:spPr>
          <a:prstGeom prst="rect">
            <a:avLst/>
          </a:prstGeom>
        </p:spPr>
        <p:txBody>
          <a:bodyPr/>
          <a:lstStyle/>
          <a:p>
            <a:pPr/>
          </a:p>
        </p:txBody>
      </p:sp>
      <p:sp>
        <p:nvSpPr>
          <p:cNvPr id="1919" name="Shape 1919"/>
          <p:cNvSpPr/>
          <p:nvPr>
            <p:ph type="body" sz="quarter" idx="1"/>
          </p:nvPr>
        </p:nvSpPr>
        <p:spPr>
          <a:prstGeom prst="rect">
            <a:avLst/>
          </a:prstGeom>
        </p:spPr>
        <p:txBody>
          <a:bodyPr/>
          <a:lstStyle/>
          <a:p>
            <a:pPr/>
          </a:p>
          <a:p>
            <a:pPr/>
          </a:p>
          <a:p>
            <a:pPr/>
          </a:p>
          <a:p>
            <a:pPr/>
          </a:p>
          <a:p>
            <a:pPr/>
            <a:r>
              <a:t>Now the big question is - was it worth it to implement this mechanisms for JSON storage?</a:t>
            </a:r>
          </a:p>
          <a:p>
            <a:pPr/>
          </a:p>
          <a:p>
            <a:pPr/>
            <a:r>
              <a:t>Is ClickHouse now also the fastest analytics database on JSON data?</a:t>
            </a:r>
          </a:p>
          <a:p>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0" name="Shape 2210"/>
          <p:cNvSpPr/>
          <p:nvPr>
            <p:ph type="sldImg"/>
          </p:nvPr>
        </p:nvSpPr>
        <p:spPr>
          <a:prstGeom prst="rect">
            <a:avLst/>
          </a:prstGeom>
        </p:spPr>
        <p:txBody>
          <a:bodyPr/>
          <a:lstStyle/>
          <a:p>
            <a:pPr/>
          </a:p>
        </p:txBody>
      </p:sp>
      <p:sp>
        <p:nvSpPr>
          <p:cNvPr id="2211" name="Shape 2211"/>
          <p:cNvSpPr/>
          <p:nvPr>
            <p:ph type="body" sz="quarter" idx="1"/>
          </p:nvPr>
        </p:nvSpPr>
        <p:spPr>
          <a:prstGeom prst="rect">
            <a:avLst/>
          </a:prstGeom>
        </p:spPr>
        <p:txBody>
          <a:bodyPr/>
          <a:lstStyle/>
          <a:p>
            <a:pPr/>
          </a:p>
          <a:p>
            <a:pPr/>
            <a:r>
              <a:t>Yes we are!</a:t>
            </a:r>
          </a:p>
          <a:p>
            <a:pPr/>
          </a:p>
          <a:p>
            <a:pPr/>
          </a:p>
          <a:p>
            <a:pPr/>
            <a:r>
              <a:t>To prove that systematically, we recently introduced JSONBench which is the first systematic, fair and vendor-neutral benchmark out there which focuses specifically on analytics over JSON data. </a:t>
            </a:r>
          </a:p>
          <a:p>
            <a:pPr/>
          </a:p>
          <a:p>
            <a:pPr/>
            <a:r>
              <a:t>You can just google for similar benchmarks, you'll find nothing that comes even close to JSONBench.</a:t>
            </a:r>
          </a:p>
          <a:p>
            <a:pPr/>
          </a:p>
          <a:p>
            <a:pPr/>
            <a:r>
              <a:t>Similar to ClickBench, JSONBench is an opensource project on GitHub</a:t>
            </a:r>
          </a:p>
          <a:p>
            <a:pPr/>
          </a:p>
          <a:p>
            <a:pPr/>
            <a:r>
              <a:t>And so far we already got 3 Pull Rrequest adding additional systems to the benchmark</a:t>
            </a:r>
          </a:p>
          <a:p>
            <a:pPr/>
          </a:p>
          <a:p>
            <a:pPr/>
            <a:r>
              <a:t>On this slide you see the current performance ranking of databases with first class support for JSON data </a:t>
            </a:r>
          </a:p>
          <a:p>
            <a:pPr/>
          </a:p>
          <a:p>
            <a:pPr/>
            <a:r>
              <a:t>As you can see, ClickHouse is at pole position...</a:t>
            </a:r>
          </a:p>
          <a:p>
            <a:pPr/>
          </a:p>
          <a:p>
            <a:pPr/>
            <a:r>
              <a:t>[CLICK]</a:t>
            </a:r>
          </a:p>
          <a:p>
            <a:pPr/>
            <a:r>
              <a:t>And ClickHouse is not just the fastest system, but also the technically most advanced, for example, only ClickHouse supports dynamic JSON paths without any type unification...</a:t>
            </a:r>
          </a:p>
          <a:p>
            <a:pPr/>
          </a:p>
          <a:p>
            <a:pPr/>
            <a:r>
              <a:t>[CLICK]</a:t>
            </a:r>
          </a:p>
          <a:p>
            <a:pPr/>
            <a:r>
              <a:t>All other systems either coerce values into a common type, or simply reject incompatible documents...</a:t>
            </a:r>
          </a:p>
          <a:p>
            <a:pPr/>
          </a:p>
          <a:p>
            <a:pPr/>
          </a:p>
          <a:p>
            <a:pPr/>
            <a:r>
              <a:t>And from the start ClickHouse has significantly better performance than some established JSON data stores like MongoDB...lets have a quick look into this...</a:t>
            </a:r>
          </a:p>
          <a:p>
            <a:pPr/>
          </a:p>
          <a:p>
            <a:pPr/>
          </a:p>
          <a:p>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8" name="Shape 2278"/>
          <p:cNvSpPr/>
          <p:nvPr>
            <p:ph type="sldImg"/>
          </p:nvPr>
        </p:nvSpPr>
        <p:spPr>
          <a:prstGeom prst="rect">
            <a:avLst/>
          </a:prstGeom>
        </p:spPr>
        <p:txBody>
          <a:bodyPr/>
          <a:lstStyle/>
          <a:p>
            <a:pPr/>
          </a:p>
        </p:txBody>
      </p:sp>
      <p:sp>
        <p:nvSpPr>
          <p:cNvPr id="2279" name="Shape 2279"/>
          <p:cNvSpPr/>
          <p:nvPr>
            <p:ph type="body" sz="quarter" idx="1"/>
          </p:nvPr>
        </p:nvSpPr>
        <p:spPr>
          <a:prstGeom prst="rect">
            <a:avLst/>
          </a:prstGeom>
        </p:spPr>
        <p:txBody>
          <a:bodyPr/>
          <a:lstStyle/>
          <a:p>
            <a:pPr/>
          </a:p>
          <a:p>
            <a:pPr/>
          </a:p>
          <a:p>
            <a:pPr/>
            <a:r>
              <a:t>For example for aggregating all JSON documents of a 1 billion document data set,</a:t>
            </a:r>
          </a:p>
          <a:p>
            <a:pPr/>
          </a:p>
          <a:p>
            <a:pPr/>
            <a:r>
              <a:t> ClickHouse is 2500 times faster in both cold and hot runtime,</a:t>
            </a:r>
          </a:p>
          <a:p>
            <a:pPr/>
          </a:p>
          <a:p>
            <a:pPr/>
            <a:r>
              <a:t> and this is for a scenario, where we tuned MongoDB to the max </a:t>
            </a:r>
          </a:p>
          <a:p>
            <a:pPr/>
            <a:r>
              <a:t>and enabled covered index scans</a:t>
            </a:r>
          </a:p>
          <a:p>
            <a:pPr/>
            <a:r>
              <a:t> such that MongoDB didn;t even need to load any JSON docs from disk.</a:t>
            </a:r>
          </a:p>
          <a:p>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4" name="Shape 2334"/>
          <p:cNvSpPr/>
          <p:nvPr>
            <p:ph type="sldImg"/>
          </p:nvPr>
        </p:nvSpPr>
        <p:spPr>
          <a:prstGeom prst="rect">
            <a:avLst/>
          </a:prstGeom>
        </p:spPr>
        <p:txBody>
          <a:bodyPr/>
          <a:lstStyle/>
          <a:p>
            <a:pPr/>
          </a:p>
        </p:txBody>
      </p:sp>
      <p:sp>
        <p:nvSpPr>
          <p:cNvPr id="2335" name="Shape 2335"/>
          <p:cNvSpPr/>
          <p:nvPr>
            <p:ph type="body" sz="quarter" idx="1"/>
          </p:nvPr>
        </p:nvSpPr>
        <p:spPr>
          <a:prstGeom prst="rect">
            <a:avLst/>
          </a:prstGeom>
        </p:spPr>
        <p:txBody>
          <a:bodyPr/>
          <a:lstStyle/>
          <a:p>
            <a:pPr/>
          </a:p>
          <a:p>
            <a:pPr/>
            <a:r>
              <a:t>Speaking of disk...</a:t>
            </a:r>
          </a:p>
          <a:p>
            <a:pPr/>
          </a:p>
          <a:p>
            <a:pPr/>
            <a:r>
              <a:t>WIth the same zstd compression, ClickHouse stores data 40% more compact than MongoDB...</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2" name="Shape 2392"/>
          <p:cNvSpPr/>
          <p:nvPr>
            <p:ph type="sldImg"/>
          </p:nvPr>
        </p:nvSpPr>
        <p:spPr>
          <a:prstGeom prst="rect">
            <a:avLst/>
          </a:prstGeom>
        </p:spPr>
        <p:txBody>
          <a:bodyPr/>
          <a:lstStyle/>
          <a:p>
            <a:pPr/>
          </a:p>
        </p:txBody>
      </p:sp>
      <p:sp>
        <p:nvSpPr>
          <p:cNvPr id="2393" name="Shape 2393"/>
          <p:cNvSpPr/>
          <p:nvPr>
            <p:ph type="body" sz="quarter" idx="1"/>
          </p:nvPr>
        </p:nvSpPr>
        <p:spPr>
          <a:prstGeom prst="rect">
            <a:avLst/>
          </a:prstGeom>
        </p:spPr>
        <p:txBody>
          <a:bodyPr/>
          <a:lstStyle/>
          <a:p>
            <a:pPr/>
          </a:p>
          <a:p>
            <a:pPr/>
          </a:p>
          <a:p>
            <a:pPr/>
            <a:r>
              <a:t>And CLickHouse stores JSON actually 20% more compact than the same documents compressed with the same compression as files on disk...</a:t>
            </a:r>
          </a:p>
          <a:p>
            <a:pPr/>
          </a:p>
          <a:p>
            <a:pPr/>
          </a:p>
          <a:p>
            <a:pPr/>
          </a:p>
          <a:p>
            <a:pPr/>
            <a:r>
              <a:t>You could use ClickHouse simply as a special JSON filesystem even if you don;t want to query the data, ClickHouse offers you a more efficient storage of JSON data...</a:t>
            </a:r>
          </a:p>
          <a:p>
            <a:pPr/>
          </a:p>
          <a:p>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0" name="Shape 2500"/>
          <p:cNvSpPr/>
          <p:nvPr>
            <p:ph type="sldImg"/>
          </p:nvPr>
        </p:nvSpPr>
        <p:spPr>
          <a:prstGeom prst="rect">
            <a:avLst/>
          </a:prstGeom>
        </p:spPr>
        <p:txBody>
          <a:bodyPr/>
          <a:lstStyle/>
          <a:p>
            <a:pPr/>
          </a:p>
        </p:txBody>
      </p:sp>
      <p:sp>
        <p:nvSpPr>
          <p:cNvPr id="2501" name="Shape 2501"/>
          <p:cNvSpPr/>
          <p:nvPr>
            <p:ph type="body" sz="quarter" idx="1"/>
          </p:nvPr>
        </p:nvSpPr>
        <p:spPr>
          <a:prstGeom prst="rect">
            <a:avLst/>
          </a:prstGeom>
        </p:spPr>
        <p:txBody>
          <a:bodyPr/>
          <a:lstStyle/>
          <a:p>
            <a:pPr/>
          </a:p>
          <a:p>
            <a:pPr/>
          </a:p>
          <a:p>
            <a:pPr/>
            <a:r>
              <a:t>Actually ClickHouse stores JSON data more efficient than any other existing data store with first class JSON support....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1" name="Shape 2601"/>
          <p:cNvSpPr/>
          <p:nvPr>
            <p:ph type="sldImg"/>
          </p:nvPr>
        </p:nvSpPr>
        <p:spPr>
          <a:prstGeom prst="rect">
            <a:avLst/>
          </a:prstGeom>
        </p:spPr>
        <p:txBody>
          <a:bodyPr/>
          <a:lstStyle/>
          <a:p>
            <a:pPr/>
          </a:p>
        </p:txBody>
      </p:sp>
      <p:sp>
        <p:nvSpPr>
          <p:cNvPr id="2602" name="Shape 2602"/>
          <p:cNvSpPr/>
          <p:nvPr>
            <p:ph type="body" sz="quarter" idx="1"/>
          </p:nvPr>
        </p:nvSpPr>
        <p:spPr>
          <a:prstGeom prst="rect">
            <a:avLst/>
          </a:prstGeom>
        </p:spPr>
        <p:txBody>
          <a:bodyPr/>
          <a:lstStyle/>
          <a:p>
            <a:pPr/>
          </a:p>
          <a:p>
            <a:pPr/>
          </a:p>
          <a:p>
            <a:pPr/>
          </a:p>
          <a:p>
            <a:pPr/>
            <a:r>
              <a:t>TO give you a last impression for how efficiently our new JSON support in ClickHouse is...</a:t>
            </a:r>
          </a:p>
          <a:p>
            <a:pPr/>
          </a:p>
          <a:p>
            <a:pPr/>
          </a:p>
          <a:p>
            <a:pPr/>
            <a:r>
              <a:t>This is the result for JSONBench query 1 - which is a full data set count aggregation over 1 billion JSON documents....</a:t>
            </a:r>
          </a:p>
          <a:p>
            <a:pPr/>
          </a:p>
          <a:p>
            <a:pPr/>
          </a:p>
          <a:p>
            <a:pPr/>
            <a:r>
              <a:t>ClickHouse processes the data with a throughput of 2.5 billion JSON documents and a peak memory usage 3 less than 3 MB...</a:t>
            </a:r>
          </a:p>
          <a:p>
            <a:pPr/>
          </a:p>
          <a:p>
            <a:pPr/>
            <a:r>
              <a:t>On a moderately sized machine with 64 CPU cores...</a:t>
            </a:r>
          </a:p>
          <a:p>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3" name="Shape 2673"/>
          <p:cNvSpPr/>
          <p:nvPr>
            <p:ph type="sldImg"/>
          </p:nvPr>
        </p:nvSpPr>
        <p:spPr>
          <a:prstGeom prst="rect">
            <a:avLst/>
          </a:prstGeom>
        </p:spPr>
        <p:txBody>
          <a:bodyPr/>
          <a:lstStyle/>
          <a:p>
            <a:pPr/>
          </a:p>
        </p:txBody>
      </p:sp>
      <p:sp>
        <p:nvSpPr>
          <p:cNvPr id="2674" name="Shape 2674"/>
          <p:cNvSpPr/>
          <p:nvPr>
            <p:ph type="body" sz="quarter" idx="1"/>
          </p:nvPr>
        </p:nvSpPr>
        <p:spPr>
          <a:prstGeom prst="rect">
            <a:avLst/>
          </a:prstGeom>
        </p:spPr>
        <p:txBody>
          <a:bodyPr/>
          <a:lstStyle/>
          <a:p>
            <a:pPr/>
          </a:p>
          <a:p>
            <a:pPr/>
            <a:r>
              <a:t>Ok. Thats all we have for now...</a:t>
            </a:r>
          </a:p>
          <a:p>
            <a:pPr/>
          </a:p>
          <a:p>
            <a:pPr/>
          </a:p>
          <a:p>
            <a:pPr/>
            <a:r>
              <a:t>ClickHouse now speaks JSON</a:t>
            </a:r>
          </a:p>
          <a:p>
            <a:pPr/>
          </a:p>
          <a:p>
            <a:pPr/>
          </a:p>
          <a:p>
            <a:pPr/>
            <a:r>
              <a:t>We completely reimagined JSON storage on top of column-oriented storage.</a:t>
            </a:r>
          </a:p>
          <a:p>
            <a:pPr/>
          </a:p>
          <a:p>
            <a:pPr/>
            <a:r>
              <a:t>As far as we can tell, this is the first time columnar storage has been implemented the right way for semi-structured data, unlocking performance gains never seen before.</a:t>
            </a:r>
          </a:p>
          <a:p>
            <a:pPr/>
          </a:p>
          <a:p>
            <a:pPr/>
          </a:p>
          <a:p>
            <a:pPr/>
            <a:r>
              <a:t>ClickHouse stores JSON data even more compact than compressed files on disk...</a:t>
            </a:r>
          </a:p>
          <a:p>
            <a:pPr/>
          </a:p>
          <a:p>
            <a:pPr/>
          </a:p>
          <a:p>
            <a:pPr/>
            <a:r>
              <a:t>The implementation is easy to use, flexible and extremely fast</a:t>
            </a:r>
          </a:p>
          <a:p>
            <a:pPr/>
          </a:p>
          <a:p>
            <a:pPr/>
            <a:r>
              <a:t>Thousands of times faster than traditional JSON data stores...</a:t>
            </a:r>
          </a:p>
          <a:p>
            <a:pPr/>
          </a:p>
          <a:p>
            <a:pPr/>
            <a:r>
              <a:t>And our new JSON support is GA since this month.</a:t>
            </a:r>
          </a:p>
          <a:p>
            <a:pPr/>
          </a:p>
          <a:p>
            <a:pPr/>
            <a:r>
              <a:t>You can use it and we can't wait to hear what you think...</a:t>
            </a:r>
          </a:p>
          <a:p>
            <a:pPr/>
          </a:p>
          <a:p>
            <a:pPr/>
            <a:r>
              <a:t>Thanks...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One of the major factores for ClickHouses performance is its</a:t>
            </a:r>
          </a:p>
          <a:p>
            <a:pPr/>
          </a:p>
          <a:p>
            <a:pPr/>
            <a:r>
              <a:t>[CLICK]</a:t>
            </a:r>
          </a:p>
          <a:p>
            <a:pPr/>
            <a:r>
              <a:t> true column-oriented storage.</a:t>
            </a:r>
          </a:p>
          <a:p>
            <a:pPr/>
          </a:p>
          <a:p>
            <a:pPr/>
            <a:r>
              <a:t>[CLICK]</a:t>
            </a:r>
          </a:p>
          <a:p>
            <a:pPr/>
            <a:r>
              <a:t>When we have a table with some columns and data types...</a:t>
            </a:r>
          </a:p>
          <a:p>
            <a:pPr/>
            <a:r>
              <a:t>[CLICK]</a:t>
            </a:r>
          </a:p>
          <a:p>
            <a:pPr/>
            <a:r>
              <a:t>...ClickHouse will store the values from each column in a separare data column file on disk</a:t>
            </a:r>
          </a:p>
          <a:p>
            <a:pPr/>
            <a:r>
              <a:t>...which enables excellent compression ratios as similar data is stored close to each other</a:t>
            </a:r>
          </a:p>
          <a:p>
            <a:pPr/>
          </a:p>
          <a:p>
            <a:pPr/>
          </a:p>
          <a:p>
            <a:pPr/>
            <a:r>
              <a:t>And based on its columnar storage...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Shape 319"/>
          <p:cNvSpPr/>
          <p:nvPr>
            <p:ph type="sldImg"/>
          </p:nvPr>
        </p:nvSpPr>
        <p:spPr>
          <a:prstGeom prst="rect">
            <a:avLst/>
          </a:prstGeom>
        </p:spPr>
        <p:txBody>
          <a:bodyPr/>
          <a:lstStyle/>
          <a:p>
            <a:pPr/>
          </a:p>
        </p:txBody>
      </p:sp>
      <p:sp>
        <p:nvSpPr>
          <p:cNvPr id="320" name="Shape 320"/>
          <p:cNvSpPr/>
          <p:nvPr>
            <p:ph type="body" sz="quarter" idx="1"/>
          </p:nvPr>
        </p:nvSpPr>
        <p:spPr>
          <a:prstGeom prst="rect">
            <a:avLst/>
          </a:prstGeom>
        </p:spPr>
        <p:txBody>
          <a:bodyPr/>
          <a:lstStyle/>
          <a:p>
            <a:pPr/>
          </a:p>
          <a:p>
            <a:pPr/>
          </a:p>
          <a:p>
            <a:pPr/>
            <a:r>
              <a:t>... ClickHouse has a state-of-the-art vectorized query engine</a:t>
            </a:r>
          </a:p>
          <a:p>
            <a:pPr/>
          </a:p>
          <a:p>
            <a:pPr/>
            <a:r>
              <a:t>[CLICK]</a:t>
            </a:r>
          </a:p>
          <a:p>
            <a:pPr/>
            <a:r>
              <a:t>Where when you use a ClickHouse server with 4 CPU cores...</a:t>
            </a:r>
          </a:p>
          <a:p>
            <a:pPr/>
            <a:r>
              <a:t>[CLICK]</a:t>
            </a:r>
          </a:p>
          <a:p>
            <a:pPr/>
            <a:r>
              <a:t>...to run an aggregation query over table column 2...</a:t>
            </a:r>
          </a:p>
          <a:p>
            <a:pPr/>
            <a:r>
              <a:t>[CLICK]</a:t>
            </a:r>
          </a:p>
          <a:p>
            <a:pPr/>
            <a:r>
              <a:t>...ClickHouse is only touching and processig the data from that column file...</a:t>
            </a:r>
          </a:p>
          <a:p>
            <a:pPr/>
            <a:r>
              <a:t>...and because we have 4 cpu cores...</a:t>
            </a:r>
          </a:p>
          <a:p>
            <a:pPr/>
            <a:r>
              <a:t>...the to-be-processed data is split into 4 distinct regions...</a:t>
            </a:r>
          </a:p>
          <a:p>
            <a:pPr/>
            <a:r>
              <a:t>[CLICK]</a:t>
            </a:r>
          </a:p>
          <a:p>
            <a:pPr/>
            <a:r>
              <a:t>...and each region is processed in parallel by once of the CPU cores</a:t>
            </a:r>
          </a:p>
          <a:p>
            <a:pPr/>
            <a:r>
              <a:t>...each core calculates partial aggregation results...</a:t>
            </a:r>
          </a:p>
          <a:p>
            <a:pPr/>
          </a:p>
          <a:p>
            <a:pPr/>
            <a:r>
              <a:t>...that are then </a:t>
            </a:r>
          </a:p>
          <a:p>
            <a:pPr/>
            <a:r>
              <a:t>[CLICK]</a:t>
            </a:r>
          </a:p>
          <a:p>
            <a:pPr/>
            <a:r>
              <a:t>merged into the overall result...</a:t>
            </a:r>
          </a:p>
          <a:p>
            <a:pPr/>
          </a:p>
          <a:p>
            <a:pPr/>
            <a:r>
              <a:t>[CLICK]</a:t>
            </a:r>
          </a:p>
          <a:p>
            <a:pPr/>
          </a:p>
          <a:p>
            <a:pPr/>
            <a:r>
              <a:t>So ClickHouse is utilizing all CPU cores for query processing by processing data chunks in parallel by multiple CPU cores...</a:t>
            </a:r>
          </a:p>
          <a:p>
            <a:pPr/>
          </a:p>
          <a:p>
            <a:pPr/>
            <a:r>
              <a:t>[CLICK]</a:t>
            </a:r>
          </a:p>
          <a:p>
            <a:pPr/>
          </a:p>
          <a:p>
            <a:pPr/>
            <a:r>
              <a:t>And consecutive column values are processed in parallel by the SIMD units of the CPU cores...</a:t>
            </a:r>
          </a:p>
          <a:p>
            <a:pPr/>
          </a:p>
          <a:p>
            <a:pPr/>
          </a:p>
          <a:p>
            <a:pPr/>
          </a:p>
          <a:p>
            <a:pPr/>
            <a:r>
              <a:t>With that query processing mechanics we can use a server with </a:t>
            </a:r>
          </a:p>
          <a:p>
            <a:pPr/>
            <a:r>
              <a:t>[CLICK]</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Shape 430"/>
          <p:cNvSpPr/>
          <p:nvPr>
            <p:ph type="sldImg"/>
          </p:nvPr>
        </p:nvSpPr>
        <p:spPr>
          <a:prstGeom prst="rect">
            <a:avLst/>
          </a:prstGeom>
        </p:spPr>
        <p:txBody>
          <a:bodyPr/>
          <a:lstStyle/>
          <a:p>
            <a:pPr/>
          </a:p>
        </p:txBody>
      </p:sp>
      <p:sp>
        <p:nvSpPr>
          <p:cNvPr id="431" name="Shape 431"/>
          <p:cNvSpPr/>
          <p:nvPr>
            <p:ph type="body" sz="quarter" idx="1"/>
          </p:nvPr>
        </p:nvSpPr>
        <p:spPr>
          <a:prstGeom prst="rect">
            <a:avLst/>
          </a:prstGeom>
        </p:spPr>
        <p:txBody>
          <a:bodyPr/>
          <a:lstStyle/>
          <a:p>
            <a:pPr/>
          </a:p>
          <a:p>
            <a:pPr/>
            <a:r>
              <a:t>...8 instead of 4 cores to double the processing throughut for the exame aggregation query...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2" name="Shape 542"/>
          <p:cNvSpPr/>
          <p:nvPr>
            <p:ph type="sldImg"/>
          </p:nvPr>
        </p:nvSpPr>
        <p:spPr>
          <a:prstGeom prst="rect">
            <a:avLst/>
          </a:prstGeom>
        </p:spPr>
        <p:txBody>
          <a:bodyPr/>
          <a:lstStyle/>
          <a:p>
            <a:pPr/>
          </a:p>
        </p:txBody>
      </p:sp>
      <p:sp>
        <p:nvSpPr>
          <p:cNvPr id="543" name="Shape 543"/>
          <p:cNvSpPr/>
          <p:nvPr>
            <p:ph type="body" sz="quarter" idx="1"/>
          </p:nvPr>
        </p:nvSpPr>
        <p:spPr>
          <a:prstGeom prst="rect">
            <a:avLst/>
          </a:prstGeom>
        </p:spPr>
        <p:txBody>
          <a:bodyPr/>
          <a:lstStyle/>
          <a:p>
            <a:pPr/>
          </a:p>
          <a:p>
            <a:pPr/>
            <a:r>
              <a:t>Now, lets say we want to be also the fastest analytics database on JSON data...</a:t>
            </a:r>
          </a:p>
          <a:p>
            <a:pPr/>
          </a:p>
          <a:p>
            <a:pPr/>
            <a:r>
              <a:t>What do we have to do?</a:t>
            </a:r>
          </a:p>
          <a:p>
            <a:pPr/>
          </a:p>
          <a:p>
            <a:pPr/>
            <a:r>
              <a:t>[CLICK]</a:t>
            </a:r>
          </a:p>
          <a:p>
            <a:pPr/>
            <a:r>
              <a:t>When we have a table with a JSON column...</a:t>
            </a:r>
          </a:p>
          <a:p>
            <a:pPr/>
            <a:r>
              <a:t>[CLICK]</a:t>
            </a:r>
          </a:p>
          <a:p>
            <a:pPr/>
          </a:p>
          <a:p>
            <a:pPr/>
            <a:r>
              <a:t>...and insert some JSON documents...</a:t>
            </a:r>
          </a:p>
          <a:p>
            <a:pPr/>
          </a:p>
          <a:p>
            <a:pPr/>
            <a:r>
              <a:t>[CLICK]</a:t>
            </a:r>
          </a:p>
          <a:p>
            <a:pPr/>
            <a:r>
              <a:t>The easiest would be to simply dump these documents into a String column file on disk...</a:t>
            </a:r>
          </a:p>
          <a:p>
            <a:pPr/>
          </a:p>
          <a:p>
            <a:pPr/>
            <a:r>
              <a:t>[CLICK]</a:t>
            </a:r>
          </a:p>
          <a:p>
            <a:pPr/>
          </a:p>
          <a:p>
            <a:pPr/>
            <a:r>
              <a:t>Lets see how we could process that data with our example ClickHouse server with 4 cores then...</a:t>
            </a:r>
          </a:p>
          <a:p>
            <a:pPr/>
          </a:p>
          <a:p>
            <a:pPr/>
            <a:r>
              <a:t>[CLICK]</a:t>
            </a:r>
          </a:p>
          <a:p>
            <a:pPr/>
          </a:p>
          <a:p>
            <a:pPr/>
            <a:r>
              <a:t>When we have the same aggregation query as before...</a:t>
            </a:r>
          </a:p>
          <a:p>
            <a:pPr/>
          </a:p>
          <a:p>
            <a:pPr/>
            <a:r>
              <a:t>[CLICK]</a:t>
            </a:r>
          </a:p>
          <a:p>
            <a:pPr/>
          </a:p>
          <a:p>
            <a:pPr/>
            <a:r>
              <a:t>We could use all 4 cores in parallel...</a:t>
            </a:r>
          </a:p>
          <a:p>
            <a:pPr/>
          </a:p>
          <a:p>
            <a:pPr/>
          </a:p>
          <a:p>
            <a:pPr/>
            <a:r>
              <a:t>But It would not be possible to load and process only the data for the aggregated JSON path c.a.</a:t>
            </a:r>
          </a:p>
          <a:p>
            <a:pPr/>
          </a:p>
          <a:p>
            <a:pPr/>
            <a:r>
              <a:t>Instead we would need to </a:t>
            </a:r>
          </a:p>
          <a:p>
            <a:pPr/>
          </a:p>
          <a:p>
            <a:pPr/>
            <a:r>
              <a:t>[CLICK]</a:t>
            </a:r>
          </a:p>
          <a:p>
            <a:pPr/>
          </a:p>
          <a:p>
            <a:pPr/>
            <a:r>
              <a:t>transfer EVERYTHING from disk to the query engine...</a:t>
            </a:r>
          </a:p>
          <a:p>
            <a:pPr/>
          </a:p>
          <a:p>
            <a:pPr/>
            <a:r>
              <a:t>[CLICK]</a:t>
            </a:r>
          </a:p>
          <a:p>
            <a:pPr/>
          </a:p>
          <a:p>
            <a:pPr/>
            <a:r>
              <a:t>...where we would need to first parse the data to get the values for the to-be-aggregated JSON path...</a:t>
            </a:r>
          </a:p>
          <a:p>
            <a:pPr/>
          </a:p>
          <a:p>
            <a:pPr/>
            <a:r>
              <a:t>Not good.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1" name="Shape 651"/>
          <p:cNvSpPr/>
          <p:nvPr>
            <p:ph type="sldImg"/>
          </p:nvPr>
        </p:nvSpPr>
        <p:spPr>
          <a:prstGeom prst="rect">
            <a:avLst/>
          </a:prstGeom>
        </p:spPr>
        <p:txBody>
          <a:bodyPr/>
          <a:lstStyle/>
          <a:p>
            <a:pPr/>
          </a:p>
        </p:txBody>
      </p:sp>
      <p:sp>
        <p:nvSpPr>
          <p:cNvPr id="652" name="Shape 652"/>
          <p:cNvSpPr/>
          <p:nvPr>
            <p:ph type="body" sz="quarter" idx="1"/>
          </p:nvPr>
        </p:nvSpPr>
        <p:spPr>
          <a:prstGeom prst="rect">
            <a:avLst/>
          </a:prstGeom>
        </p:spPr>
        <p:txBody>
          <a:bodyPr/>
          <a:lstStyle/>
          <a:p>
            <a:pPr/>
          </a:p>
          <a:p>
            <a:pPr/>
            <a:r>
              <a:t>The fastest analytics database on JSON data </a:t>
            </a:r>
          </a:p>
          <a:p>
            <a:pPr/>
          </a:p>
          <a:p>
            <a:pPr/>
            <a:r>
              <a:t>Requires </a:t>
            </a:r>
          </a:p>
          <a:p>
            <a:pPr/>
          </a:p>
          <a:p>
            <a:pPr/>
            <a:r>
              <a:t>[CLICK]</a:t>
            </a:r>
          </a:p>
          <a:p>
            <a:pPr/>
            <a:r>
              <a:t>true column-oriented JSON storage...</a:t>
            </a:r>
          </a:p>
          <a:p>
            <a:pPr/>
          </a:p>
          <a:p>
            <a:pPr/>
            <a:r>
              <a:t>...where the values from each JSON path is stored in separate column files</a:t>
            </a:r>
          </a:p>
          <a:p>
            <a:pPr/>
          </a:p>
          <a:p>
            <a:pPr/>
            <a:r>
              <a:t>[CLICK]</a:t>
            </a:r>
          </a:p>
          <a:p>
            <a:pPr/>
            <a:r>
              <a:t>...that then would maintain the same high query performance seen on classic ClickHouse data types...</a:t>
            </a:r>
          </a:p>
          <a:p>
            <a:pPr/>
          </a:p>
          <a:p>
            <a:pPr/>
          </a:p>
          <a:p>
            <a:pPr/>
            <a:r>
              <a:t>Because then, when we have </a:t>
            </a:r>
          </a:p>
          <a:p>
            <a:pPr/>
          </a:p>
          <a:p>
            <a:pPr/>
            <a:r>
              <a:t>[CLICK]</a:t>
            </a:r>
          </a:p>
          <a:p>
            <a:pPr/>
            <a:r>
              <a:t>our example ClickHouse server with 4 cpu cores and </a:t>
            </a:r>
          </a:p>
          <a:p>
            <a:pPr/>
            <a:r>
              <a:t>[CLICK]</a:t>
            </a:r>
          </a:p>
          <a:p>
            <a:pPr/>
          </a:p>
          <a:p>
            <a:pPr/>
          </a:p>
          <a:p>
            <a:pPr/>
            <a:r>
              <a:t>the example aggregation query,</a:t>
            </a:r>
          </a:p>
          <a:p>
            <a:pPr/>
          </a:p>
          <a:p>
            <a:pPr/>
            <a:r>
              <a:t>[CLICK]</a:t>
            </a:r>
          </a:p>
          <a:p>
            <a:pPr/>
          </a:p>
          <a:p>
            <a:pPr/>
            <a:r>
              <a:t>We can access the data from the aggregated JSON path independently, minimizing I/O,</a:t>
            </a:r>
          </a:p>
          <a:p>
            <a:pPr/>
          </a:p>
          <a:p>
            <a:pPr/>
            <a:r>
              <a:t>And aggregate the data in exactly the same way as for classic data types</a:t>
            </a:r>
          </a:p>
          <a:p>
            <a:pPr/>
          </a:p>
          <a:p>
            <a:pPr/>
            <a:r>
              <a:t>[CLICK]</a:t>
            </a:r>
          </a:p>
          <a:p>
            <a:pPr/>
          </a:p>
          <a:p>
            <a:pPr/>
            <a:r>
              <a:t>Data chunks are processed in parallel by multiple CPU cores</a:t>
            </a:r>
          </a:p>
          <a:p>
            <a:pPr/>
          </a:p>
          <a:p>
            <a:pPr/>
            <a:r>
              <a:t>[CLICK]</a:t>
            </a:r>
          </a:p>
          <a:p>
            <a:pPr/>
          </a:p>
          <a:p>
            <a:pPr/>
            <a:r>
              <a:t>And consecutive JSON path values are processed in a vectorised fashion  in parallel by SIMD units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1" name="Shape 701"/>
          <p:cNvSpPr/>
          <p:nvPr>
            <p:ph type="sldImg"/>
          </p:nvPr>
        </p:nvSpPr>
        <p:spPr>
          <a:prstGeom prst="rect">
            <a:avLst/>
          </a:prstGeom>
        </p:spPr>
        <p:txBody>
          <a:bodyPr/>
          <a:lstStyle/>
          <a:p>
            <a:pPr/>
          </a:p>
        </p:txBody>
      </p:sp>
      <p:sp>
        <p:nvSpPr>
          <p:cNvPr id="702" name="Shape 702"/>
          <p:cNvSpPr/>
          <p:nvPr>
            <p:ph type="body" sz="quarter" idx="1"/>
          </p:nvPr>
        </p:nvSpPr>
        <p:spPr>
          <a:prstGeom prst="rect">
            <a:avLst/>
          </a:prstGeom>
        </p:spPr>
        <p:txBody>
          <a:bodyPr/>
          <a:lstStyle/>
          <a:p>
            <a:pPr/>
          </a:p>
          <a:p>
            <a:pPr/>
          </a:p>
          <a:p>
            <a:pPr/>
            <a:r>
              <a:t>A problem we faced, was that true column-oriented JSON storage</a:t>
            </a:r>
            <a:br/>
            <a:r>
              <a:t>[CLICK]</a:t>
            </a:r>
            <a:br/>
            <a:r>
              <a:t>created some challenges with our traditional column-oriented storage in Clickhouse..</a:t>
            </a:r>
          </a:p>
          <a:p>
            <a:pPr/>
          </a:p>
          <a:p>
            <a:pPr/>
            <a:r>
              <a:t>[CLICK]</a:t>
            </a:r>
          </a:p>
          <a:p>
            <a:pPr/>
            <a:r>
              <a:t>Traditionally, a table in ClickHouse has one fixed data type per table column</a:t>
            </a:r>
          </a:p>
          <a:p>
            <a:pPr/>
          </a:p>
          <a:p>
            <a:pPr/>
            <a:r>
              <a:t>[CLICK]</a:t>
            </a:r>
          </a:p>
          <a:p>
            <a:pPr/>
            <a:r>
              <a:t>And ClickHouse uses one data column file per table column</a:t>
            </a:r>
          </a:p>
          <a:p>
            <a:pPr/>
          </a:p>
          <a:p>
            <a:pPr/>
            <a:r>
              <a:t>Depending on the columns data type, there can be some additional meta-data columns, for example for Nullable types, Clickhouse uses an additional column storing null masks, </a:t>
            </a:r>
          </a:p>
          <a:p>
            <a:pPr/>
          </a:p>
          <a:p>
            <a:pPr/>
            <a:r>
              <a:t>And for array values, ClickHouse uses an additional column stroing the lengths of the arrays...</a:t>
            </a:r>
          </a:p>
          <a:p>
            <a:pPr/>
          </a:p>
          <a:p>
            <a:pPr/>
          </a:p>
          <a:p>
            <a:pPr/>
            <a:r>
              <a:t>This model creates 3 challenges for true column oriented JSON storage...</a:t>
            </a:r>
          </a:p>
          <a:p>
            <a:pPr/>
          </a:p>
          <a:p>
            <a:pPr/>
            <a:r>
              <a:t>[CLICK]</a:t>
            </a:r>
          </a:p>
          <a:p>
            <a:pPr/>
            <a:r>
              <a:t>Challenge 1 is that ClickHouse would create an avalalanche of column files on disk in scenarios with high-cardinality JSON paths, where JSON documents are stored that together have a high amount of unique JSON paths</a:t>
            </a:r>
          </a:p>
          <a:p>
            <a:pPr/>
          </a:p>
          <a:p>
            <a:pPr/>
            <a:r>
              <a:t>[CLICK]</a:t>
            </a:r>
          </a:p>
          <a:p>
            <a:pPr/>
            <a:r>
              <a:t>Challenge 2 is that the traditional storage model with one data type per column file would need type unification for dynamic JSON paths where different documents have values with different data types for the same JSON path</a:t>
            </a:r>
          </a:p>
          <a:p>
            <a:pPr/>
          </a:p>
          <a:p>
            <a:pPr/>
            <a:r>
              <a:t>[CLICK]</a:t>
            </a:r>
          </a:p>
          <a:p>
            <a:pPr/>
            <a:r>
              <a:t>Challenge 3 is that the traditional storage model would create sparse column files for rare JSON paths</a:t>
            </a:r>
          </a:p>
          <a:p>
            <a:pPr/>
          </a:p>
          <a:p>
            <a:pPr/>
            <a:r>
              <a:t>Next, we will quickly look at an example for each of the three challenges...</a:t>
            </a:r>
          </a:p>
          <a:p>
            <a:pPr/>
          </a:p>
          <a:p>
            <a:pPr/>
          </a:p>
          <a:p>
            <a:pPr/>
          </a:p>
          <a:p>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5" name="Shape 785"/>
          <p:cNvSpPr/>
          <p:nvPr>
            <p:ph type="sldImg"/>
          </p:nvPr>
        </p:nvSpPr>
        <p:spPr>
          <a:prstGeom prst="rect">
            <a:avLst/>
          </a:prstGeom>
        </p:spPr>
        <p:txBody>
          <a:bodyPr/>
          <a:lstStyle/>
          <a:p>
            <a:pPr/>
          </a:p>
        </p:txBody>
      </p:sp>
      <p:sp>
        <p:nvSpPr>
          <p:cNvPr id="786" name="Shape 786"/>
          <p:cNvSpPr/>
          <p:nvPr>
            <p:ph type="body" sz="quarter" idx="1"/>
          </p:nvPr>
        </p:nvSpPr>
        <p:spPr>
          <a:prstGeom prst="rect">
            <a:avLst/>
          </a:prstGeom>
        </p:spPr>
        <p:txBody>
          <a:bodyPr/>
          <a:lstStyle/>
          <a:p>
            <a:pPr/>
          </a:p>
          <a:p>
            <a:pPr/>
            <a:r>
              <a:t>[CLICK]</a:t>
            </a:r>
          </a:p>
          <a:p>
            <a:pPr/>
          </a:p>
          <a:p>
            <a:pPr/>
            <a:r>
              <a:t>When we store a lot of documents with a lot of different JSON paths, ClickHouse would create an avalanche of column files on disk if we would store the values for each unique JSON path separate in a column file on disk...</a:t>
            </a:r>
          </a:p>
          <a:p>
            <a:pPr/>
          </a:p>
          <a:p>
            <a:pPr/>
            <a:r>
              <a:t>This can create performance issues, as this requires a high number of file descriptors that requiring space in memory each - and affects the performance of merges due to a large number of files to process.</a:t>
            </a:r>
          </a:p>
          <a:p>
            <a:pP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Slide Number"/>
          <p:cNvSpPr txBox="1"/>
          <p:nvPr>
            <p:ph type="sldNum" sz="quarter" idx="2"/>
          </p:nvPr>
        </p:nvSpPr>
        <p:spPr>
          <a:xfrm>
            <a:off x="23824731" y="13211409"/>
            <a:ext cx="368574" cy="381001"/>
          </a:xfrm>
          <a:prstGeom prst="rect">
            <a:avLst/>
          </a:prstGeom>
        </p:spPr>
        <p:txBody>
          <a:bodyPr/>
          <a:lstStyle>
            <a:lvl1pPr>
              <a:defRPr>
                <a:solidFill>
                  <a:srgbClr val="A9A9A9"/>
                </a:solidFill>
                <a:latin typeface="Helvetica"/>
                <a:ea typeface="Helvetica"/>
                <a:cs typeface="Helvetica"/>
                <a:sym typeface="Helvetic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6" name="Slide Title"/>
          <p:cNvSpPr txBox="1"/>
          <p:nvPr>
            <p:ph type="title" hasCustomPrompt="1"/>
          </p:nvPr>
        </p:nvSpPr>
        <p:spPr>
          <a:xfrm>
            <a:off x="1206500" y="952500"/>
            <a:ext cx="21971000" cy="1434949"/>
          </a:xfrm>
          <a:prstGeom prst="rect">
            <a:avLst/>
          </a:prstGeom>
        </p:spPr>
        <p:txBody>
          <a:bodyPr/>
          <a:lstStyle/>
          <a:p>
            <a:pPr/>
            <a:r>
              <a:t>Slide Title</a:t>
            </a:r>
          </a:p>
        </p:txBody>
      </p:sp>
      <p:sp>
        <p:nvSpPr>
          <p:cNvPr id="97" name="Slide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5" name="Agenda Title"/>
          <p:cNvSpPr txBox="1"/>
          <p:nvPr>
            <p:ph type="title" hasCustomPrompt="1"/>
          </p:nvPr>
        </p:nvSpPr>
        <p:spPr>
          <a:xfrm>
            <a:off x="1206500" y="952500"/>
            <a:ext cx="21971000" cy="1435100"/>
          </a:xfrm>
          <a:prstGeom prst="rect">
            <a:avLst/>
          </a:prstGeom>
        </p:spPr>
        <p:txBody>
          <a:bodyPr/>
          <a:lstStyle/>
          <a:p>
            <a:pPr/>
            <a:r>
              <a:t>Agenda Title</a:t>
            </a:r>
          </a:p>
        </p:txBody>
      </p:sp>
      <p:sp>
        <p:nvSpPr>
          <p:cNvPr id="106" name="Agenda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107"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5"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3"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24" name="Body Level One…"/>
          <p:cNvSpPr txBox="1"/>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2" name="Attribution"/>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3" name="Body Level One…"/>
          <p:cNvSpPr txBox="1"/>
          <p:nvPr>
            <p:ph type="body" sz="half" idx="1" hasCustomPrompt="1"/>
          </p:nvPr>
        </p:nvSpPr>
        <p:spPr>
          <a:xfrm>
            <a:off x="1753923" y="4939860"/>
            <a:ext cx="20876154" cy="3836280"/>
          </a:xfrm>
          <a:prstGeom prst="rect">
            <a:avLst/>
          </a:prstGeom>
        </p:spPr>
        <p:txBody>
          <a:bodyPr anchor="ct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1" name="Close-up of wild plants growing between rocks"/>
          <p:cNvSpPr/>
          <p:nvPr>
            <p:ph type="pic" sz="quarter" idx="21"/>
          </p:nvPr>
        </p:nvSpPr>
        <p:spPr>
          <a:xfrm>
            <a:off x="15430500" y="7085409"/>
            <a:ext cx="8128000" cy="5410201"/>
          </a:xfrm>
          <a:prstGeom prst="rect">
            <a:avLst/>
          </a:prstGeom>
        </p:spPr>
        <p:txBody>
          <a:bodyPr lIns="91439" tIns="45719" rIns="91439" bIns="45719">
            <a:noAutofit/>
          </a:bodyPr>
          <a:lstStyle/>
          <a:p>
            <a:pPr/>
          </a:p>
        </p:txBody>
      </p:sp>
      <p:sp>
        <p:nvSpPr>
          <p:cNvPr id="142" name="Large rock formation under dark clouds with a dirt road in the foreground"/>
          <p:cNvSpPr/>
          <p:nvPr>
            <p:ph type="pic" idx="22"/>
          </p:nvPr>
        </p:nvSpPr>
        <p:spPr>
          <a:xfrm>
            <a:off x="-2933700" y="1270000"/>
            <a:ext cx="22699133" cy="11277600"/>
          </a:xfrm>
          <a:prstGeom prst="rect">
            <a:avLst/>
          </a:prstGeom>
        </p:spPr>
        <p:txBody>
          <a:bodyPr lIns="91439" tIns="45719" rIns="91439" bIns="45719">
            <a:noAutofit/>
          </a:bodyPr>
          <a:lstStyle/>
          <a:p>
            <a:pPr/>
          </a:p>
        </p:txBody>
      </p:sp>
      <p:sp>
        <p:nvSpPr>
          <p:cNvPr id="143" name="Close-up of a wild plant growing between lava rocks"/>
          <p:cNvSpPr/>
          <p:nvPr>
            <p:ph type="pic" sz="quarter" idx="23"/>
          </p:nvPr>
        </p:nvSpPr>
        <p:spPr>
          <a:xfrm>
            <a:off x="15430500" y="1270000"/>
            <a:ext cx="8128000" cy="5410200"/>
          </a:xfrm>
          <a:prstGeom prst="rect">
            <a:avLst/>
          </a:prstGeom>
        </p:spPr>
        <p:txBody>
          <a:bodyPr lIns="91439" tIns="45719" rIns="91439" bIns="45719">
            <a:noAutofit/>
          </a:bodyPr>
          <a:lstStyle/>
          <a:p>
            <a:pPr/>
          </a:p>
        </p:txBody>
      </p:sp>
      <p:sp>
        <p:nvSpPr>
          <p:cNvPr id="1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1" name="waterfall surrounded by a green rocky landscape"/>
          <p:cNvSpPr/>
          <p:nvPr>
            <p:ph type="pic" idx="21"/>
          </p:nvPr>
        </p:nvSpPr>
        <p:spPr>
          <a:xfrm>
            <a:off x="-1511300" y="-3721100"/>
            <a:ext cx="28511500" cy="19030242"/>
          </a:xfrm>
          <a:prstGeom prst="rect">
            <a:avLst/>
          </a:prstGeom>
        </p:spPr>
        <p:txBody>
          <a:bodyPr lIns="91439" tIns="45719" rIns="91439" bIns="45719">
            <a:noAutofit/>
          </a:bodyPr>
          <a:lstStyle/>
          <a:p>
            <a:pPr/>
          </a:p>
        </p:txBody>
      </p:sp>
      <p:sp>
        <p:nvSpPr>
          <p:cNvPr id="1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FFFFFF"/>
        </a:solidFill>
      </p:bgPr>
    </p:bg>
    <p:spTree>
      <p:nvGrpSpPr>
        <p:cNvPr id="1" name=""/>
        <p:cNvGrpSpPr/>
        <p:nvPr/>
      </p:nvGrpSpPr>
      <p:grpSpPr>
        <a:xfrm>
          <a:off x="0" y="0"/>
          <a:ext cx="0" cy="0"/>
          <a:chOff x="0" y="0"/>
          <a:chExt cx="0" cy="0"/>
        </a:xfrm>
      </p:grpSpPr>
      <p:sp>
        <p:nvSpPr>
          <p:cNvPr id="166"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copy">
    <p:bg>
      <p:bgPr>
        <a:gradFill flip="none" rotWithShape="1">
          <a:gsLst>
            <a:gs pos="0">
              <a:srgbClr val="171715"/>
            </a:gs>
            <a:gs pos="100000">
              <a:srgbClr val="1E1E1B"/>
            </a:gs>
          </a:gsLst>
          <a:lin ang="0" scaled="0"/>
        </a:gradFill>
      </p:bgPr>
    </p:bg>
    <p:spTree>
      <p:nvGrpSpPr>
        <p:cNvPr id="1" name=""/>
        <p:cNvGrpSpPr/>
        <p:nvPr/>
      </p:nvGrpSpPr>
      <p:grpSpPr>
        <a:xfrm>
          <a:off x="0" y="0"/>
          <a:ext cx="0" cy="0"/>
          <a:chOff x="0" y="0"/>
          <a:chExt cx="0" cy="0"/>
        </a:xfrm>
      </p:grpSpPr>
      <p:sp>
        <p:nvSpPr>
          <p:cNvPr id="173"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18" name="Green, hilly landscape"/>
          <p:cNvSpPr/>
          <p:nvPr>
            <p:ph type="pic" idx="21"/>
          </p:nvPr>
        </p:nvSpPr>
        <p:spPr>
          <a:xfrm>
            <a:off x="-431800" y="-4038600"/>
            <a:ext cx="29464000" cy="18034000"/>
          </a:xfrm>
          <a:prstGeom prst="rect">
            <a:avLst/>
          </a:prstGeom>
        </p:spPr>
        <p:txBody>
          <a:bodyPr lIns="91439" tIns="45719" rIns="91439" bIns="45719">
            <a:noAutofit/>
          </a:bodyPr>
          <a:lstStyle/>
          <a:p>
            <a:pPr/>
          </a:p>
        </p:txBody>
      </p:sp>
      <p:sp>
        <p:nvSpPr>
          <p:cNvPr id="19"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0"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1" name="Body Level One…"/>
          <p:cNvSpPr txBox="1"/>
          <p:nvPr>
            <p:ph type="body" sz="quarter" idx="1" hasCustomPrompt="1"/>
          </p:nvPr>
        </p:nvSpPr>
        <p:spPr>
          <a:xfrm>
            <a:off x="1206500" y="11609910"/>
            <a:ext cx="21971000" cy="1144688"/>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 </a:t>
            </a:r>
          </a:p>
          <a:p>
            <a:pPr lvl="1"/>
            <a:r>
              <a:t/>
            </a:r>
          </a:p>
          <a:p>
            <a:pPr lvl="2"/>
            <a:r>
              <a:t/>
            </a:r>
          </a:p>
          <a:p>
            <a:pPr lvl="3"/>
            <a:r>
              <a:t/>
            </a:r>
          </a:p>
          <a:p>
            <a:pPr lvl="4"/>
            <a:r>
              <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80" name="Slide Number"/>
          <p:cNvSpPr txBox="1"/>
          <p:nvPr>
            <p:ph type="sldNum" sz="quarter" idx="2"/>
          </p:nvPr>
        </p:nvSpPr>
        <p:spPr>
          <a:xfrm>
            <a:off x="23914065" y="13269332"/>
            <a:ext cx="368574" cy="381001"/>
          </a:xfrm>
          <a:prstGeom prst="rect">
            <a:avLst/>
          </a:prstGeom>
        </p:spPr>
        <p:txBody>
          <a:bodyPr/>
          <a:lstStyle>
            <a:lvl1pPr>
              <a:defRPr>
                <a:latin typeface="Helvetica"/>
                <a:ea typeface="Helvetica"/>
                <a:cs typeface="Helvetica"/>
                <a:sym typeface="Helvetic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87" name="Author and Date"/>
          <p:cNvSpPr txBox="1"/>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b="1" sz="3600"/>
            </a:lvl1pPr>
          </a:lstStyle>
          <a:p>
            <a:pPr/>
            <a:r>
              <a:t>Author and Date</a:t>
            </a:r>
          </a:p>
        </p:txBody>
      </p:sp>
      <p:sp>
        <p:nvSpPr>
          <p:cNvPr id="188"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89" name="Body Level One…"/>
          <p:cNvSpPr txBox="1"/>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b="1" sz="5400"/>
            </a:lvl1pPr>
            <a:lvl2pPr marL="0" indent="457200" defTabSz="825500">
              <a:lnSpc>
                <a:spcPct val="100000"/>
              </a:lnSpc>
              <a:spcBef>
                <a:spcPts val="0"/>
              </a:spcBef>
              <a:buSzTx/>
              <a:buNone/>
              <a:defRPr b="1" sz="5400"/>
            </a:lvl2pPr>
            <a:lvl3pPr marL="0" indent="914400" defTabSz="825500">
              <a:lnSpc>
                <a:spcPct val="100000"/>
              </a:lnSpc>
              <a:spcBef>
                <a:spcPts val="0"/>
              </a:spcBef>
              <a:buSzTx/>
              <a:buNone/>
              <a:defRPr b="1" sz="5400"/>
            </a:lvl3pPr>
            <a:lvl4pPr marL="0" indent="1371600" defTabSz="825500">
              <a:lnSpc>
                <a:spcPct val="100000"/>
              </a:lnSpc>
              <a:spcBef>
                <a:spcPts val="0"/>
              </a:spcBef>
              <a:buSzTx/>
              <a:buNone/>
              <a:defRPr b="1" sz="5400"/>
            </a:lvl4pPr>
            <a:lvl5pPr marL="0" indent="1828800" defTabSz="825500">
              <a:lnSpc>
                <a:spcPct val="100000"/>
              </a:lnSpc>
              <a:spcBef>
                <a:spcPts val="0"/>
              </a:spcBef>
              <a:buSzTx/>
              <a:buNone/>
              <a:defRPr b="1" sz="5400"/>
            </a:lvl5pPr>
          </a:lstStyle>
          <a:p>
            <a:pPr/>
            <a:r>
              <a:t>Presentation Subtitle</a:t>
            </a:r>
          </a:p>
          <a:p>
            <a:pPr lvl="1"/>
            <a:r>
              <a:t/>
            </a:r>
          </a:p>
          <a:p>
            <a:pPr lvl="2"/>
            <a:r>
              <a:t/>
            </a:r>
          </a:p>
          <a:p>
            <a:pPr lvl="3"/>
            <a:r>
              <a:t/>
            </a:r>
          </a:p>
          <a:p>
            <a:pPr lvl="4"/>
            <a:r>
              <a:t/>
            </a:r>
          </a:p>
        </p:txBody>
      </p:sp>
      <p:sp>
        <p:nvSpPr>
          <p:cNvPr id="190" name="Slide Number"/>
          <p:cNvSpPr txBox="1"/>
          <p:nvPr>
            <p:ph type="sldNum" sz="quarter" idx="2"/>
          </p:nvPr>
        </p:nvSpPr>
        <p:spPr>
          <a:xfrm>
            <a:off x="12007748" y="13080999"/>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29"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0" name="Body Level One…"/>
          <p:cNvSpPr txBox="1"/>
          <p:nvPr>
            <p:ph type="body" sz="quarter" idx="1" hasCustomPrompt="1"/>
          </p:nvPr>
        </p:nvSpPr>
        <p:spPr>
          <a:xfrm>
            <a:off x="1206500" y="7060576"/>
            <a:ext cx="9779000" cy="5382403"/>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1" name="Moss-covered rocks"/>
          <p:cNvSpPr/>
          <p:nvPr>
            <p:ph type="pic" sz="half" idx="21"/>
          </p:nvPr>
        </p:nvSpPr>
        <p:spPr>
          <a:xfrm>
            <a:off x="12052303" y="1270000"/>
            <a:ext cx="11188406" cy="11209889"/>
          </a:xfrm>
          <a:prstGeom prst="rect">
            <a:avLst/>
          </a:prstGeom>
        </p:spPr>
        <p:txBody>
          <a:bodyPr lIns="91439" tIns="45719" rIns="91439" bIns="45719">
            <a:noAutofit/>
          </a:bodyPr>
          <a:lstStyle/>
          <a:p>
            <a:pPr/>
          </a:p>
        </p:txBody>
      </p:sp>
      <p:sp>
        <p:nvSpPr>
          <p:cNvPr id="3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9" name="Slide Title"/>
          <p:cNvSpPr txBox="1"/>
          <p:nvPr>
            <p:ph type="title" hasCustomPrompt="1"/>
          </p:nvPr>
        </p:nvSpPr>
        <p:spPr>
          <a:prstGeom prst="rect">
            <a:avLst/>
          </a:prstGeom>
        </p:spPr>
        <p:txBody>
          <a:bodyPr/>
          <a:lstStyle/>
          <a:p>
            <a:pPr/>
            <a:r>
              <a:t>Slide Title</a:t>
            </a:r>
          </a:p>
        </p:txBody>
      </p:sp>
      <p:sp>
        <p:nvSpPr>
          <p:cNvPr id="40" name="Slide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1"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49"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57"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58" name="Slide Subtitle"/>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59"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60" name="Large rock formation under dark clouds with a dirt road in the foreground"/>
          <p:cNvSpPr/>
          <p:nvPr>
            <p:ph type="pic" idx="22"/>
          </p:nvPr>
        </p:nvSpPr>
        <p:spPr>
          <a:xfrm>
            <a:off x="6380200" y="1263848"/>
            <a:ext cx="22529801" cy="11193471"/>
          </a:xfrm>
          <a:prstGeom prst="rect">
            <a:avLst/>
          </a:prstGeom>
        </p:spPr>
        <p:txBody>
          <a:bodyPr lIns="91439" tIns="45719" rIns="91439" bIns="45719">
            <a:noAutofit/>
          </a:bodyPr>
          <a:lstStyle/>
          <a:p>
            <a:pP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68"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69" name="Slide Subtitle"/>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70"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78"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79" name="Slide Subtitle"/>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0"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88"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89"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chart" Target="../charts/chart3.xml"/><Relationship Id="rId4" Type="http://schemas.openxmlformats.org/officeDocument/2006/relationships/image" Target="../media/image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chart" Target="../charts/chart4.xml"/><Relationship Id="rId4" Type="http://schemas.openxmlformats.org/officeDocument/2006/relationships/chart" Target="../charts/chart5.xml"/><Relationship Id="rId5" Type="http://schemas.openxmlformats.org/officeDocument/2006/relationships/image" Target="../media/image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chart" Target="../charts/chart6.xml"/><Relationship Id="rId4" Type="http://schemas.openxmlformats.org/officeDocument/2006/relationships/chart" Target="../charts/chart7.xml"/><Relationship Id="rId5" Type="http://schemas.openxmlformats.org/officeDocument/2006/relationships/chart" Target="../charts/chart8.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chart" Target="../charts/chart9.xml"/><Relationship Id="rId4" Type="http://schemas.openxmlformats.org/officeDocument/2006/relationships/chart" Target="../charts/chart10.xml"/><Relationship Id="rId5" Type="http://schemas.openxmlformats.org/officeDocument/2006/relationships/chart" Target="../charts/chart1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chart" Target="../charts/chart12.xml"/><Relationship Id="rId4" Type="http://schemas.openxmlformats.org/officeDocument/2006/relationships/chart" Target="../charts/chart13.xml"/><Relationship Id="rId5" Type="http://schemas.openxmlformats.org/officeDocument/2006/relationships/chart" Target="../charts/chart1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chart" Target="../charts/chart15.xml"/><Relationship Id="rId4" Type="http://schemas.openxmlformats.org/officeDocument/2006/relationships/chart" Target="../charts/chart16.xml"/><Relationship Id="rId5" Type="http://schemas.openxmlformats.org/officeDocument/2006/relationships/chart" Target="../charts/chart17.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chart" Target="../charts/chart18.xml"/><Relationship Id="rId4" Type="http://schemas.openxmlformats.org/officeDocument/2006/relationships/chart" Target="../charts/chart19.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chart" Target="../charts/chart20.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chart" Target="../charts/chart1.xml"/><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chart" Target="../charts/chart2.xml"/><Relationship Id="rId4"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204" name="Group"/>
          <p:cNvGrpSpPr/>
          <p:nvPr/>
        </p:nvGrpSpPr>
        <p:grpSpPr>
          <a:xfrm>
            <a:off x="295260" y="-10425031"/>
            <a:ext cx="23793480" cy="9978862"/>
            <a:chOff x="0" y="0"/>
            <a:chExt cx="23793479" cy="9978860"/>
          </a:xfrm>
        </p:grpSpPr>
        <p:sp>
          <p:nvSpPr>
            <p:cNvPr id="199"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pic>
          <p:nvPicPr>
            <p:cNvPr id="200" name="Poster_VLDB_202408_FNL.pdf" descr="Poster_VLDB_202408_FNL.pdf"/>
            <p:cNvPicPr>
              <a:picLocks noChangeAspect="1"/>
            </p:cNvPicPr>
            <p:nvPr/>
          </p:nvPicPr>
          <p:blipFill>
            <a:blip r:embed="rId3">
              <a:extLst/>
            </a:blip>
            <a:srcRect l="35346" t="18704" r="24223" b="73197"/>
            <a:stretch>
              <a:fillRect/>
            </a:stretch>
          </p:blipFill>
          <p:spPr>
            <a:xfrm>
              <a:off x="1056099" y="3699623"/>
              <a:ext cx="21681408" cy="6140385"/>
            </a:xfrm>
            <a:prstGeom prst="rect">
              <a:avLst/>
            </a:prstGeom>
            <a:ln w="12700" cap="flat">
              <a:noFill/>
              <a:miter lim="400000"/>
            </a:ln>
            <a:effectLst/>
          </p:spPr>
        </p:pic>
        <p:sp>
          <p:nvSpPr>
            <p:cNvPr id="201" name="Fastest analytics database"/>
            <p:cNvSpPr txBox="1"/>
            <p:nvPr/>
          </p:nvSpPr>
          <p:spPr>
            <a:xfrm>
              <a:off x="1333499" y="301665"/>
              <a:ext cx="126680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a:t>
              </a:r>
            </a:p>
          </p:txBody>
        </p:sp>
        <p:sp>
          <p:nvSpPr>
            <p:cNvPr id="202" name="Rectangle"/>
            <p:cNvSpPr/>
            <p:nvPr/>
          </p:nvSpPr>
          <p:spPr>
            <a:xfrm>
              <a:off x="1416620" y="1695637"/>
              <a:ext cx="5598602" cy="887102"/>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3" name="benchmark.clickhouse.com"/>
            <p:cNvSpPr txBox="1"/>
            <p:nvPr/>
          </p:nvSpPr>
          <p:spPr>
            <a:xfrm>
              <a:off x="1576844" y="1866227"/>
              <a:ext cx="5278154" cy="5459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defTabSz="457200">
                <a:lnSpc>
                  <a:spcPct val="100000"/>
                </a:lnSpc>
                <a:spcBef>
                  <a:spcPts val="0"/>
                </a:spcBef>
                <a:defRPr b="1" sz="3100">
                  <a:solidFill>
                    <a:srgbClr val="000000"/>
                  </a:solidFill>
                  <a:latin typeface="Arial"/>
                  <a:ea typeface="Arial"/>
                  <a:cs typeface="Arial"/>
                  <a:sym typeface="Arial"/>
                </a:defRPr>
              </a:lvl1pPr>
            </a:lstStyle>
            <a:p>
              <a:pPr/>
              <a:r>
                <a:t>benchmark.clickhouse.com</a:t>
              </a:r>
            </a:p>
          </p:txBody>
        </p:sp>
      </p:grpSp>
      <p:sp>
        <p:nvSpPr>
          <p:cNvPr id="205" name="ClickHouse ❤️ JSON: Behind the new data type"/>
          <p:cNvSpPr txBox="1"/>
          <p:nvPr/>
        </p:nvSpPr>
        <p:spPr>
          <a:xfrm>
            <a:off x="1521374" y="6184900"/>
            <a:ext cx="20232608" cy="1346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500">
                <a:solidFill>
                  <a:srgbClr val="A9A9A9"/>
                </a:solidFill>
                <a:latin typeface="Helvetica"/>
                <a:ea typeface="Helvetica"/>
                <a:cs typeface="Helvetica"/>
                <a:sym typeface="Helvetica"/>
              </a:defRPr>
            </a:lvl1pPr>
          </a:lstStyle>
          <a:p>
            <a:pPr/>
            <a:r>
              <a:t>ClickHouse ❤️ JSON: Behind the new data type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788" name="Slide Number"/>
          <p:cNvSpPr txBox="1"/>
          <p:nvPr>
            <p:ph type="sldNum" sz="quarter" idx="2"/>
          </p:nvPr>
        </p:nvSpPr>
        <p:spPr>
          <a:xfrm>
            <a:off x="23994746"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89" name="Rounded Rectangle"/>
          <p:cNvSpPr/>
          <p:nvPr/>
        </p:nvSpPr>
        <p:spPr>
          <a:xfrm>
            <a:off x="10915057" y="4635500"/>
            <a:ext cx="3295709"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790"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791"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794" name="Group"/>
          <p:cNvGrpSpPr/>
          <p:nvPr/>
        </p:nvGrpSpPr>
        <p:grpSpPr>
          <a:xfrm>
            <a:off x="4566805" y="5067618"/>
            <a:ext cx="2596522" cy="1971230"/>
            <a:chOff x="0" y="0"/>
            <a:chExt cx="2596520" cy="1971228"/>
          </a:xfrm>
        </p:grpSpPr>
        <p:sp>
          <p:nvSpPr>
            <p:cNvPr id="792"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793"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graphicFrame>
        <p:nvGraphicFramePr>
          <p:cNvPr id="795" name="Table 1-1-1-1-1-1-1-2-3-2"/>
          <p:cNvGraphicFramePr/>
          <p:nvPr/>
        </p:nvGraphicFramePr>
        <p:xfrm>
          <a:off x="1150845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96" name="Table 1-1-1-1-1-1-1-2-3-1-2"/>
          <p:cNvGraphicFramePr/>
          <p:nvPr/>
        </p:nvGraphicFramePr>
        <p:xfrm>
          <a:off x="1243704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00784"/>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nvGrpSpPr>
          <p:cNvPr id="800" name="Group"/>
          <p:cNvGrpSpPr/>
          <p:nvPr/>
        </p:nvGrpSpPr>
        <p:grpSpPr>
          <a:xfrm>
            <a:off x="12873938" y="6788095"/>
            <a:ext cx="127001" cy="380874"/>
            <a:chOff x="0" y="0"/>
            <a:chExt cx="127000" cy="380872"/>
          </a:xfrm>
        </p:grpSpPr>
        <p:sp>
          <p:nvSpPr>
            <p:cNvPr id="797"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798"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799"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sp>
        <p:nvSpPr>
          <p:cNvPr id="801"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pSp>
        <p:nvGrpSpPr>
          <p:cNvPr id="805" name="Group"/>
          <p:cNvGrpSpPr/>
          <p:nvPr/>
        </p:nvGrpSpPr>
        <p:grpSpPr>
          <a:xfrm>
            <a:off x="13467604" y="5599062"/>
            <a:ext cx="694462" cy="127001"/>
            <a:chOff x="0" y="0"/>
            <a:chExt cx="694460" cy="127000"/>
          </a:xfrm>
        </p:grpSpPr>
        <p:sp>
          <p:nvSpPr>
            <p:cNvPr id="802"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03"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04"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sp>
        <p:nvSpPr>
          <p:cNvPr id="806" name="•"/>
          <p:cNvSpPr txBox="1"/>
          <p:nvPr/>
        </p:nvSpPr>
        <p:spPr>
          <a:xfrm>
            <a:off x="11790388" y="6788095"/>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807" name="•"/>
          <p:cNvSpPr txBox="1"/>
          <p:nvPr/>
        </p:nvSpPr>
        <p:spPr>
          <a:xfrm>
            <a:off x="11790388" y="6879422"/>
            <a:ext cx="127001" cy="198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808" name="•"/>
          <p:cNvSpPr txBox="1"/>
          <p:nvPr/>
        </p:nvSpPr>
        <p:spPr>
          <a:xfrm>
            <a:off x="11790388" y="6970747"/>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809"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810"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pSp>
        <p:nvGrpSpPr>
          <p:cNvPr id="813" name="Group"/>
          <p:cNvGrpSpPr/>
          <p:nvPr/>
        </p:nvGrpSpPr>
        <p:grpSpPr>
          <a:xfrm>
            <a:off x="911307" y="3291066"/>
            <a:ext cx="4276203" cy="1270001"/>
            <a:chOff x="0" y="323849"/>
            <a:chExt cx="4276202" cy="1270000"/>
          </a:xfrm>
        </p:grpSpPr>
        <p:sp>
          <p:nvSpPr>
            <p:cNvPr id="811" name="Needs type unification for dynamic JSON paths"/>
            <p:cNvSpPr/>
            <p:nvPr/>
          </p:nvSpPr>
          <p:spPr>
            <a:xfrm>
              <a:off x="3006202" y="3238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Needs type unification for dynamic JSON paths</a:t>
              </a:r>
            </a:p>
          </p:txBody>
        </p:sp>
        <p:sp>
          <p:nvSpPr>
            <p:cNvPr id="812" name="Challenge 2:"/>
            <p:cNvSpPr/>
            <p:nvPr/>
          </p:nvSpPr>
          <p:spPr>
            <a:xfrm>
              <a:off x="0" y="323849"/>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2:</a:t>
              </a:r>
            </a:p>
          </p:txBody>
        </p:sp>
      </p:grpSp>
      <p:grpSp>
        <p:nvGrpSpPr>
          <p:cNvPr id="817" name="Group"/>
          <p:cNvGrpSpPr/>
          <p:nvPr/>
        </p:nvGrpSpPr>
        <p:grpSpPr>
          <a:xfrm>
            <a:off x="8933242" y="6864882"/>
            <a:ext cx="127001" cy="694462"/>
            <a:chOff x="0" y="0"/>
            <a:chExt cx="127000" cy="694461"/>
          </a:xfrm>
        </p:grpSpPr>
        <p:sp>
          <p:nvSpPr>
            <p:cNvPr id="814" name="•"/>
            <p:cNvSpPr txBox="1"/>
            <p:nvPr/>
          </p:nvSpPr>
          <p:spPr>
            <a:xfrm>
              <a:off x="-1" y="0"/>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815" name="•"/>
            <p:cNvSpPr txBox="1"/>
            <p:nvPr/>
          </p:nvSpPr>
          <p:spPr>
            <a:xfrm>
              <a:off x="-1" y="161175"/>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816" name="•"/>
            <p:cNvSpPr txBox="1"/>
            <p:nvPr/>
          </p:nvSpPr>
          <p:spPr>
            <a:xfrm>
              <a:off x="-1" y="322351"/>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grpSp>
      <p:graphicFrame>
        <p:nvGraphicFramePr>
          <p:cNvPr id="818" name="Table 1-1-1-1-1-1-1-2-3-2-2-1"/>
          <p:cNvGraphicFramePr/>
          <p:nvPr/>
        </p:nvGraphicFramePr>
        <p:xfrm>
          <a:off x="7447342" y="585056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19" name="Table 1-1-1-1-1-1-1-2-3-2-2-1-1"/>
          <p:cNvGraphicFramePr/>
          <p:nvPr/>
        </p:nvGraphicFramePr>
        <p:xfrm>
          <a:off x="7447342" y="623889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20" name="Table 1-1-1-1-1-1-1-2-3-2-2-1-1-1"/>
          <p:cNvGraphicFramePr/>
          <p:nvPr/>
        </p:nvGraphicFramePr>
        <p:xfrm>
          <a:off x="7447342" y="662721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21" name="Table 1-1-1-1-1-1-1-2-3-2-2-1-1-1-1"/>
          <p:cNvGraphicFramePr/>
          <p:nvPr/>
        </p:nvGraphicFramePr>
        <p:xfrm>
          <a:off x="7447342" y="701554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{"a":"hi"}</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Subtype="0" presetID="1" grpId="1" fill="hold">
                                  <p:stCondLst>
                                    <p:cond delay="0"/>
                                  </p:stCondLst>
                                  <p:iterate type="el" backwards="0">
                                    <p:tmAbs val="0"/>
                                  </p:iterate>
                                  <p:childTnLst>
                                    <p:set>
                                      <p:cBhvr>
                                        <p:cTn id="6" fill="hold">
                                          <p:stCondLst>
                                            <p:cond delay="0"/>
                                          </p:stCondLst>
                                        </p:cTn>
                                        <p:tgtEl>
                                          <p:spTgt spid="817"/>
                                        </p:tgtEl>
                                        <p:attrNameLst>
                                          <p:attrName>style.visibility</p:attrName>
                                        </p:attrNameLst>
                                      </p:cBhvr>
                                      <p:to>
                                        <p:strVal val="hidden"/>
                                      </p:to>
                                    </p:set>
                                  </p:childTnLst>
                                </p:cTn>
                              </p:par>
                            </p:childTnLst>
                          </p:cTn>
                        </p:par>
                        <p:par>
                          <p:cTn id="7" fill="hold">
                            <p:stCondLst>
                              <p:cond delay="0"/>
                            </p:stCondLst>
                            <p:childTnLst>
                              <p:par>
                                <p:cTn id="8" presetClass="entr" nodeType="afterEffect" presetSubtype="8" presetID="2" grpId="2" fill="hold">
                                  <p:stCondLst>
                                    <p:cond delay="0"/>
                                  </p:stCondLst>
                                  <p:iterate type="el" backwards="0">
                                    <p:tmAbs val="0"/>
                                  </p:iterate>
                                  <p:childTnLst>
                                    <p:set>
                                      <p:cBhvr>
                                        <p:cTn id="9" fill="hold"/>
                                        <p:tgtEl>
                                          <p:spTgt spid="821"/>
                                        </p:tgtEl>
                                        <p:attrNameLst>
                                          <p:attrName>style.visibility</p:attrName>
                                        </p:attrNameLst>
                                      </p:cBhvr>
                                      <p:to>
                                        <p:strVal val="visible"/>
                                      </p:to>
                                    </p:set>
                                    <p:anim calcmode="lin" valueType="num">
                                      <p:cBhvr>
                                        <p:cTn id="10" dur="400" fill="hold"/>
                                        <p:tgtEl>
                                          <p:spTgt spid="821"/>
                                        </p:tgtEl>
                                        <p:attrNameLst>
                                          <p:attrName>ppt_x</p:attrName>
                                        </p:attrNameLst>
                                      </p:cBhvr>
                                      <p:tavLst>
                                        <p:tav tm="0">
                                          <p:val>
                                            <p:strVal val="0-#ppt_w/2"/>
                                          </p:val>
                                        </p:tav>
                                        <p:tav tm="100000">
                                          <p:val>
                                            <p:strVal val="#ppt_x"/>
                                          </p:val>
                                        </p:tav>
                                      </p:tavLst>
                                    </p:anim>
                                    <p:anim calcmode="lin" valueType="num">
                                      <p:cBhvr>
                                        <p:cTn id="11" dur="400" fill="hold"/>
                                        <p:tgtEl>
                                          <p:spTgt spid="8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21" grpId="2"/>
      <p:bldP build="whole" bldLvl="1" animBg="1" rev="0" advAuto="0" spid="817" grpId="1"/>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825" name="Slide Number"/>
          <p:cNvSpPr txBox="1"/>
          <p:nvPr>
            <p:ph type="sldNum" sz="quarter" idx="2"/>
          </p:nvPr>
        </p:nvSpPr>
        <p:spPr>
          <a:xfrm>
            <a:off x="24019247" y="13211409"/>
            <a:ext cx="351719"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26"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829" name="Group"/>
          <p:cNvGrpSpPr/>
          <p:nvPr/>
        </p:nvGrpSpPr>
        <p:grpSpPr>
          <a:xfrm>
            <a:off x="4566805" y="5067618"/>
            <a:ext cx="2596522" cy="1971230"/>
            <a:chOff x="0" y="0"/>
            <a:chExt cx="2596520" cy="1971228"/>
          </a:xfrm>
        </p:grpSpPr>
        <p:sp>
          <p:nvSpPr>
            <p:cNvPr id="827"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828"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830"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sp>
        <p:nvSpPr>
          <p:cNvPr id="831"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832"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pSp>
        <p:nvGrpSpPr>
          <p:cNvPr id="835" name="Group"/>
          <p:cNvGrpSpPr/>
          <p:nvPr/>
        </p:nvGrpSpPr>
        <p:grpSpPr>
          <a:xfrm>
            <a:off x="911307" y="3291066"/>
            <a:ext cx="4276203" cy="1270001"/>
            <a:chOff x="0" y="323849"/>
            <a:chExt cx="4276202" cy="1270000"/>
          </a:xfrm>
        </p:grpSpPr>
        <p:sp>
          <p:nvSpPr>
            <p:cNvPr id="833" name="Needs type unification for dynamic JSON paths"/>
            <p:cNvSpPr/>
            <p:nvPr/>
          </p:nvSpPr>
          <p:spPr>
            <a:xfrm>
              <a:off x="3006202" y="3238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Needs type unification for dynamic JSON paths</a:t>
              </a:r>
            </a:p>
          </p:txBody>
        </p:sp>
        <p:sp>
          <p:nvSpPr>
            <p:cNvPr id="834" name="Challenge 2:"/>
            <p:cNvSpPr/>
            <p:nvPr/>
          </p:nvSpPr>
          <p:spPr>
            <a:xfrm>
              <a:off x="0" y="323849"/>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2:</a:t>
              </a:r>
            </a:p>
          </p:txBody>
        </p:sp>
      </p:grpSp>
      <p:sp>
        <p:nvSpPr>
          <p:cNvPr id="836" name="Rounded Rectangle"/>
          <p:cNvSpPr/>
          <p:nvPr/>
        </p:nvSpPr>
        <p:spPr>
          <a:xfrm>
            <a:off x="10915057" y="4635500"/>
            <a:ext cx="3295709"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837"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838" name="Table 1-1-1-1-1-1-1-2-3-2"/>
          <p:cNvGraphicFramePr/>
          <p:nvPr/>
        </p:nvGraphicFramePr>
        <p:xfrm>
          <a:off x="1150845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2000">
                          <a:solidFill>
                            <a:srgbClr val="000000"/>
                          </a:solidFill>
                          <a:latin typeface="Helvetica"/>
                          <a:ea typeface="Helvetica"/>
                          <a:cs typeface="Helvetica"/>
                          <a:sym typeface="Helvetica"/>
                        </a:defRPr>
                      </a:pPr>
                      <a:r>
                        <a:rPr>
                          <a:solidFill>
                            <a:srgbClr val="BF386F"/>
                          </a:solidFill>
                        </a:rPr>
                        <a:t>"</a:t>
                      </a:r>
                      <a:r>
                        <a:t>10</a:t>
                      </a:r>
                      <a:r>
                        <a:rPr>
                          <a:solidFill>
                            <a:srgbClr val="BF386F"/>
                          </a:solidFill>
                        </a:rPr>
                        <a:t>"</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2000">
                          <a:solidFill>
                            <a:srgbClr val="000000"/>
                          </a:solidFill>
                          <a:latin typeface="Helvetica"/>
                          <a:ea typeface="Helvetica"/>
                          <a:cs typeface="Helvetica"/>
                          <a:sym typeface="Helvetica"/>
                        </a:defRPr>
                      </a:pPr>
                      <a:r>
                        <a:rPr>
                          <a:solidFill>
                            <a:srgbClr val="BF386F"/>
                          </a:solidFill>
                        </a:rPr>
                        <a:t>"</a:t>
                      </a:r>
                      <a:r>
                        <a:t>20</a:t>
                      </a:r>
                      <a:r>
                        <a:rPr>
                          <a:solidFill>
                            <a:srgbClr val="BF386F"/>
                          </a:solidFill>
                        </a:rPr>
                        <a:t>"</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2000">
                          <a:solidFill>
                            <a:srgbClr val="000000"/>
                          </a:solidFill>
                          <a:latin typeface="Helvetica"/>
                          <a:ea typeface="Helvetica"/>
                          <a:cs typeface="Helvetica"/>
                          <a:sym typeface="Helvetica"/>
                        </a:defRPr>
                      </a:pPr>
                      <a:r>
                        <a:rPr>
                          <a:solidFill>
                            <a:srgbClr val="BF386F"/>
                          </a:solidFill>
                        </a:rPr>
                        <a:t>"</a:t>
                      </a:r>
                      <a:r>
                        <a:t>30</a:t>
                      </a:r>
                      <a:r>
                        <a:rPr>
                          <a:solidFill>
                            <a:srgbClr val="BF386F"/>
                          </a:solidFill>
                        </a:rPr>
                        <a:t>"</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r>
                        <a:rPr>
                          <a:solidFill>
                            <a:srgbClr val="BF386F"/>
                          </a:solidFill>
                        </a:rPr>
                        <a:t>"</a:t>
                      </a:r>
                      <a:r>
                        <a:t>hi</a:t>
                      </a:r>
                      <a:r>
                        <a:rPr>
                          <a:solidFill>
                            <a:srgbClr val="BF386F"/>
                          </a:solidFill>
                        </a:rPr>
                        <a:t>"</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39" name="Table 1-1-1-1-1-1-1-2-3-1-2"/>
          <p:cNvGraphicFramePr/>
          <p:nvPr/>
        </p:nvGraphicFramePr>
        <p:xfrm>
          <a:off x="1243704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00784"/>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nvGrpSpPr>
          <p:cNvPr id="843" name="Group"/>
          <p:cNvGrpSpPr/>
          <p:nvPr/>
        </p:nvGrpSpPr>
        <p:grpSpPr>
          <a:xfrm>
            <a:off x="12873938" y="6788095"/>
            <a:ext cx="127001" cy="380874"/>
            <a:chOff x="0" y="0"/>
            <a:chExt cx="127000" cy="380872"/>
          </a:xfrm>
        </p:grpSpPr>
        <p:sp>
          <p:nvSpPr>
            <p:cNvPr id="840"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841"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842"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grpSp>
        <p:nvGrpSpPr>
          <p:cNvPr id="847" name="Group"/>
          <p:cNvGrpSpPr/>
          <p:nvPr/>
        </p:nvGrpSpPr>
        <p:grpSpPr>
          <a:xfrm>
            <a:off x="13467604" y="5599062"/>
            <a:ext cx="694462" cy="127001"/>
            <a:chOff x="0" y="0"/>
            <a:chExt cx="694460" cy="127000"/>
          </a:xfrm>
        </p:grpSpPr>
        <p:sp>
          <p:nvSpPr>
            <p:cNvPr id="844"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45"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46"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graphicFrame>
        <p:nvGraphicFramePr>
          <p:cNvPr id="848" name="Table 1-1-1-1-1-1-1-2-3-2-2-1"/>
          <p:cNvGraphicFramePr/>
          <p:nvPr/>
        </p:nvGraphicFramePr>
        <p:xfrm>
          <a:off x="7447342" y="585056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49" name="Table 1-1-1-1-1-1-1-2-3-2-2-1-1"/>
          <p:cNvGraphicFramePr/>
          <p:nvPr/>
        </p:nvGraphicFramePr>
        <p:xfrm>
          <a:off x="7447342" y="623889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50" name="Table 1-1-1-1-1-1-1-2-3-2-2-1-1-1"/>
          <p:cNvGraphicFramePr/>
          <p:nvPr/>
        </p:nvGraphicFramePr>
        <p:xfrm>
          <a:off x="7447342" y="662721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51" name="Table 1-1-1-1-1-1-1-2-3-2-2-1-1-1-1"/>
          <p:cNvGraphicFramePr/>
          <p:nvPr/>
        </p:nvGraphicFramePr>
        <p:xfrm>
          <a:off x="7447342" y="701554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{"a":"hi"}</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52" name="Table 1-1-1-1-1-1-1-2-3-2-2-1-1-1-1-1"/>
          <p:cNvGraphicFramePr/>
          <p:nvPr/>
        </p:nvGraphicFramePr>
        <p:xfrm>
          <a:off x="7447342" y="7403871"/>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sz="2000">
                          <a:solidFill>
                            <a:srgbClr val="000000"/>
                          </a:solidFill>
                          <a:latin typeface="Helvetica"/>
                          <a:ea typeface="Helvetica"/>
                          <a:cs typeface="Helvetica"/>
                          <a:sym typeface="Helvetica"/>
                        </a:defRPr>
                      </a:pPr>
                      <a:r>
                        <a:t>{"a":</a:t>
                      </a:r>
                      <a:r>
                        <a:rPr>
                          <a:solidFill>
                            <a:srgbClr val="4294F7"/>
                          </a:solidFill>
                        </a:rPr>
                        <a:t>["foo", "bar"]</a:t>
                      </a:r>
                      <a:r>
                        <a:t>}</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853" name="😰"/>
          <p:cNvSpPr txBox="1"/>
          <p:nvPr/>
        </p:nvSpPr>
        <p:spPr>
          <a:xfrm>
            <a:off x="10233153" y="735307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852"/>
                                        </p:tgtEl>
                                        <p:attrNameLst>
                                          <p:attrName>style.visibility</p:attrName>
                                        </p:attrNameLst>
                                      </p:cBhvr>
                                      <p:to>
                                        <p:strVal val="visible"/>
                                      </p:to>
                                    </p:set>
                                    <p:anim calcmode="lin" valueType="num">
                                      <p:cBhvr>
                                        <p:cTn id="7" dur="300" fill="hold"/>
                                        <p:tgtEl>
                                          <p:spTgt spid="852"/>
                                        </p:tgtEl>
                                        <p:attrNameLst>
                                          <p:attrName>ppt_x</p:attrName>
                                        </p:attrNameLst>
                                      </p:cBhvr>
                                      <p:tavLst>
                                        <p:tav tm="0">
                                          <p:val>
                                            <p:strVal val="0-#ppt_w/2"/>
                                          </p:val>
                                        </p:tav>
                                        <p:tav tm="100000">
                                          <p:val>
                                            <p:strVal val="#ppt_x"/>
                                          </p:val>
                                        </p:tav>
                                      </p:tavLst>
                                    </p:anim>
                                    <p:anim calcmode="lin" valueType="num">
                                      <p:cBhvr>
                                        <p:cTn id="8" dur="300" fill="hold"/>
                                        <p:tgtEl>
                                          <p:spTgt spid="85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Class="entr" nodeType="afterEffect" presetSubtype="0" presetID="1" grpId="2" fill="hold">
                                  <p:stCondLst>
                                    <p:cond delay="0"/>
                                  </p:stCondLst>
                                  <p:iterate type="el" backwards="0">
                                    <p:tmAbs val="0"/>
                                  </p:iterate>
                                  <p:childTnLst>
                                    <p:set>
                                      <p:cBhvr>
                                        <p:cTn id="11" fill="hold"/>
                                        <p:tgtEl>
                                          <p:spTgt spid="85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53" grpId="2"/>
      <p:bldP build="whole" bldLvl="1" animBg="1" rev="0" advAuto="0" spid="852"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857" name="Slide Number"/>
          <p:cNvSpPr txBox="1"/>
          <p:nvPr>
            <p:ph type="sldNum" sz="quarter" idx="2"/>
          </p:nvPr>
        </p:nvSpPr>
        <p:spPr>
          <a:xfrm>
            <a:off x="24014391"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58"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859"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pSp>
        <p:nvGrpSpPr>
          <p:cNvPr id="862" name="Group"/>
          <p:cNvGrpSpPr/>
          <p:nvPr/>
        </p:nvGrpSpPr>
        <p:grpSpPr>
          <a:xfrm>
            <a:off x="917018" y="2967216"/>
            <a:ext cx="12954098" cy="647701"/>
            <a:chOff x="0" y="6350"/>
            <a:chExt cx="12954097" cy="647700"/>
          </a:xfrm>
        </p:grpSpPr>
        <p:sp>
          <p:nvSpPr>
            <p:cNvPr id="860" name="Creates sparse column files for rare JSON paths"/>
            <p:cNvSpPr txBox="1"/>
            <p:nvPr/>
          </p:nvSpPr>
          <p:spPr>
            <a:xfrm>
              <a:off x="3006202" y="6350"/>
              <a:ext cx="994789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Creates sparse column files for rare JSON paths</a:t>
              </a:r>
            </a:p>
          </p:txBody>
        </p:sp>
        <p:sp>
          <p:nvSpPr>
            <p:cNvPr id="861" name="Challenge 3:"/>
            <p:cNvSpPr txBox="1"/>
            <p:nvPr/>
          </p:nvSpPr>
          <p:spPr>
            <a:xfrm>
              <a:off x="0" y="6350"/>
              <a:ext cx="281940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3:</a:t>
              </a:r>
            </a:p>
          </p:txBody>
        </p:sp>
      </p:grpSp>
      <p:sp>
        <p:nvSpPr>
          <p:cNvPr id="863" name="Rounded Rectangle"/>
          <p:cNvSpPr/>
          <p:nvPr/>
        </p:nvSpPr>
        <p:spPr>
          <a:xfrm>
            <a:off x="10915057" y="4635500"/>
            <a:ext cx="3018432"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864"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865"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868" name="Group"/>
          <p:cNvGrpSpPr/>
          <p:nvPr/>
        </p:nvGrpSpPr>
        <p:grpSpPr>
          <a:xfrm>
            <a:off x="4566805" y="5067618"/>
            <a:ext cx="2596522" cy="1971230"/>
            <a:chOff x="0" y="0"/>
            <a:chExt cx="2596520" cy="1971228"/>
          </a:xfrm>
        </p:grpSpPr>
        <p:sp>
          <p:nvSpPr>
            <p:cNvPr id="866"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867"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graphicFrame>
        <p:nvGraphicFramePr>
          <p:cNvPr id="869" name="Table 1-1-1-1-1-1-1-2-3-2"/>
          <p:cNvGraphicFramePr/>
          <p:nvPr/>
        </p:nvGraphicFramePr>
        <p:xfrm>
          <a:off x="1150845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2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2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70" name="Table 1-1-1-1-1-1-1-2-3-1-2"/>
          <p:cNvGraphicFramePr/>
          <p:nvPr/>
        </p:nvGraphicFramePr>
        <p:xfrm>
          <a:off x="1243704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2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2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871"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pSp>
        <p:nvGrpSpPr>
          <p:cNvPr id="875" name="Group"/>
          <p:cNvGrpSpPr/>
          <p:nvPr/>
        </p:nvGrpSpPr>
        <p:grpSpPr>
          <a:xfrm>
            <a:off x="13090053" y="5624462"/>
            <a:ext cx="694462" cy="127001"/>
            <a:chOff x="0" y="0"/>
            <a:chExt cx="694460" cy="127000"/>
          </a:xfrm>
        </p:grpSpPr>
        <p:sp>
          <p:nvSpPr>
            <p:cNvPr id="872"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73"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74"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grpSp>
        <p:nvGrpSpPr>
          <p:cNvPr id="879" name="Group"/>
          <p:cNvGrpSpPr/>
          <p:nvPr/>
        </p:nvGrpSpPr>
        <p:grpSpPr>
          <a:xfrm>
            <a:off x="7447342" y="5850563"/>
            <a:ext cx="3098801" cy="1094155"/>
            <a:chOff x="12700" y="12700"/>
            <a:chExt cx="3098800" cy="1094154"/>
          </a:xfrm>
        </p:grpSpPr>
        <p:graphicFrame>
          <p:nvGraphicFramePr>
            <p:cNvPr id="876" name="Table 1-1-1-1-1-1-1-2-3-2-2-1"/>
            <p:cNvGraphicFramePr/>
            <p:nvPr/>
          </p:nvGraphicFramePr>
          <p:xfrm>
            <a:off x="12700" y="12700"/>
            <a:ext cx="3098800" cy="3175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77" name="Table 1-1-1-1-1-1-1-2-3-2-2-1-1"/>
            <p:cNvGraphicFramePr/>
            <p:nvPr/>
          </p:nvGraphicFramePr>
          <p:xfrm>
            <a:off x="12700" y="401027"/>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78" name="Table 1-1-1-1-1-1-1-2-3-2-2-1-1-1"/>
            <p:cNvGraphicFramePr/>
            <p:nvPr/>
          </p:nvGraphicFramePr>
          <p:xfrm>
            <a:off x="12700" y="789354"/>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sp>
        <p:nvSpPr>
          <p:cNvPr id="880" name="Rounded Rectangle"/>
          <p:cNvSpPr/>
          <p:nvPr/>
        </p:nvSpPr>
        <p:spPr>
          <a:xfrm>
            <a:off x="10915057" y="4635500"/>
            <a:ext cx="3295709"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881"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882"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885" name="Group"/>
          <p:cNvGrpSpPr/>
          <p:nvPr/>
        </p:nvGrpSpPr>
        <p:grpSpPr>
          <a:xfrm>
            <a:off x="4566805" y="5067618"/>
            <a:ext cx="2596522" cy="1971230"/>
            <a:chOff x="0" y="0"/>
            <a:chExt cx="2596520" cy="1971228"/>
          </a:xfrm>
        </p:grpSpPr>
        <p:sp>
          <p:nvSpPr>
            <p:cNvPr id="883"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884"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graphicFrame>
        <p:nvGraphicFramePr>
          <p:cNvPr id="886" name="Table 1-1-1-1-1-1-1-2-3-2-1"/>
          <p:cNvGraphicFramePr/>
          <p:nvPr/>
        </p:nvGraphicFramePr>
        <p:xfrm>
          <a:off x="1150845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887" name="Table 1-1-1-1-1-1-1-2-3-1-2-1"/>
          <p:cNvGraphicFramePr/>
          <p:nvPr/>
        </p:nvGraphicFramePr>
        <p:xfrm>
          <a:off x="1243704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00784"/>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nvGrpSpPr>
          <p:cNvPr id="891" name="Group"/>
          <p:cNvGrpSpPr/>
          <p:nvPr/>
        </p:nvGrpSpPr>
        <p:grpSpPr>
          <a:xfrm>
            <a:off x="12873938" y="6788095"/>
            <a:ext cx="127001" cy="380874"/>
            <a:chOff x="0" y="0"/>
            <a:chExt cx="127000" cy="380872"/>
          </a:xfrm>
        </p:grpSpPr>
        <p:sp>
          <p:nvSpPr>
            <p:cNvPr id="888"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889"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890"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sp>
        <p:nvSpPr>
          <p:cNvPr id="892"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pSp>
        <p:nvGrpSpPr>
          <p:cNvPr id="896" name="Group"/>
          <p:cNvGrpSpPr/>
          <p:nvPr/>
        </p:nvGrpSpPr>
        <p:grpSpPr>
          <a:xfrm>
            <a:off x="13467604" y="5599062"/>
            <a:ext cx="694462" cy="127001"/>
            <a:chOff x="0" y="0"/>
            <a:chExt cx="694460" cy="127000"/>
          </a:xfrm>
        </p:grpSpPr>
        <p:sp>
          <p:nvSpPr>
            <p:cNvPr id="893"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94"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895"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sp>
        <p:nvSpPr>
          <p:cNvPr id="897" name="•"/>
          <p:cNvSpPr txBox="1"/>
          <p:nvPr/>
        </p:nvSpPr>
        <p:spPr>
          <a:xfrm>
            <a:off x="11790388" y="6788095"/>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898" name="•"/>
          <p:cNvSpPr txBox="1"/>
          <p:nvPr/>
        </p:nvSpPr>
        <p:spPr>
          <a:xfrm>
            <a:off x="11790388" y="6879422"/>
            <a:ext cx="127001" cy="198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899" name="•"/>
          <p:cNvSpPr txBox="1"/>
          <p:nvPr/>
        </p:nvSpPr>
        <p:spPr>
          <a:xfrm>
            <a:off x="11790388" y="6970747"/>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graphicFrame>
        <p:nvGraphicFramePr>
          <p:cNvPr id="900" name="Table 1-1-1-1-1-1-1-2-3-2-2-1-2"/>
          <p:cNvGraphicFramePr/>
          <p:nvPr/>
        </p:nvGraphicFramePr>
        <p:xfrm>
          <a:off x="7447342" y="585056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01" name="Table 1-1-1-1-1-1-1-2-3-2-2-1-1-2"/>
          <p:cNvGraphicFramePr/>
          <p:nvPr/>
        </p:nvGraphicFramePr>
        <p:xfrm>
          <a:off x="7447342" y="623889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02" name="Table 1-1-1-1-1-1-1-2-3-2-2-1-1-1-1"/>
          <p:cNvGraphicFramePr/>
          <p:nvPr/>
        </p:nvGraphicFramePr>
        <p:xfrm>
          <a:off x="7447342" y="662721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03" name="Table 1-1-1-1-1-1-1-2-3-2-2-1-1-1-1-1"/>
          <p:cNvGraphicFramePr/>
          <p:nvPr/>
        </p:nvGraphicFramePr>
        <p:xfrm>
          <a:off x="7447342" y="701554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 {"c":"I'm rare"}</a:t>
                      </a:r>
                    </a:p>
                  </a:txBody>
                  <a:tcPr marL="0" marR="0" marT="0" marB="0" anchor="ctr" anchorCtr="0" horzOverflow="overflow">
                    <a:lnL w="0">
                      <a:miter lim="400000"/>
                    </a:lnL>
                    <a:lnR w="0">
                      <a:miter lim="400000"/>
                    </a:lnR>
                    <a:lnT w="0">
                      <a:miter lim="400000"/>
                    </a:lnT>
                    <a:lnB w="0">
                      <a:miter lim="400000"/>
                    </a:lnB>
                    <a:solidFill>
                      <a:srgbClr val="F2C37B"/>
                    </a:solidFill>
                  </a:tcPr>
                </a:tc>
              </a:tr>
            </a:tbl>
          </a:graphicData>
        </a:graphic>
      </p:graphicFrame>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903"/>
                                        </p:tgtEl>
                                        <p:attrNameLst>
                                          <p:attrName>style.visibility</p:attrName>
                                        </p:attrNameLst>
                                      </p:cBhvr>
                                      <p:to>
                                        <p:strVal val="visible"/>
                                      </p:to>
                                    </p:set>
                                    <p:anim calcmode="lin" valueType="num">
                                      <p:cBhvr>
                                        <p:cTn id="7" dur="400" fill="hold"/>
                                        <p:tgtEl>
                                          <p:spTgt spid="903"/>
                                        </p:tgtEl>
                                        <p:attrNameLst>
                                          <p:attrName>ppt_x</p:attrName>
                                        </p:attrNameLst>
                                      </p:cBhvr>
                                      <p:tavLst>
                                        <p:tav tm="0">
                                          <p:val>
                                            <p:strVal val="0-#ppt_w/2"/>
                                          </p:val>
                                        </p:tav>
                                        <p:tav tm="100000">
                                          <p:val>
                                            <p:strVal val="#ppt_x"/>
                                          </p:val>
                                        </p:tav>
                                      </p:tavLst>
                                    </p:anim>
                                    <p:anim calcmode="lin" valueType="num">
                                      <p:cBhvr>
                                        <p:cTn id="8" dur="400" fill="hold"/>
                                        <p:tgtEl>
                                          <p:spTgt spid="9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03"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907" name="Slide Number"/>
          <p:cNvSpPr txBox="1"/>
          <p:nvPr>
            <p:ph type="sldNum" sz="quarter" idx="2"/>
          </p:nvPr>
        </p:nvSpPr>
        <p:spPr>
          <a:xfrm>
            <a:off x="24014391"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08"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909"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pSp>
        <p:nvGrpSpPr>
          <p:cNvPr id="912" name="Group"/>
          <p:cNvGrpSpPr/>
          <p:nvPr/>
        </p:nvGrpSpPr>
        <p:grpSpPr>
          <a:xfrm>
            <a:off x="917018" y="2967216"/>
            <a:ext cx="12954098" cy="647701"/>
            <a:chOff x="0" y="6350"/>
            <a:chExt cx="12954097" cy="647700"/>
          </a:xfrm>
        </p:grpSpPr>
        <p:sp>
          <p:nvSpPr>
            <p:cNvPr id="910" name="Creates sparse column files for rare JSON paths"/>
            <p:cNvSpPr txBox="1"/>
            <p:nvPr/>
          </p:nvSpPr>
          <p:spPr>
            <a:xfrm>
              <a:off x="3006202" y="6350"/>
              <a:ext cx="994789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Creates sparse column files for rare JSON paths</a:t>
              </a:r>
            </a:p>
          </p:txBody>
        </p:sp>
        <p:sp>
          <p:nvSpPr>
            <p:cNvPr id="911" name="Challenge 3:"/>
            <p:cNvSpPr txBox="1"/>
            <p:nvPr/>
          </p:nvSpPr>
          <p:spPr>
            <a:xfrm>
              <a:off x="0" y="6350"/>
              <a:ext cx="281940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3:</a:t>
              </a:r>
            </a:p>
          </p:txBody>
        </p:sp>
      </p:grpSp>
      <p:sp>
        <p:nvSpPr>
          <p:cNvPr id="913" name="Rounded Rectangle"/>
          <p:cNvSpPr/>
          <p:nvPr/>
        </p:nvSpPr>
        <p:spPr>
          <a:xfrm>
            <a:off x="10915057" y="4635500"/>
            <a:ext cx="3018432"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914"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915"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918" name="Group"/>
          <p:cNvGrpSpPr/>
          <p:nvPr/>
        </p:nvGrpSpPr>
        <p:grpSpPr>
          <a:xfrm>
            <a:off x="4566805" y="5067618"/>
            <a:ext cx="2596522" cy="1971230"/>
            <a:chOff x="0" y="0"/>
            <a:chExt cx="2596520" cy="1971228"/>
          </a:xfrm>
        </p:grpSpPr>
        <p:sp>
          <p:nvSpPr>
            <p:cNvPr id="916"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917"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graphicFrame>
        <p:nvGraphicFramePr>
          <p:cNvPr id="919" name="Table 1-1-1-1-1-1-1-2-3-2-1"/>
          <p:cNvGraphicFramePr/>
          <p:nvPr/>
        </p:nvGraphicFramePr>
        <p:xfrm>
          <a:off x="1150845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2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2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20" name="Table 1-1-1-1-1-1-1-2-3-1-2-2"/>
          <p:cNvGraphicFramePr/>
          <p:nvPr/>
        </p:nvGraphicFramePr>
        <p:xfrm>
          <a:off x="1243704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2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2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2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921"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pSp>
        <p:nvGrpSpPr>
          <p:cNvPr id="925" name="Group"/>
          <p:cNvGrpSpPr/>
          <p:nvPr/>
        </p:nvGrpSpPr>
        <p:grpSpPr>
          <a:xfrm>
            <a:off x="13090053" y="5624462"/>
            <a:ext cx="694462" cy="127001"/>
            <a:chOff x="0" y="0"/>
            <a:chExt cx="694460" cy="127000"/>
          </a:xfrm>
        </p:grpSpPr>
        <p:sp>
          <p:nvSpPr>
            <p:cNvPr id="922"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923"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924"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grpSp>
        <p:nvGrpSpPr>
          <p:cNvPr id="929" name="Group"/>
          <p:cNvGrpSpPr/>
          <p:nvPr/>
        </p:nvGrpSpPr>
        <p:grpSpPr>
          <a:xfrm>
            <a:off x="7447342" y="5850563"/>
            <a:ext cx="3098801" cy="1094155"/>
            <a:chOff x="12700" y="12700"/>
            <a:chExt cx="3098800" cy="1094154"/>
          </a:xfrm>
        </p:grpSpPr>
        <p:graphicFrame>
          <p:nvGraphicFramePr>
            <p:cNvPr id="926" name="Table 1-1-1-1-1-1-1-2-3-2-2-1-1"/>
            <p:cNvGraphicFramePr/>
            <p:nvPr/>
          </p:nvGraphicFramePr>
          <p:xfrm>
            <a:off x="12700" y="12700"/>
            <a:ext cx="3098800" cy="3175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27" name="Table 1-1-1-1-1-1-1-2-3-2-2-1-1-1"/>
            <p:cNvGraphicFramePr/>
            <p:nvPr/>
          </p:nvGraphicFramePr>
          <p:xfrm>
            <a:off x="12700" y="401027"/>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28" name="Table 1-1-1-1-1-1-1-2-3-2-2-1-1-1-1"/>
            <p:cNvGraphicFramePr/>
            <p:nvPr/>
          </p:nvGraphicFramePr>
          <p:xfrm>
            <a:off x="12700" y="789354"/>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sp>
        <p:nvSpPr>
          <p:cNvPr id="930" name="Rounded Rectangle"/>
          <p:cNvSpPr/>
          <p:nvPr/>
        </p:nvSpPr>
        <p:spPr>
          <a:xfrm>
            <a:off x="10915057" y="4635500"/>
            <a:ext cx="4384591" cy="2835467"/>
          </a:xfrm>
          <a:prstGeom prst="roundRect">
            <a:avLst>
              <a:gd name="adj" fmla="val 339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931" name="Storage"/>
          <p:cNvSpPr txBox="1"/>
          <p:nvPr/>
        </p:nvSpPr>
        <p:spPr>
          <a:xfrm>
            <a:off x="11121480"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932"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935" name="Group"/>
          <p:cNvGrpSpPr/>
          <p:nvPr/>
        </p:nvGrpSpPr>
        <p:grpSpPr>
          <a:xfrm>
            <a:off x="4566805" y="5067618"/>
            <a:ext cx="2596522" cy="1971230"/>
            <a:chOff x="0" y="0"/>
            <a:chExt cx="2596520" cy="1971228"/>
          </a:xfrm>
        </p:grpSpPr>
        <p:sp>
          <p:nvSpPr>
            <p:cNvPr id="933"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934"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936"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aphicFrame>
        <p:nvGraphicFramePr>
          <p:cNvPr id="937" name="Table 1-1-1-1-1-1-1-2-3-2-2-1-2"/>
          <p:cNvGraphicFramePr/>
          <p:nvPr/>
        </p:nvGraphicFramePr>
        <p:xfrm>
          <a:off x="7447342" y="585056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38" name="Table 1-1-1-1-1-1-1-2-3-2-2-1-1-2"/>
          <p:cNvGraphicFramePr/>
          <p:nvPr/>
        </p:nvGraphicFramePr>
        <p:xfrm>
          <a:off x="7447342" y="623889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39" name="Table 1-1-1-1-1-1-1-2-3-2-2-1-1-1-1-1"/>
          <p:cNvGraphicFramePr/>
          <p:nvPr/>
        </p:nvGraphicFramePr>
        <p:xfrm>
          <a:off x="7447342" y="662721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40" name="Table 1-1-1-1-1-1-1-2-3-2-2-1-1-1-1-1-1"/>
          <p:cNvGraphicFramePr/>
          <p:nvPr/>
        </p:nvGraphicFramePr>
        <p:xfrm>
          <a:off x="7447342" y="701554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 {"c":"I'm rare"}</a:t>
                      </a:r>
                    </a:p>
                  </a:txBody>
                  <a:tcPr marL="0" marR="0" marT="0" marB="0" anchor="ctr" anchorCtr="0" horzOverflow="overflow">
                    <a:lnL w="0">
                      <a:miter lim="400000"/>
                    </a:lnL>
                    <a:lnR w="0">
                      <a:miter lim="400000"/>
                    </a:lnR>
                    <a:lnT w="0">
                      <a:miter lim="400000"/>
                    </a:lnT>
                    <a:lnB w="0">
                      <a:miter lim="400000"/>
                    </a:lnB>
                    <a:solidFill>
                      <a:srgbClr val="F2C37B"/>
                    </a:solidFill>
                  </a:tcPr>
                </a:tc>
              </a:tr>
            </a:tbl>
          </a:graphicData>
        </a:graphic>
      </p:graphicFrame>
      <p:graphicFrame>
        <p:nvGraphicFramePr>
          <p:cNvPr id="941" name="Table 1-1-1-1-1-1-1-2-3-2-2"/>
          <p:cNvGraphicFramePr/>
          <p:nvPr/>
        </p:nvGraphicFramePr>
        <p:xfrm>
          <a:off x="1151173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42" name="Table 1-1-1-1-1-1-1-2-3-1-2-3"/>
          <p:cNvGraphicFramePr/>
          <p:nvPr/>
        </p:nvGraphicFramePr>
        <p:xfrm>
          <a:off x="12440327" y="5454348"/>
          <a:ext cx="1000785" cy="16256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00784"/>
              </a:tblGrid>
              <a:tr h="457200">
                <a:tc>
                  <a:txBody>
                    <a:bodyPr/>
                    <a:lstStyle/>
                    <a:p>
                      <a:pPr defTabSz="914400">
                        <a:defRPr b="1" sz="20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43" name="Table 1-1-1-1-1-1-1-2-3-1-2-1-2"/>
          <p:cNvGraphicFramePr/>
          <p:nvPr/>
        </p:nvGraphicFramePr>
        <p:xfrm>
          <a:off x="13678831" y="5454348"/>
          <a:ext cx="1277484" cy="16256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277482"/>
              </a:tblGrid>
              <a:tr h="457200">
                <a:tc>
                  <a:txBody>
                    <a:bodyPr/>
                    <a:lstStyle/>
                    <a:p>
                      <a:pPr defTabSz="914400">
                        <a:defRPr b="1" sz="2000">
                          <a:solidFill>
                            <a:srgbClr val="F3C37C"/>
                          </a:solidFill>
                          <a:latin typeface="Helvetica"/>
                          <a:ea typeface="Helvetica"/>
                          <a:cs typeface="Helvetica"/>
                          <a:sym typeface="Helvetica"/>
                        </a:defRPr>
                      </a:pPr>
                      <a:r>
                        <a:rPr b="0"/>
                        <a:t>c.bin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3C37C"/>
                    </a:solidFill>
                  </a:tcPr>
                </a:tc>
              </a:tr>
              <a:tr h="2921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3C37C"/>
                    </a:solidFill>
                  </a:tcPr>
                </a:tc>
              </a:tr>
              <a:tr h="292100">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3C37C"/>
                    </a:solidFill>
                  </a:tcPr>
                </a:tc>
              </a:tr>
              <a:tr h="292100">
                <a:tc>
                  <a:txBody>
                    <a:bodyPr/>
                    <a:lstStyle/>
                    <a:p>
                      <a:pPr defTabSz="914400">
                        <a:defRPr>
                          <a:solidFill>
                            <a:srgbClr val="000000"/>
                          </a:solidFill>
                        </a:defRPr>
                      </a:pPr>
                      <a:r>
                        <a:rPr sz="2000">
                          <a:latin typeface="Helvetica"/>
                          <a:ea typeface="Helvetica"/>
                          <a:cs typeface="Helvetica"/>
                          <a:sym typeface="Helvetica"/>
                        </a:rPr>
                        <a:t>I'm rare</a:t>
                      </a:r>
                    </a:p>
                  </a:txBody>
                  <a:tcPr marL="0" marR="0" marT="0" marB="0" anchor="ctr" anchorCtr="0" horzOverflow="overflow">
                    <a:lnL w="0">
                      <a:miter lim="400000"/>
                    </a:lnL>
                    <a:lnR w="0">
                      <a:miter lim="400000"/>
                    </a:lnR>
                    <a:lnT w="0">
                      <a:miter lim="400000"/>
                    </a:lnT>
                    <a:lnB w="0">
                      <a:miter lim="400000"/>
                    </a:lnB>
                    <a:solidFill>
                      <a:srgbClr val="F3C37C"/>
                    </a:solidFill>
                  </a:tcPr>
                </a:tc>
              </a:tr>
            </a:tbl>
          </a:graphicData>
        </a:graphic>
      </p:graphicFrame>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ID="9" grpId="1" fill="hold">
                                  <p:stCondLst>
                                    <p:cond delay="0"/>
                                  </p:stCondLst>
                                  <p:iterate type="el" backwards="0">
                                    <p:tmAbs val="0"/>
                                  </p:iterate>
                                  <p:childTnLst>
                                    <p:animEffect filter="dissolve" transition="out">
                                      <p:cBhvr>
                                        <p:cTn id="6" dur="300" fill="hold"/>
                                        <p:tgtEl>
                                          <p:spTgt spid="909"/>
                                        </p:tgtEl>
                                      </p:cBhvr>
                                    </p:animEffect>
                                    <p:set>
                                      <p:cBhvr>
                                        <p:cTn id="7" fill="hold">
                                          <p:stCondLst>
                                            <p:cond delay="299"/>
                                          </p:stCondLst>
                                        </p:cTn>
                                        <p:tgtEl>
                                          <p:spTgt spid="909"/>
                                        </p:tgtEl>
                                        <p:attrNameLst>
                                          <p:attrName>style.visibility</p:attrName>
                                        </p:attrNameLst>
                                      </p:cBhvr>
                                      <p:to>
                                        <p:strVal val="hidden"/>
                                      </p:to>
                                    </p:set>
                                  </p:childTnLst>
                                </p:cTn>
                              </p:par>
                            </p:childTnLst>
                          </p:cTn>
                        </p:par>
                        <p:par>
                          <p:cTn id="8" fill="hold">
                            <p:stCondLst>
                              <p:cond delay="300"/>
                            </p:stCondLst>
                            <p:childTnLst>
                              <p:par>
                                <p:cTn id="9" presetClass="exit" nodeType="afterEffect" presetID="9" grpId="2" fill="hold">
                                  <p:stCondLst>
                                    <p:cond delay="0"/>
                                  </p:stCondLst>
                                  <p:iterate type="el" backwards="0">
                                    <p:tmAbs val="0"/>
                                  </p:iterate>
                                  <p:childTnLst>
                                    <p:animEffect filter="dissolve" transition="out">
                                      <p:cBhvr>
                                        <p:cTn id="10" dur="300" fill="hold"/>
                                        <p:tgtEl>
                                          <p:spTgt spid="908"/>
                                        </p:tgtEl>
                                      </p:cBhvr>
                                    </p:animEffect>
                                    <p:set>
                                      <p:cBhvr>
                                        <p:cTn id="11" fill="hold">
                                          <p:stCondLst>
                                            <p:cond delay="299"/>
                                          </p:stCondLst>
                                        </p:cTn>
                                        <p:tgtEl>
                                          <p:spTgt spid="908"/>
                                        </p:tgtEl>
                                        <p:attrNameLst>
                                          <p:attrName>style.visibility</p:attrName>
                                        </p:attrNameLst>
                                      </p:cBhvr>
                                      <p:to>
                                        <p:strVal val="hidden"/>
                                      </p:to>
                                    </p:set>
                                  </p:childTnLst>
                                </p:cTn>
                              </p:par>
                            </p:childTnLst>
                          </p:cTn>
                        </p:par>
                        <p:par>
                          <p:cTn id="12" fill="hold">
                            <p:stCondLst>
                              <p:cond delay="600"/>
                            </p:stCondLst>
                            <p:childTnLst>
                              <p:par>
                                <p:cTn id="13" presetClass="exit" nodeType="afterEffect" presetID="9" grpId="3" fill="hold">
                                  <p:stCondLst>
                                    <p:cond delay="0"/>
                                  </p:stCondLst>
                                  <p:iterate type="el" backwards="0">
                                    <p:tmAbs val="0"/>
                                  </p:iterate>
                                  <p:childTnLst>
                                    <p:animEffect filter="dissolve" transition="out">
                                      <p:cBhvr>
                                        <p:cTn id="14" dur="300" fill="hold"/>
                                        <p:tgtEl>
                                          <p:spTgt spid="912"/>
                                        </p:tgtEl>
                                      </p:cBhvr>
                                    </p:animEffect>
                                    <p:set>
                                      <p:cBhvr>
                                        <p:cTn id="15" fill="hold">
                                          <p:stCondLst>
                                            <p:cond delay="299"/>
                                          </p:stCondLst>
                                        </p:cTn>
                                        <p:tgtEl>
                                          <p:spTgt spid="912"/>
                                        </p:tgtEl>
                                        <p:attrNameLst>
                                          <p:attrName>style.visibility</p:attrName>
                                        </p:attrNameLst>
                                      </p:cBhvr>
                                      <p:to>
                                        <p:strVal val="hidden"/>
                                      </p:to>
                                    </p:set>
                                  </p:childTnLst>
                                </p:cTn>
                              </p:par>
                            </p:childTnLst>
                          </p:cTn>
                        </p:par>
                        <p:par>
                          <p:cTn id="16" fill="hold">
                            <p:stCondLst>
                              <p:cond delay="900"/>
                            </p:stCondLst>
                            <p:childTnLst>
                              <p:par>
                                <p:cTn id="17" presetClass="exit" nodeType="afterEffect" presetID="9" grpId="4" fill="hold">
                                  <p:stCondLst>
                                    <p:cond delay="0"/>
                                  </p:stCondLst>
                                  <p:iterate type="el" backwards="0">
                                    <p:tmAbs val="0"/>
                                  </p:iterate>
                                  <p:childTnLst>
                                    <p:animEffect filter="dissolve" transition="out">
                                      <p:cBhvr>
                                        <p:cTn id="18" dur="300" fill="hold"/>
                                        <p:tgtEl>
                                          <p:spTgt spid="930"/>
                                        </p:tgtEl>
                                      </p:cBhvr>
                                    </p:animEffect>
                                    <p:set>
                                      <p:cBhvr>
                                        <p:cTn id="19" fill="hold">
                                          <p:stCondLst>
                                            <p:cond delay="299"/>
                                          </p:stCondLst>
                                        </p:cTn>
                                        <p:tgtEl>
                                          <p:spTgt spid="930"/>
                                        </p:tgtEl>
                                        <p:attrNameLst>
                                          <p:attrName>style.visibility</p:attrName>
                                        </p:attrNameLst>
                                      </p:cBhvr>
                                      <p:to>
                                        <p:strVal val="hidden"/>
                                      </p:to>
                                    </p:set>
                                  </p:childTnLst>
                                </p:cTn>
                              </p:par>
                            </p:childTnLst>
                          </p:cTn>
                        </p:par>
                        <p:par>
                          <p:cTn id="20" fill="hold">
                            <p:stCondLst>
                              <p:cond delay="1200"/>
                            </p:stCondLst>
                            <p:childTnLst>
                              <p:par>
                                <p:cTn id="21" presetClass="exit" nodeType="afterEffect" presetID="9" grpId="5" fill="hold">
                                  <p:stCondLst>
                                    <p:cond delay="0"/>
                                  </p:stCondLst>
                                  <p:iterate type="el" backwards="0">
                                    <p:tmAbs val="0"/>
                                  </p:iterate>
                                  <p:childTnLst>
                                    <p:animEffect filter="dissolve" transition="out">
                                      <p:cBhvr>
                                        <p:cTn id="22" dur="300" fill="hold"/>
                                        <p:tgtEl>
                                          <p:spTgt spid="913"/>
                                        </p:tgtEl>
                                      </p:cBhvr>
                                    </p:animEffect>
                                    <p:set>
                                      <p:cBhvr>
                                        <p:cTn id="23" fill="hold">
                                          <p:stCondLst>
                                            <p:cond delay="299"/>
                                          </p:stCondLst>
                                        </p:cTn>
                                        <p:tgtEl>
                                          <p:spTgt spid="913"/>
                                        </p:tgtEl>
                                        <p:attrNameLst>
                                          <p:attrName>style.visibility</p:attrName>
                                        </p:attrNameLst>
                                      </p:cBhvr>
                                      <p:to>
                                        <p:strVal val="hidden"/>
                                      </p:to>
                                    </p:set>
                                  </p:childTnLst>
                                </p:cTn>
                              </p:par>
                            </p:childTnLst>
                          </p:cTn>
                        </p:par>
                        <p:par>
                          <p:cTn id="24" fill="hold">
                            <p:stCondLst>
                              <p:cond delay="1500"/>
                            </p:stCondLst>
                            <p:childTnLst>
                              <p:par>
                                <p:cTn id="25" presetClass="exit" nodeType="afterEffect" presetID="9" grpId="6" fill="hold">
                                  <p:stCondLst>
                                    <p:cond delay="0"/>
                                  </p:stCondLst>
                                  <p:iterate type="el" backwards="0">
                                    <p:tmAbs val="0"/>
                                  </p:iterate>
                                  <p:childTnLst>
                                    <p:animEffect filter="dissolve" transition="out">
                                      <p:cBhvr>
                                        <p:cTn id="26" dur="300" fill="hold"/>
                                        <p:tgtEl>
                                          <p:spTgt spid="931"/>
                                        </p:tgtEl>
                                      </p:cBhvr>
                                    </p:animEffect>
                                    <p:set>
                                      <p:cBhvr>
                                        <p:cTn id="27" fill="hold">
                                          <p:stCondLst>
                                            <p:cond delay="299"/>
                                          </p:stCondLst>
                                        </p:cTn>
                                        <p:tgtEl>
                                          <p:spTgt spid="931"/>
                                        </p:tgtEl>
                                        <p:attrNameLst>
                                          <p:attrName>style.visibility</p:attrName>
                                        </p:attrNameLst>
                                      </p:cBhvr>
                                      <p:to>
                                        <p:strVal val="hidden"/>
                                      </p:to>
                                    </p:set>
                                  </p:childTnLst>
                                </p:cTn>
                              </p:par>
                            </p:childTnLst>
                          </p:cTn>
                        </p:par>
                        <p:par>
                          <p:cTn id="28" fill="hold">
                            <p:stCondLst>
                              <p:cond delay="1800"/>
                            </p:stCondLst>
                            <p:childTnLst>
                              <p:par>
                                <p:cTn id="29" presetClass="exit" nodeType="afterEffect" presetID="9" grpId="7" fill="hold">
                                  <p:stCondLst>
                                    <p:cond delay="0"/>
                                  </p:stCondLst>
                                  <p:iterate type="el" backwards="0">
                                    <p:tmAbs val="0"/>
                                  </p:iterate>
                                  <p:childTnLst>
                                    <p:animEffect filter="dissolve" transition="out">
                                      <p:cBhvr>
                                        <p:cTn id="30" dur="300" fill="hold"/>
                                        <p:tgtEl>
                                          <p:spTgt spid="914"/>
                                        </p:tgtEl>
                                      </p:cBhvr>
                                    </p:animEffect>
                                    <p:set>
                                      <p:cBhvr>
                                        <p:cTn id="31" fill="hold">
                                          <p:stCondLst>
                                            <p:cond delay="299"/>
                                          </p:stCondLst>
                                        </p:cTn>
                                        <p:tgtEl>
                                          <p:spTgt spid="914"/>
                                        </p:tgtEl>
                                        <p:attrNameLst>
                                          <p:attrName>style.visibility</p:attrName>
                                        </p:attrNameLst>
                                      </p:cBhvr>
                                      <p:to>
                                        <p:strVal val="hidden"/>
                                      </p:to>
                                    </p:set>
                                  </p:childTnLst>
                                </p:cTn>
                              </p:par>
                            </p:childTnLst>
                          </p:cTn>
                        </p:par>
                        <p:par>
                          <p:cTn id="32" fill="hold">
                            <p:stCondLst>
                              <p:cond delay="2100"/>
                            </p:stCondLst>
                            <p:childTnLst>
                              <p:par>
                                <p:cTn id="33" presetClass="exit" nodeType="afterEffect" presetID="9" grpId="8" fill="hold">
                                  <p:stCondLst>
                                    <p:cond delay="0"/>
                                  </p:stCondLst>
                                  <p:iterate type="el" backwards="0">
                                    <p:tmAbs val="0"/>
                                  </p:iterate>
                                  <p:childTnLst>
                                    <p:animEffect filter="dissolve" transition="out">
                                      <p:cBhvr>
                                        <p:cTn id="34" dur="300" fill="hold"/>
                                        <p:tgtEl>
                                          <p:spTgt spid="935"/>
                                        </p:tgtEl>
                                      </p:cBhvr>
                                    </p:animEffect>
                                    <p:set>
                                      <p:cBhvr>
                                        <p:cTn id="35" fill="hold">
                                          <p:stCondLst>
                                            <p:cond delay="299"/>
                                          </p:stCondLst>
                                        </p:cTn>
                                        <p:tgtEl>
                                          <p:spTgt spid="935"/>
                                        </p:tgtEl>
                                        <p:attrNameLst>
                                          <p:attrName>style.visibility</p:attrName>
                                        </p:attrNameLst>
                                      </p:cBhvr>
                                      <p:to>
                                        <p:strVal val="hidden"/>
                                      </p:to>
                                    </p:set>
                                  </p:childTnLst>
                                </p:cTn>
                              </p:par>
                            </p:childTnLst>
                          </p:cTn>
                        </p:par>
                        <p:par>
                          <p:cTn id="36" fill="hold">
                            <p:stCondLst>
                              <p:cond delay="2400"/>
                            </p:stCondLst>
                            <p:childTnLst>
                              <p:par>
                                <p:cTn id="37" presetClass="exit" nodeType="afterEffect" presetID="9" grpId="9" fill="hold">
                                  <p:stCondLst>
                                    <p:cond delay="0"/>
                                  </p:stCondLst>
                                  <p:iterate type="el" backwards="0">
                                    <p:tmAbs val="0"/>
                                  </p:iterate>
                                  <p:childTnLst>
                                    <p:animEffect filter="dissolve" transition="out">
                                      <p:cBhvr>
                                        <p:cTn id="38" dur="300" fill="hold"/>
                                        <p:tgtEl>
                                          <p:spTgt spid="918"/>
                                        </p:tgtEl>
                                      </p:cBhvr>
                                    </p:animEffect>
                                    <p:set>
                                      <p:cBhvr>
                                        <p:cTn id="39" fill="hold">
                                          <p:stCondLst>
                                            <p:cond delay="299"/>
                                          </p:stCondLst>
                                        </p:cTn>
                                        <p:tgtEl>
                                          <p:spTgt spid="918"/>
                                        </p:tgtEl>
                                        <p:attrNameLst>
                                          <p:attrName>style.visibility</p:attrName>
                                        </p:attrNameLst>
                                      </p:cBhvr>
                                      <p:to>
                                        <p:strVal val="hidden"/>
                                      </p:to>
                                    </p:set>
                                  </p:childTnLst>
                                </p:cTn>
                              </p:par>
                            </p:childTnLst>
                          </p:cTn>
                        </p:par>
                        <p:par>
                          <p:cTn id="40" fill="hold">
                            <p:stCondLst>
                              <p:cond delay="2700"/>
                            </p:stCondLst>
                            <p:childTnLst>
                              <p:par>
                                <p:cTn id="41" presetClass="exit" nodeType="afterEffect" presetID="9" grpId="10" fill="hold">
                                  <p:stCondLst>
                                    <p:cond delay="0"/>
                                  </p:stCondLst>
                                  <p:iterate type="el" backwards="0">
                                    <p:tmAbs val="0"/>
                                  </p:iterate>
                                  <p:childTnLst>
                                    <p:animEffect filter="dissolve" transition="out">
                                      <p:cBhvr>
                                        <p:cTn id="42" dur="300" fill="hold"/>
                                        <p:tgtEl>
                                          <p:spTgt spid="919"/>
                                        </p:tgtEl>
                                      </p:cBhvr>
                                    </p:animEffect>
                                    <p:set>
                                      <p:cBhvr>
                                        <p:cTn id="43" fill="hold">
                                          <p:stCondLst>
                                            <p:cond delay="299"/>
                                          </p:stCondLst>
                                        </p:cTn>
                                        <p:tgtEl>
                                          <p:spTgt spid="919"/>
                                        </p:tgtEl>
                                        <p:attrNameLst>
                                          <p:attrName>style.visibility</p:attrName>
                                        </p:attrNameLst>
                                      </p:cBhvr>
                                      <p:to>
                                        <p:strVal val="hidden"/>
                                      </p:to>
                                    </p:set>
                                  </p:childTnLst>
                                </p:cTn>
                              </p:par>
                            </p:childTnLst>
                          </p:cTn>
                        </p:par>
                        <p:par>
                          <p:cTn id="44" fill="hold">
                            <p:stCondLst>
                              <p:cond delay="3000"/>
                            </p:stCondLst>
                            <p:childTnLst>
                              <p:par>
                                <p:cTn id="45" presetClass="exit" nodeType="afterEffect" presetID="9" grpId="11" fill="hold">
                                  <p:stCondLst>
                                    <p:cond delay="0"/>
                                  </p:stCondLst>
                                  <p:iterate type="el" backwards="0">
                                    <p:tmAbs val="0"/>
                                  </p:iterate>
                                  <p:childTnLst>
                                    <p:animEffect filter="dissolve" transition="out">
                                      <p:cBhvr>
                                        <p:cTn id="46" dur="300" fill="hold"/>
                                        <p:tgtEl>
                                          <p:spTgt spid="941"/>
                                        </p:tgtEl>
                                      </p:cBhvr>
                                    </p:animEffect>
                                    <p:set>
                                      <p:cBhvr>
                                        <p:cTn id="47" fill="hold">
                                          <p:stCondLst>
                                            <p:cond delay="299"/>
                                          </p:stCondLst>
                                        </p:cTn>
                                        <p:tgtEl>
                                          <p:spTgt spid="941"/>
                                        </p:tgtEl>
                                        <p:attrNameLst>
                                          <p:attrName>style.visibility</p:attrName>
                                        </p:attrNameLst>
                                      </p:cBhvr>
                                      <p:to>
                                        <p:strVal val="hidden"/>
                                      </p:to>
                                    </p:set>
                                  </p:childTnLst>
                                </p:cTn>
                              </p:par>
                            </p:childTnLst>
                          </p:cTn>
                        </p:par>
                        <p:par>
                          <p:cTn id="48" fill="hold">
                            <p:stCondLst>
                              <p:cond delay="3300"/>
                            </p:stCondLst>
                            <p:childTnLst>
                              <p:par>
                                <p:cTn id="49" presetClass="exit" nodeType="afterEffect" presetID="9" grpId="12" fill="hold">
                                  <p:stCondLst>
                                    <p:cond delay="0"/>
                                  </p:stCondLst>
                                  <p:iterate type="el" backwards="0">
                                    <p:tmAbs val="0"/>
                                  </p:iterate>
                                  <p:childTnLst>
                                    <p:animEffect filter="dissolve" transition="out">
                                      <p:cBhvr>
                                        <p:cTn id="50" dur="300" fill="hold"/>
                                        <p:tgtEl>
                                          <p:spTgt spid="920"/>
                                        </p:tgtEl>
                                      </p:cBhvr>
                                    </p:animEffect>
                                    <p:set>
                                      <p:cBhvr>
                                        <p:cTn id="51" fill="hold">
                                          <p:stCondLst>
                                            <p:cond delay="299"/>
                                          </p:stCondLst>
                                        </p:cTn>
                                        <p:tgtEl>
                                          <p:spTgt spid="920"/>
                                        </p:tgtEl>
                                        <p:attrNameLst>
                                          <p:attrName>style.visibility</p:attrName>
                                        </p:attrNameLst>
                                      </p:cBhvr>
                                      <p:to>
                                        <p:strVal val="hidden"/>
                                      </p:to>
                                    </p:set>
                                  </p:childTnLst>
                                </p:cTn>
                              </p:par>
                            </p:childTnLst>
                          </p:cTn>
                        </p:par>
                        <p:par>
                          <p:cTn id="52" fill="hold">
                            <p:stCondLst>
                              <p:cond delay="3600"/>
                            </p:stCondLst>
                            <p:childTnLst>
                              <p:par>
                                <p:cTn id="53" presetClass="exit" nodeType="afterEffect" presetID="9" grpId="13" fill="hold">
                                  <p:stCondLst>
                                    <p:cond delay="0"/>
                                  </p:stCondLst>
                                  <p:iterate type="el" backwards="0">
                                    <p:tmAbs val="0"/>
                                  </p:iterate>
                                  <p:childTnLst>
                                    <p:animEffect filter="dissolve" transition="out">
                                      <p:cBhvr>
                                        <p:cTn id="54" dur="300" fill="hold"/>
                                        <p:tgtEl>
                                          <p:spTgt spid="942"/>
                                        </p:tgtEl>
                                      </p:cBhvr>
                                    </p:animEffect>
                                    <p:set>
                                      <p:cBhvr>
                                        <p:cTn id="55" fill="hold">
                                          <p:stCondLst>
                                            <p:cond delay="299"/>
                                          </p:stCondLst>
                                        </p:cTn>
                                        <p:tgtEl>
                                          <p:spTgt spid="942"/>
                                        </p:tgtEl>
                                        <p:attrNameLst>
                                          <p:attrName>style.visibility</p:attrName>
                                        </p:attrNameLst>
                                      </p:cBhvr>
                                      <p:to>
                                        <p:strVal val="hidden"/>
                                      </p:to>
                                    </p:set>
                                  </p:childTnLst>
                                </p:cTn>
                              </p:par>
                            </p:childTnLst>
                          </p:cTn>
                        </p:par>
                        <p:par>
                          <p:cTn id="56" fill="hold">
                            <p:stCondLst>
                              <p:cond delay="3900"/>
                            </p:stCondLst>
                            <p:childTnLst>
                              <p:par>
                                <p:cTn id="57" presetClass="exit" nodeType="afterEffect" presetID="9" grpId="14" fill="hold">
                                  <p:stCondLst>
                                    <p:cond delay="0"/>
                                  </p:stCondLst>
                                  <p:iterate type="el" backwards="0">
                                    <p:tmAbs val="0"/>
                                  </p:iterate>
                                  <p:childTnLst>
                                    <p:animEffect filter="dissolve" transition="out">
                                      <p:cBhvr>
                                        <p:cTn id="58" dur="300" fill="hold"/>
                                        <p:tgtEl>
                                          <p:spTgt spid="943"/>
                                        </p:tgtEl>
                                      </p:cBhvr>
                                    </p:animEffect>
                                    <p:set>
                                      <p:cBhvr>
                                        <p:cTn id="59" fill="hold">
                                          <p:stCondLst>
                                            <p:cond delay="299"/>
                                          </p:stCondLst>
                                        </p:cTn>
                                        <p:tgtEl>
                                          <p:spTgt spid="943"/>
                                        </p:tgtEl>
                                        <p:attrNameLst>
                                          <p:attrName>style.visibility</p:attrName>
                                        </p:attrNameLst>
                                      </p:cBhvr>
                                      <p:to>
                                        <p:strVal val="hidden"/>
                                      </p:to>
                                    </p:set>
                                  </p:childTnLst>
                                </p:cTn>
                              </p:par>
                            </p:childTnLst>
                          </p:cTn>
                        </p:par>
                        <p:par>
                          <p:cTn id="60" fill="hold">
                            <p:stCondLst>
                              <p:cond delay="4200"/>
                            </p:stCondLst>
                            <p:childTnLst>
                              <p:par>
                                <p:cTn id="61" presetClass="exit" nodeType="afterEffect" presetID="9" grpId="15" fill="hold">
                                  <p:stCondLst>
                                    <p:cond delay="0"/>
                                  </p:stCondLst>
                                  <p:iterate type="el" backwards="0">
                                    <p:tmAbs val="0"/>
                                  </p:iterate>
                                  <p:childTnLst>
                                    <p:animEffect filter="dissolve" transition="out">
                                      <p:cBhvr>
                                        <p:cTn id="62" dur="300" fill="hold"/>
                                        <p:tgtEl>
                                          <p:spTgt spid="925"/>
                                        </p:tgtEl>
                                      </p:cBhvr>
                                    </p:animEffect>
                                    <p:set>
                                      <p:cBhvr>
                                        <p:cTn id="63" fill="hold">
                                          <p:stCondLst>
                                            <p:cond delay="299"/>
                                          </p:stCondLst>
                                        </p:cTn>
                                        <p:tgtEl>
                                          <p:spTgt spid="925"/>
                                        </p:tgtEl>
                                        <p:attrNameLst>
                                          <p:attrName>style.visibility</p:attrName>
                                        </p:attrNameLst>
                                      </p:cBhvr>
                                      <p:to>
                                        <p:strVal val="hidden"/>
                                      </p:to>
                                    </p:set>
                                  </p:childTnLst>
                                </p:cTn>
                              </p:par>
                            </p:childTnLst>
                          </p:cTn>
                        </p:par>
                        <p:par>
                          <p:cTn id="64" fill="hold">
                            <p:stCondLst>
                              <p:cond delay="4500"/>
                            </p:stCondLst>
                            <p:childTnLst>
                              <p:par>
                                <p:cTn id="65" presetClass="exit" nodeType="afterEffect" presetID="9" grpId="16" fill="hold">
                                  <p:stCondLst>
                                    <p:cond delay="0"/>
                                  </p:stCondLst>
                                  <p:iterate type="el" backwards="0">
                                    <p:tmAbs val="0"/>
                                  </p:iterate>
                                  <p:childTnLst>
                                    <p:animEffect filter="dissolve" transition="out">
                                      <p:cBhvr>
                                        <p:cTn id="66" dur="300" fill="hold"/>
                                        <p:tgtEl>
                                          <p:spTgt spid="936"/>
                                        </p:tgtEl>
                                      </p:cBhvr>
                                    </p:animEffect>
                                    <p:set>
                                      <p:cBhvr>
                                        <p:cTn id="67" fill="hold">
                                          <p:stCondLst>
                                            <p:cond delay="299"/>
                                          </p:stCondLst>
                                        </p:cTn>
                                        <p:tgtEl>
                                          <p:spTgt spid="936"/>
                                        </p:tgtEl>
                                        <p:attrNameLst>
                                          <p:attrName>style.visibility</p:attrName>
                                        </p:attrNameLst>
                                      </p:cBhvr>
                                      <p:to>
                                        <p:strVal val="hidden"/>
                                      </p:to>
                                    </p:set>
                                  </p:childTnLst>
                                </p:cTn>
                              </p:par>
                            </p:childTnLst>
                          </p:cTn>
                        </p:par>
                        <p:par>
                          <p:cTn id="68" fill="hold">
                            <p:stCondLst>
                              <p:cond delay="4800"/>
                            </p:stCondLst>
                            <p:childTnLst>
                              <p:par>
                                <p:cTn id="69" presetClass="exit" nodeType="afterEffect" presetID="9" grpId="17" fill="hold">
                                  <p:stCondLst>
                                    <p:cond delay="0"/>
                                  </p:stCondLst>
                                  <p:iterate type="el" backwards="0">
                                    <p:tmAbs val="0"/>
                                  </p:iterate>
                                  <p:childTnLst>
                                    <p:animEffect filter="dissolve" transition="out">
                                      <p:cBhvr>
                                        <p:cTn id="70" dur="300" fill="hold"/>
                                        <p:tgtEl>
                                          <p:spTgt spid="921"/>
                                        </p:tgtEl>
                                      </p:cBhvr>
                                    </p:animEffect>
                                    <p:set>
                                      <p:cBhvr>
                                        <p:cTn id="71" fill="hold">
                                          <p:stCondLst>
                                            <p:cond delay="299"/>
                                          </p:stCondLst>
                                        </p:cTn>
                                        <p:tgtEl>
                                          <p:spTgt spid="921"/>
                                        </p:tgtEl>
                                        <p:attrNameLst>
                                          <p:attrName>style.visibility</p:attrName>
                                        </p:attrNameLst>
                                      </p:cBhvr>
                                      <p:to>
                                        <p:strVal val="hidden"/>
                                      </p:to>
                                    </p:set>
                                  </p:childTnLst>
                                </p:cTn>
                              </p:par>
                            </p:childTnLst>
                          </p:cTn>
                        </p:par>
                        <p:par>
                          <p:cTn id="72" fill="hold">
                            <p:stCondLst>
                              <p:cond delay="5100"/>
                            </p:stCondLst>
                            <p:childTnLst>
                              <p:par>
                                <p:cTn id="73" presetClass="exit" nodeType="afterEffect" presetID="9" grpId="18" fill="hold">
                                  <p:stCondLst>
                                    <p:cond delay="0"/>
                                  </p:stCondLst>
                                  <p:iterate type="el" backwards="0">
                                    <p:tmAbs val="0"/>
                                  </p:iterate>
                                  <p:childTnLst>
                                    <p:animEffect filter="dissolve" transition="out">
                                      <p:cBhvr>
                                        <p:cTn id="74" dur="300" fill="hold"/>
                                        <p:tgtEl>
                                          <p:spTgt spid="932"/>
                                        </p:tgtEl>
                                      </p:cBhvr>
                                    </p:animEffect>
                                    <p:set>
                                      <p:cBhvr>
                                        <p:cTn id="75" fill="hold">
                                          <p:stCondLst>
                                            <p:cond delay="299"/>
                                          </p:stCondLst>
                                        </p:cTn>
                                        <p:tgtEl>
                                          <p:spTgt spid="932"/>
                                        </p:tgtEl>
                                        <p:attrNameLst>
                                          <p:attrName>style.visibility</p:attrName>
                                        </p:attrNameLst>
                                      </p:cBhvr>
                                      <p:to>
                                        <p:strVal val="hidden"/>
                                      </p:to>
                                    </p:set>
                                  </p:childTnLst>
                                </p:cTn>
                              </p:par>
                            </p:childTnLst>
                          </p:cTn>
                        </p:par>
                        <p:par>
                          <p:cTn id="76" fill="hold">
                            <p:stCondLst>
                              <p:cond delay="5400"/>
                            </p:stCondLst>
                            <p:childTnLst>
                              <p:par>
                                <p:cTn id="77" presetClass="exit" nodeType="afterEffect" presetID="9" grpId="19" fill="hold">
                                  <p:stCondLst>
                                    <p:cond delay="0"/>
                                  </p:stCondLst>
                                  <p:iterate type="el" backwards="0">
                                    <p:tmAbs val="0"/>
                                  </p:iterate>
                                  <p:childTnLst>
                                    <p:animEffect filter="dissolve" transition="out">
                                      <p:cBhvr>
                                        <p:cTn id="78" dur="300" fill="hold"/>
                                        <p:tgtEl>
                                          <p:spTgt spid="915"/>
                                        </p:tgtEl>
                                      </p:cBhvr>
                                    </p:animEffect>
                                    <p:set>
                                      <p:cBhvr>
                                        <p:cTn id="79" fill="hold">
                                          <p:stCondLst>
                                            <p:cond delay="299"/>
                                          </p:stCondLst>
                                        </p:cTn>
                                        <p:tgtEl>
                                          <p:spTgt spid="915"/>
                                        </p:tgtEl>
                                        <p:attrNameLst>
                                          <p:attrName>style.visibility</p:attrName>
                                        </p:attrNameLst>
                                      </p:cBhvr>
                                      <p:to>
                                        <p:strVal val="hidden"/>
                                      </p:to>
                                    </p:set>
                                  </p:childTnLst>
                                </p:cTn>
                              </p:par>
                            </p:childTnLst>
                          </p:cTn>
                        </p:par>
                        <p:par>
                          <p:cTn id="80" fill="hold">
                            <p:stCondLst>
                              <p:cond delay="5700"/>
                            </p:stCondLst>
                            <p:childTnLst>
                              <p:par>
                                <p:cTn id="81" presetClass="exit" nodeType="afterEffect" presetID="9" grpId="20" fill="hold">
                                  <p:stCondLst>
                                    <p:cond delay="0"/>
                                  </p:stCondLst>
                                  <p:iterate type="el" backwards="0">
                                    <p:tmAbs val="0"/>
                                  </p:iterate>
                                  <p:childTnLst>
                                    <p:animEffect filter="dissolve" transition="out">
                                      <p:cBhvr>
                                        <p:cTn id="82" dur="300" fill="hold"/>
                                        <p:tgtEl>
                                          <p:spTgt spid="929"/>
                                        </p:tgtEl>
                                      </p:cBhvr>
                                    </p:animEffect>
                                    <p:set>
                                      <p:cBhvr>
                                        <p:cTn id="83" fill="hold">
                                          <p:stCondLst>
                                            <p:cond delay="299"/>
                                          </p:stCondLst>
                                        </p:cTn>
                                        <p:tgtEl>
                                          <p:spTgt spid="929"/>
                                        </p:tgtEl>
                                        <p:attrNameLst>
                                          <p:attrName>style.visibility</p:attrName>
                                        </p:attrNameLst>
                                      </p:cBhvr>
                                      <p:to>
                                        <p:strVal val="hidden"/>
                                      </p:to>
                                    </p:set>
                                  </p:childTnLst>
                                </p:cTn>
                              </p:par>
                            </p:childTnLst>
                          </p:cTn>
                        </p:par>
                        <p:par>
                          <p:cTn id="84" fill="hold">
                            <p:stCondLst>
                              <p:cond delay="6000"/>
                            </p:stCondLst>
                            <p:childTnLst>
                              <p:par>
                                <p:cTn id="85" presetClass="exit" nodeType="afterEffect" presetID="9" grpId="21" fill="hold">
                                  <p:stCondLst>
                                    <p:cond delay="0"/>
                                  </p:stCondLst>
                                  <p:iterate type="el" backwards="0">
                                    <p:tmAbs val="0"/>
                                  </p:iterate>
                                  <p:childTnLst>
                                    <p:animEffect filter="dissolve" transition="out">
                                      <p:cBhvr>
                                        <p:cTn id="86" dur="300" fill="hold"/>
                                        <p:tgtEl>
                                          <p:spTgt spid="937"/>
                                        </p:tgtEl>
                                      </p:cBhvr>
                                    </p:animEffect>
                                    <p:set>
                                      <p:cBhvr>
                                        <p:cTn id="87" fill="hold">
                                          <p:stCondLst>
                                            <p:cond delay="299"/>
                                          </p:stCondLst>
                                        </p:cTn>
                                        <p:tgtEl>
                                          <p:spTgt spid="937"/>
                                        </p:tgtEl>
                                        <p:attrNameLst>
                                          <p:attrName>style.visibility</p:attrName>
                                        </p:attrNameLst>
                                      </p:cBhvr>
                                      <p:to>
                                        <p:strVal val="hidden"/>
                                      </p:to>
                                    </p:set>
                                  </p:childTnLst>
                                </p:cTn>
                              </p:par>
                            </p:childTnLst>
                          </p:cTn>
                        </p:par>
                        <p:par>
                          <p:cTn id="88" fill="hold">
                            <p:stCondLst>
                              <p:cond delay="6300"/>
                            </p:stCondLst>
                            <p:childTnLst>
                              <p:par>
                                <p:cTn id="89" presetClass="exit" nodeType="afterEffect" presetID="9" grpId="22" fill="hold">
                                  <p:stCondLst>
                                    <p:cond delay="0"/>
                                  </p:stCondLst>
                                  <p:iterate type="el" backwards="0">
                                    <p:tmAbs val="0"/>
                                  </p:iterate>
                                  <p:childTnLst>
                                    <p:animEffect filter="dissolve" transition="out">
                                      <p:cBhvr>
                                        <p:cTn id="90" dur="300" fill="hold"/>
                                        <p:tgtEl>
                                          <p:spTgt spid="938"/>
                                        </p:tgtEl>
                                      </p:cBhvr>
                                    </p:animEffect>
                                    <p:set>
                                      <p:cBhvr>
                                        <p:cTn id="91" fill="hold">
                                          <p:stCondLst>
                                            <p:cond delay="299"/>
                                          </p:stCondLst>
                                        </p:cTn>
                                        <p:tgtEl>
                                          <p:spTgt spid="938"/>
                                        </p:tgtEl>
                                        <p:attrNameLst>
                                          <p:attrName>style.visibility</p:attrName>
                                        </p:attrNameLst>
                                      </p:cBhvr>
                                      <p:to>
                                        <p:strVal val="hidden"/>
                                      </p:to>
                                    </p:set>
                                  </p:childTnLst>
                                </p:cTn>
                              </p:par>
                            </p:childTnLst>
                          </p:cTn>
                        </p:par>
                        <p:par>
                          <p:cTn id="92" fill="hold">
                            <p:stCondLst>
                              <p:cond delay="6600"/>
                            </p:stCondLst>
                            <p:childTnLst>
                              <p:par>
                                <p:cTn id="93" presetClass="exit" nodeType="afterEffect" presetID="9" grpId="23" fill="hold">
                                  <p:stCondLst>
                                    <p:cond delay="0"/>
                                  </p:stCondLst>
                                  <p:iterate type="el" backwards="0">
                                    <p:tmAbs val="0"/>
                                  </p:iterate>
                                  <p:childTnLst>
                                    <p:animEffect filter="dissolve" transition="out">
                                      <p:cBhvr>
                                        <p:cTn id="94" dur="300" fill="hold"/>
                                        <p:tgtEl>
                                          <p:spTgt spid="939"/>
                                        </p:tgtEl>
                                      </p:cBhvr>
                                    </p:animEffect>
                                    <p:set>
                                      <p:cBhvr>
                                        <p:cTn id="95" fill="hold">
                                          <p:stCondLst>
                                            <p:cond delay="299"/>
                                          </p:stCondLst>
                                        </p:cTn>
                                        <p:tgtEl>
                                          <p:spTgt spid="939"/>
                                        </p:tgtEl>
                                        <p:attrNameLst>
                                          <p:attrName>style.visibility</p:attrName>
                                        </p:attrNameLst>
                                      </p:cBhvr>
                                      <p:to>
                                        <p:strVal val="hidden"/>
                                      </p:to>
                                    </p:set>
                                  </p:childTnLst>
                                </p:cTn>
                              </p:par>
                            </p:childTnLst>
                          </p:cTn>
                        </p:par>
                        <p:par>
                          <p:cTn id="96" fill="hold">
                            <p:stCondLst>
                              <p:cond delay="6900"/>
                            </p:stCondLst>
                            <p:childTnLst>
                              <p:par>
                                <p:cTn id="97" presetClass="exit" nodeType="afterEffect" presetID="9" grpId="24" fill="hold">
                                  <p:stCondLst>
                                    <p:cond delay="0"/>
                                  </p:stCondLst>
                                  <p:iterate type="el" backwards="0">
                                    <p:tmAbs val="0"/>
                                  </p:iterate>
                                  <p:childTnLst>
                                    <p:animEffect filter="dissolve" transition="out">
                                      <p:cBhvr>
                                        <p:cTn id="98" dur="300" fill="hold"/>
                                        <p:tgtEl>
                                          <p:spTgt spid="940"/>
                                        </p:tgtEl>
                                      </p:cBhvr>
                                    </p:animEffect>
                                    <p:set>
                                      <p:cBhvr>
                                        <p:cTn id="99" fill="hold">
                                          <p:stCondLst>
                                            <p:cond delay="299"/>
                                          </p:stCondLst>
                                        </p:cTn>
                                        <p:tgtEl>
                                          <p:spTgt spid="940"/>
                                        </p:tgtEl>
                                        <p:attrNameLst>
                                          <p:attrName>style.visibility</p:attrName>
                                        </p:attrNameLst>
                                      </p:cBhvr>
                                      <p:to>
                                        <p:strVal val="hidden"/>
                                      </p:to>
                                    </p:set>
                                  </p:childTnLst>
                                </p:cTn>
                              </p:par>
                            </p:childTnLst>
                          </p:cTn>
                        </p:par>
                        <p:par>
                          <p:cTn id="100" fill="hold">
                            <p:stCondLst>
                              <p:cond delay="7200"/>
                            </p:stCondLst>
                            <p:childTnLst>
                              <p:par>
                                <p:cTn id="101" presetClass="exit" nodeType="afterEffect" presetID="9" grpId="25" fill="hold">
                                  <p:stCondLst>
                                    <p:cond delay="0"/>
                                  </p:stCondLst>
                                  <p:iterate type="el" backwards="0">
                                    <p:tmAbs val="0"/>
                                  </p:iterate>
                                  <p:childTnLst>
                                    <p:animEffect filter="dissolve" transition="out">
                                      <p:cBhvr>
                                        <p:cTn id="102" dur="300" fill="hold"/>
                                        <p:tgtEl>
                                          <p:spTgt spid="907"/>
                                        </p:tgtEl>
                                      </p:cBhvr>
                                    </p:animEffect>
                                    <p:set>
                                      <p:cBhvr>
                                        <p:cTn id="103" fill="hold">
                                          <p:stCondLst>
                                            <p:cond delay="299"/>
                                          </p:stCondLst>
                                        </p:cTn>
                                        <p:tgtEl>
                                          <p:spTgt spid="90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18" grpId="9"/>
      <p:bldP build="whole" bldLvl="1" animBg="1" rev="0" advAuto="0" spid="931" grpId="6"/>
      <p:bldP build="whole" bldLvl="1" animBg="1" rev="0" advAuto="0" spid="915" grpId="19"/>
      <p:bldP build="whole" bldLvl="1" animBg="1" rev="0" advAuto="0" spid="943" grpId="14"/>
      <p:bldP build="whole" bldLvl="1" animBg="1" rev="0" advAuto="0" spid="937" grpId="21"/>
      <p:bldP build="whole" bldLvl="1" animBg="1" rev="0" advAuto="0" spid="942" grpId="13"/>
      <p:bldP build="whole" bldLvl="1" animBg="1" rev="0" advAuto="0" spid="930" grpId="4"/>
      <p:bldP build="whole" bldLvl="1" animBg="1" rev="0" advAuto="0" spid="925" grpId="15"/>
      <p:bldP build="whole" bldLvl="1" animBg="1" rev="0" advAuto="0" spid="907" grpId="25"/>
      <p:bldP build="whole" bldLvl="1" animBg="1" rev="0" advAuto="0" spid="914" grpId="7"/>
      <p:bldP build="whole" bldLvl="1" animBg="1" rev="0" advAuto="0" spid="919" grpId="10"/>
      <p:bldP build="whole" bldLvl="1" animBg="1" rev="0" advAuto="0" spid="912" grpId="3"/>
      <p:bldP build="whole" bldLvl="1" animBg="1" rev="0" advAuto="0" spid="936" grpId="16"/>
      <p:bldP build="whole" bldLvl="1" animBg="1" rev="0" advAuto="0" spid="921" grpId="17"/>
      <p:bldP build="whole" bldLvl="1" animBg="1" rev="0" advAuto="0" spid="908" grpId="2"/>
      <p:bldP build="whole" bldLvl="1" animBg="1" rev="0" advAuto="0" spid="935" grpId="8"/>
      <p:bldP build="whole" bldLvl="1" animBg="1" rev="0" advAuto="0" spid="929" grpId="20"/>
      <p:bldP build="whole" bldLvl="1" animBg="1" rev="0" advAuto="0" spid="932" grpId="18"/>
      <p:bldP build="whole" bldLvl="1" animBg="1" rev="0" advAuto="0" spid="913" grpId="5"/>
      <p:bldP build="whole" bldLvl="1" animBg="1" rev="0" advAuto="0" spid="938" grpId="22"/>
      <p:bldP build="whole" bldLvl="1" animBg="1" rev="0" advAuto="0" spid="940" grpId="24"/>
      <p:bldP build="whole" bldLvl="1" animBg="1" rev="0" advAuto="0" spid="941" grpId="11"/>
      <p:bldP build="whole" bldLvl="1" animBg="1" rev="0" advAuto="0" spid="909" grpId="1"/>
      <p:bldP build="whole" bldLvl="1" animBg="1" rev="0" advAuto="0" spid="920" grpId="12"/>
      <p:bldP build="whole" bldLvl="1" animBg="1" rev="0" advAuto="0" spid="939" grpId="23"/>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947" name="Rounded Rectangle"/>
          <p:cNvSpPr/>
          <p:nvPr/>
        </p:nvSpPr>
        <p:spPr>
          <a:xfrm>
            <a:off x="7627094" y="7487354"/>
            <a:ext cx="7848601" cy="5138875"/>
          </a:xfrm>
          <a:prstGeom prst="roundRect">
            <a:avLst>
              <a:gd name="adj" fmla="val 3048"/>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948" name="Slide Number"/>
          <p:cNvSpPr txBox="1"/>
          <p:nvPr>
            <p:ph type="sldNum" sz="quarter" idx="2"/>
          </p:nvPr>
        </p:nvSpPr>
        <p:spPr>
          <a:xfrm>
            <a:off x="24015041"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49" name="Variant Storage extension:"/>
          <p:cNvSpPr txBox="1"/>
          <p:nvPr/>
        </p:nvSpPr>
        <p:spPr>
          <a:xfrm>
            <a:off x="391064" y="5929973"/>
            <a:ext cx="6205180"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600">
                <a:solidFill>
                  <a:srgbClr val="A9A9A9"/>
                </a:solidFill>
                <a:latin typeface="Helvetica"/>
                <a:ea typeface="Helvetica"/>
                <a:cs typeface="Helvetica"/>
                <a:sym typeface="Helvetica"/>
              </a:defRPr>
            </a:pPr>
            <a:r>
              <a:t>Variant</a:t>
            </a:r>
            <a:r>
              <a:t> Storage extension:</a:t>
            </a:r>
          </a:p>
        </p:txBody>
      </p:sp>
      <p:grpSp>
        <p:nvGrpSpPr>
          <p:cNvPr id="952" name="Group"/>
          <p:cNvGrpSpPr/>
          <p:nvPr/>
        </p:nvGrpSpPr>
        <p:grpSpPr>
          <a:xfrm>
            <a:off x="16305534" y="2751077"/>
            <a:ext cx="2819401" cy="1668835"/>
            <a:chOff x="0" y="228600"/>
            <a:chExt cx="2819400" cy="1668833"/>
          </a:xfrm>
        </p:grpSpPr>
        <p:sp>
          <p:nvSpPr>
            <p:cNvPr id="950" name="Needs type unification for dynamic JSON paths"/>
            <p:cNvSpPr/>
            <p:nvPr/>
          </p:nvSpPr>
          <p:spPr>
            <a:xfrm>
              <a:off x="0" y="627433"/>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Needs type unification for dynamic JSON paths</a:t>
              </a:r>
            </a:p>
          </p:txBody>
        </p:sp>
        <p:sp>
          <p:nvSpPr>
            <p:cNvPr id="951" name="Challenge 2:"/>
            <p:cNvSpPr/>
            <p:nvPr/>
          </p:nvSpPr>
          <p:spPr>
            <a:xfrm>
              <a:off x="0" y="228600"/>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2:</a:t>
              </a:r>
            </a:p>
          </p:txBody>
        </p:sp>
      </p:grpSp>
      <p:grpSp>
        <p:nvGrpSpPr>
          <p:cNvPr id="955" name="Group"/>
          <p:cNvGrpSpPr/>
          <p:nvPr/>
        </p:nvGrpSpPr>
        <p:grpSpPr>
          <a:xfrm>
            <a:off x="16305534" y="3767685"/>
            <a:ext cx="6396876" cy="856035"/>
            <a:chOff x="0" y="0"/>
            <a:chExt cx="6396874" cy="856033"/>
          </a:xfrm>
        </p:grpSpPr>
        <p:sp>
          <p:nvSpPr>
            <p:cNvPr id="953" name="Creates sparse column files for rare JSON paths"/>
            <p:cNvSpPr txBox="1"/>
            <p:nvPr/>
          </p:nvSpPr>
          <p:spPr>
            <a:xfrm>
              <a:off x="0" y="398833"/>
              <a:ext cx="6396875"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Creates sparse column files for rare JSON paths</a:t>
              </a:r>
            </a:p>
          </p:txBody>
        </p:sp>
        <p:sp>
          <p:nvSpPr>
            <p:cNvPr id="954" name="Challenge 3:"/>
            <p:cNvSpPr txBox="1"/>
            <p:nvPr/>
          </p:nvSpPr>
          <p:spPr>
            <a:xfrm>
              <a:off x="0" y="-1"/>
              <a:ext cx="2819400"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3:</a:t>
              </a:r>
            </a:p>
          </p:txBody>
        </p:sp>
      </p:grpSp>
      <p:sp>
        <p:nvSpPr>
          <p:cNvPr id="956" name="Too many column files for high-cardinality JSON paths"/>
          <p:cNvSpPr txBox="1"/>
          <p:nvPr/>
        </p:nvSpPr>
        <p:spPr>
          <a:xfrm>
            <a:off x="16305534" y="1676103"/>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957" name="Challenge 1:"/>
          <p:cNvSpPr txBox="1"/>
          <p:nvPr/>
        </p:nvSpPr>
        <p:spPr>
          <a:xfrm>
            <a:off x="16305534" y="1277269"/>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grpSp>
        <p:nvGrpSpPr>
          <p:cNvPr id="991" name="Group"/>
          <p:cNvGrpSpPr/>
          <p:nvPr/>
        </p:nvGrpSpPr>
        <p:grpSpPr>
          <a:xfrm>
            <a:off x="391063" y="293019"/>
            <a:ext cx="15246832" cy="5027270"/>
            <a:chOff x="0" y="6350"/>
            <a:chExt cx="15246829" cy="5027268"/>
          </a:xfrm>
        </p:grpSpPr>
        <p:sp>
          <p:nvSpPr>
            <p:cNvPr id="958" name="Traditional storage:"/>
            <p:cNvSpPr txBox="1"/>
            <p:nvPr/>
          </p:nvSpPr>
          <p:spPr>
            <a:xfrm>
              <a:off x="0" y="6350"/>
              <a:ext cx="401121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Traditional storage:</a:t>
              </a:r>
            </a:p>
          </p:txBody>
        </p:sp>
        <p:sp>
          <p:nvSpPr>
            <p:cNvPr id="959" name="Line"/>
            <p:cNvSpPr/>
            <p:nvPr/>
          </p:nvSpPr>
          <p:spPr>
            <a:xfrm>
              <a:off x="6606846" y="2464320"/>
              <a:ext cx="661776"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960" name="Table 1-1-1-1-1-1-2"/>
            <p:cNvGraphicFramePr/>
            <p:nvPr/>
          </p:nvGraphicFramePr>
          <p:xfrm>
            <a:off x="677015" y="1904097"/>
            <a:ext cx="5813813" cy="177935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155588"/>
                  <a:gridCol w="2577245"/>
                  <a:gridCol w="2068278"/>
                </a:tblGrid>
                <a:tr h="605708">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C1</a:t>
                        </a:r>
                        <a:br>
                          <a:rPr b="0">
                            <a:solidFill>
                              <a:srgbClr val="FDFF88"/>
                            </a:solidFill>
                          </a:rPr>
                        </a:br>
                        <a:r>
                          <a:rPr b="0">
                            <a:solidFill>
                              <a:srgbClr val="FFFFFF"/>
                            </a:solidFill>
                          </a:rPr>
                          <a:t>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C2</a:t>
                        </a:r>
                        <a:br>
                          <a:rPr b="0">
                            <a:solidFill>
                              <a:srgbClr val="FDFF88"/>
                            </a:solidFill>
                          </a:rPr>
                        </a:br>
                        <a:r>
                          <a:rPr b="0">
                            <a:solidFill>
                              <a:srgbClr val="FFFFFF"/>
                            </a:solidFill>
                          </a:rPr>
                          <a:t>Nullable(String)</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C3</a:t>
                        </a:r>
                        <a:br>
                          <a:rPr b="0">
                            <a:solidFill>
                              <a:srgbClr val="FDFF88"/>
                            </a:solidFill>
                          </a:rPr>
                        </a:br>
                        <a:r>
                          <a:rPr b="0">
                            <a:solidFill>
                              <a:srgbClr val="FFFFFF"/>
                            </a:solidFill>
                          </a:rPr>
                          <a:t>Array(Int64)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961" name="Table 1-1-1-1-1-1-1-1-1-1-1-2-1"/>
            <p:cNvGraphicFramePr/>
            <p:nvPr/>
          </p:nvGraphicFramePr>
          <p:xfrm>
            <a:off x="179538" y="1828929"/>
            <a:ext cx="42590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9408"/>
                </a:tblGrid>
                <a:tr h="603572">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962" name="ClickHouse table with fixed data type columns"/>
            <p:cNvSpPr txBox="1"/>
            <p:nvPr/>
          </p:nvSpPr>
          <p:spPr>
            <a:xfrm>
              <a:off x="1265893" y="829122"/>
              <a:ext cx="4623358" cy="9412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2600">
                  <a:solidFill>
                    <a:srgbClr val="A9A9A9"/>
                  </a:solidFill>
                  <a:latin typeface="Helvetica"/>
                  <a:ea typeface="Helvetica"/>
                  <a:cs typeface="Helvetica"/>
                  <a:sym typeface="Helvetica"/>
                </a:defRPr>
              </a:pPr>
              <a:r>
                <a:t>ClickHouse table</a:t>
              </a:r>
              <a:br/>
              <a:r>
                <a:t>with fixed data type columns</a:t>
              </a:r>
            </a:p>
          </p:txBody>
        </p:sp>
        <p:sp>
          <p:nvSpPr>
            <p:cNvPr id="963" name="0"/>
            <p:cNvSpPr txBox="1"/>
            <p:nvPr/>
          </p:nvSpPr>
          <p:spPr>
            <a:xfrm>
              <a:off x="12539693" y="2557864"/>
              <a:ext cx="171448" cy="3025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964" name="1"/>
            <p:cNvSpPr txBox="1"/>
            <p:nvPr/>
          </p:nvSpPr>
          <p:spPr>
            <a:xfrm>
              <a:off x="12547896" y="2945473"/>
              <a:ext cx="171447" cy="3025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965" name="2"/>
            <p:cNvSpPr txBox="1"/>
            <p:nvPr/>
          </p:nvSpPr>
          <p:spPr>
            <a:xfrm>
              <a:off x="12545407" y="3325665"/>
              <a:ext cx="171448" cy="3025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2</a:t>
              </a:r>
            </a:p>
          </p:txBody>
        </p:sp>
        <p:sp>
          <p:nvSpPr>
            <p:cNvPr id="966" name="Rounded Rectangle"/>
            <p:cNvSpPr/>
            <p:nvPr/>
          </p:nvSpPr>
          <p:spPr>
            <a:xfrm>
              <a:off x="7397340" y="604584"/>
              <a:ext cx="7849490" cy="4429035"/>
            </a:xfrm>
            <a:prstGeom prst="roundRect">
              <a:avLst>
                <a:gd name="adj" fmla="val 2875"/>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967" name="Rounded Rectangle"/>
            <p:cNvSpPr/>
            <p:nvPr/>
          </p:nvSpPr>
          <p:spPr>
            <a:xfrm>
              <a:off x="9484706" y="1734752"/>
              <a:ext cx="2199767" cy="2870899"/>
            </a:xfrm>
            <a:prstGeom prst="roundRect">
              <a:avLst>
                <a:gd name="adj" fmla="val 5231"/>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968" name="Rounded Rectangle"/>
            <p:cNvSpPr/>
            <p:nvPr/>
          </p:nvSpPr>
          <p:spPr>
            <a:xfrm>
              <a:off x="11815653" y="1728129"/>
              <a:ext cx="2903738" cy="2884146"/>
            </a:xfrm>
            <a:prstGeom prst="roundRect">
              <a:avLst>
                <a:gd name="adj" fmla="val 3990"/>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969" name="Rounded Rectangle"/>
            <p:cNvSpPr/>
            <p:nvPr/>
          </p:nvSpPr>
          <p:spPr>
            <a:xfrm>
              <a:off x="7924779" y="1728129"/>
              <a:ext cx="1428743" cy="2884146"/>
            </a:xfrm>
            <a:prstGeom prst="roundRect">
              <a:avLst>
                <a:gd name="adj" fmla="val 8054"/>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970" name="Table 1-1-1-1-1-1-1-2-4"/>
            <p:cNvGraphicFramePr/>
            <p:nvPr/>
          </p:nvGraphicFramePr>
          <p:xfrm>
            <a:off x="10762471" y="1906357"/>
            <a:ext cx="81395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3572">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C2.bin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71" name="Table 1-1-1-1-1-1-1-2-1-2"/>
            <p:cNvGraphicFramePr/>
            <p:nvPr/>
          </p:nvGraphicFramePr>
          <p:xfrm>
            <a:off x="10010407" y="1906357"/>
            <a:ext cx="596273"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96271"/>
                </a:tblGrid>
                <a:tr h="603572">
                  <a:tc>
                    <a:txBody>
                      <a:bodyPr/>
                      <a:lstStyle/>
                      <a:p>
                        <a:pPr algn="ctr" defTabSz="914400">
                          <a:lnSpc>
                            <a:spcPct val="70000"/>
                          </a:lnSpc>
                          <a:spcBef>
                            <a:spcPts val="0"/>
                          </a:spcBef>
                          <a:defRPr b="1" sz="1800">
                            <a:solidFill>
                              <a:srgbClr val="A9A9A9"/>
                            </a:solidFill>
                            <a:latin typeface="Helvetica"/>
                            <a:ea typeface="Helvetica"/>
                            <a:cs typeface="Helvetica"/>
                            <a:sym typeface="Helvetica"/>
                          </a:defRPr>
                        </a:pPr>
                        <a:r>
                          <a:rPr b="0"/>
                          <a:t>C2</a:t>
                        </a:r>
                        <a:br>
                          <a:rPr b="0"/>
                        </a:br>
                        <a:r>
                          <a:rPr b="0"/>
                          <a:t>.null</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972" name="Table 1-1-1-1-1-1-1-1-1-1-1-1"/>
            <p:cNvGraphicFramePr/>
            <p:nvPr/>
          </p:nvGraphicFramePr>
          <p:xfrm>
            <a:off x="9519591" y="1906357"/>
            <a:ext cx="42590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9408"/>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pSp>
          <p:nvGrpSpPr>
            <p:cNvPr id="975" name="Group"/>
            <p:cNvGrpSpPr/>
            <p:nvPr/>
          </p:nvGrpSpPr>
          <p:grpSpPr>
            <a:xfrm>
              <a:off x="12313449" y="1901160"/>
              <a:ext cx="1697738" cy="2536522"/>
              <a:chOff x="12700" y="12700"/>
              <a:chExt cx="1697736" cy="2536520"/>
            </a:xfrm>
          </p:grpSpPr>
          <p:graphicFrame>
            <p:nvGraphicFramePr>
              <p:cNvPr id="973" name="Table 1-1-1-1-1-1-1-2-1-1-3"/>
              <p:cNvGraphicFramePr/>
              <p:nvPr/>
            </p:nvGraphicFramePr>
            <p:xfrm>
              <a:off x="12700" y="12700"/>
              <a:ext cx="605737"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5736"/>
                  </a:tblGrid>
                  <a:tr h="603572">
                    <a:tc>
                      <a:txBody>
                        <a:bodyPr/>
                        <a:lstStyle/>
                        <a:p>
                          <a:pPr algn="ctr" defTabSz="914400">
                            <a:lnSpc>
                              <a:spcPct val="70000"/>
                            </a:lnSpc>
                            <a:spcBef>
                              <a:spcPts val="0"/>
                            </a:spcBef>
                            <a:defRPr b="1" sz="1500">
                              <a:solidFill>
                                <a:srgbClr val="A9A9A9"/>
                              </a:solidFill>
                              <a:latin typeface="Helvetica"/>
                              <a:ea typeface="Helvetica"/>
                              <a:cs typeface="Helvetica"/>
                              <a:sym typeface="Helvetica"/>
                            </a:defRPr>
                          </a:pPr>
                          <a:r>
                            <a:rPr b="0"/>
                            <a:t>C3</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974" name="Table 1-1-1-1-1-1-1-2-2-2"/>
              <p:cNvGraphicFramePr/>
              <p:nvPr/>
            </p:nvGraphicFramePr>
            <p:xfrm>
              <a:off x="896478" y="12700"/>
              <a:ext cx="813959" cy="253652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4733">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C3.bin</a:t>
                          </a:r>
                        </a:p>
                      </a:txBody>
                      <a:tcPr marL="0" marR="0" marT="0" marB="0" anchor="ctr" anchorCtr="0" horzOverflow="overflow">
                        <a:lnL w="0">
                          <a:miter lim="400000"/>
                        </a:lnL>
                        <a:lnR w="0">
                          <a:miter lim="400000"/>
                        </a:lnR>
                        <a:lnT w="0">
                          <a:miter lim="400000"/>
                        </a:lnT>
                        <a:lnB w="0">
                          <a:miter lim="400000"/>
                        </a:lnB>
                        <a:solidFill>
                          <a:srgbClr val="434343"/>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graphicFrame>
          <p:nvGraphicFramePr>
            <p:cNvPr id="976" name="Table 1-1-1-1-1-1-1-1-1-1-1-1-1-2"/>
            <p:cNvGraphicFramePr/>
            <p:nvPr/>
          </p:nvGraphicFramePr>
          <p:xfrm>
            <a:off x="11821614" y="1901160"/>
            <a:ext cx="416445"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79943"/>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977" name="Table 1-1-1-1-1-1-1-1-1-1-1-1-1-1-1"/>
            <p:cNvGraphicFramePr/>
            <p:nvPr/>
          </p:nvGraphicFramePr>
          <p:xfrm>
            <a:off x="14015316" y="1901160"/>
            <a:ext cx="624667" cy="25365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8965"/>
                </a:tblGrid>
                <a:tr h="604733">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978" name="Rectangle"/>
            <p:cNvSpPr/>
            <p:nvPr/>
          </p:nvSpPr>
          <p:spPr>
            <a:xfrm>
              <a:off x="13433910" y="2587455"/>
              <a:ext cx="340168" cy="630588"/>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979" name="Rectangle"/>
            <p:cNvSpPr/>
            <p:nvPr/>
          </p:nvSpPr>
          <p:spPr>
            <a:xfrm>
              <a:off x="13433910" y="3735842"/>
              <a:ext cx="340168" cy="630588"/>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980" name="Rectangle"/>
            <p:cNvSpPr/>
            <p:nvPr/>
          </p:nvSpPr>
          <p:spPr>
            <a:xfrm>
              <a:off x="13433910" y="3293085"/>
              <a:ext cx="340168" cy="367714"/>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981" name="Connection Line"/>
            <p:cNvCxnSpPr>
              <a:stCxn id="963" idx="0"/>
              <a:endCxn id="978" idx="0"/>
            </p:cNvCxnSpPr>
            <p:nvPr/>
          </p:nvCxnSpPr>
          <p:spPr>
            <a:xfrm>
              <a:off x="12625416" y="2709141"/>
              <a:ext cx="978578" cy="193609"/>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cxnSp>
          <p:nvCxnSpPr>
            <p:cNvPr id="982" name="Connection Line"/>
            <p:cNvCxnSpPr>
              <a:stCxn id="964" idx="0"/>
              <a:endCxn id="980" idx="0"/>
            </p:cNvCxnSpPr>
            <p:nvPr/>
          </p:nvCxnSpPr>
          <p:spPr>
            <a:xfrm>
              <a:off x="12633619" y="3096750"/>
              <a:ext cx="970375" cy="380192"/>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cxnSp>
          <p:nvCxnSpPr>
            <p:cNvPr id="983" name="Connection Line"/>
            <p:cNvCxnSpPr>
              <a:stCxn id="965" idx="0"/>
              <a:endCxn id="979" idx="0"/>
            </p:cNvCxnSpPr>
            <p:nvPr/>
          </p:nvCxnSpPr>
          <p:spPr>
            <a:xfrm>
              <a:off x="12631131" y="3476942"/>
              <a:ext cx="972863" cy="574195"/>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graphicFrame>
          <p:nvGraphicFramePr>
            <p:cNvPr id="984" name="Table 1-1-1-1-1-1-1-2-3-1"/>
            <p:cNvGraphicFramePr/>
            <p:nvPr/>
          </p:nvGraphicFramePr>
          <p:xfrm>
            <a:off x="8440571" y="1906357"/>
            <a:ext cx="81395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3572">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C1.bin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85" name="Table 1-1-1-1-1-1-1-1-1-1-1-1-2-3"/>
            <p:cNvGraphicFramePr/>
            <p:nvPr/>
          </p:nvGraphicFramePr>
          <p:xfrm>
            <a:off x="7950613" y="1906357"/>
            <a:ext cx="416445"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79943"/>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986" name="Storage"/>
            <p:cNvSpPr txBox="1"/>
            <p:nvPr/>
          </p:nvSpPr>
          <p:spPr>
            <a:xfrm>
              <a:off x="7651773" y="831602"/>
              <a:ext cx="1366233" cy="5378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700">
                  <a:solidFill>
                    <a:srgbClr val="A9A9A9"/>
                  </a:solidFill>
                  <a:latin typeface="Helvetica"/>
                  <a:ea typeface="Helvetica"/>
                  <a:cs typeface="Helvetica"/>
                  <a:sym typeface="Helvetica"/>
                </a:defRPr>
              </a:lvl1pPr>
            </a:lstStyle>
            <a:p>
              <a:pPr/>
              <a:r>
                <a:t>Storage</a:t>
              </a:r>
            </a:p>
          </p:txBody>
        </p:sp>
        <p:sp>
          <p:nvSpPr>
            <p:cNvPr id="987" name="NULL mask"/>
            <p:cNvSpPr txBox="1"/>
            <p:nvPr/>
          </p:nvSpPr>
          <p:spPr>
            <a:xfrm>
              <a:off x="9907753" y="3844449"/>
              <a:ext cx="838201" cy="689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NULL</a:t>
              </a:r>
              <a:br/>
              <a:r>
                <a:t>mask</a:t>
              </a:r>
            </a:p>
          </p:txBody>
        </p:sp>
        <p:sp>
          <p:nvSpPr>
            <p:cNvPr id="988" name="array sizes"/>
            <p:cNvSpPr txBox="1"/>
            <p:nvPr/>
          </p:nvSpPr>
          <p:spPr>
            <a:xfrm>
              <a:off x="12192607" y="3844449"/>
              <a:ext cx="838201" cy="689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989" name="Line"/>
            <p:cNvSpPr/>
            <p:nvPr/>
          </p:nvSpPr>
          <p:spPr>
            <a:xfrm flipV="1">
              <a:off x="10312962" y="3699057"/>
              <a:ext cx="1" cy="212236"/>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990" name="Line"/>
            <p:cNvSpPr/>
            <p:nvPr/>
          </p:nvSpPr>
          <p:spPr>
            <a:xfrm flipV="1">
              <a:off x="12616002" y="3713274"/>
              <a:ext cx="1" cy="212237"/>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aphicFrame>
        <p:nvGraphicFramePr>
          <p:cNvPr id="992" name="Table 1-1-1-1-1-1-1-2-3"/>
          <p:cNvGraphicFramePr/>
          <p:nvPr/>
        </p:nvGraphicFramePr>
        <p:xfrm>
          <a:off x="8826500" y="8719186"/>
          <a:ext cx="1037535"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37534"/>
              </a:tblGrid>
              <a:tr h="1244284">
                <a:tc>
                  <a:txBody>
                    <a:bodyPr/>
                    <a:lstStyle/>
                    <a:p>
                      <a:pPr defTabSz="914400">
                        <a:defRPr b="1" sz="2000">
                          <a:solidFill>
                            <a:srgbClr val="A9A9A9"/>
                          </a:solidFill>
                          <a:latin typeface="Helvetica"/>
                          <a:ea typeface="Helvetica"/>
                          <a:cs typeface="Helvetica"/>
                          <a:sym typeface="Helvetica"/>
                        </a:defRPr>
                      </a:pPr>
                      <a:r>
                        <a:rPr b="0">
                          <a:solidFill>
                            <a:srgbClr val="FDFF88"/>
                          </a:solidFill>
                        </a:rPr>
                        <a:t>C.Int64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93" name="Table 1-1-1-1-1-1-1-2"/>
          <p:cNvGraphicFramePr/>
          <p:nvPr/>
        </p:nvGraphicFramePr>
        <p:xfrm>
          <a:off x="10781913" y="8719186"/>
          <a:ext cx="1047708"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3659">
                <a:tc>
                  <a:txBody>
                    <a:bodyPr/>
                    <a:lstStyle/>
                    <a:p>
                      <a:pPr defTabSz="914400">
                        <a:defRPr b="1" sz="2000">
                          <a:solidFill>
                            <a:srgbClr val="A9A9A9"/>
                          </a:solidFill>
                          <a:latin typeface="Helvetica"/>
                          <a:ea typeface="Helvetica"/>
                          <a:cs typeface="Helvetica"/>
                          <a:sym typeface="Helvetica"/>
                        </a:defRPr>
                      </a:pPr>
                      <a:r>
                        <a:rPr b="0">
                          <a:solidFill>
                            <a:srgbClr val="FDFF88"/>
                          </a:solidFill>
                        </a:rPr>
                        <a:t>C.String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736">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476736">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994" name="Table 1-1-1-1-1-1-1-2-1-1-2"/>
          <p:cNvGraphicFramePr/>
          <p:nvPr/>
        </p:nvGraphicFramePr>
        <p:xfrm>
          <a:off x="12525765" y="8719186"/>
          <a:ext cx="742550"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2549"/>
              </a:tblGrid>
              <a:tr h="1244284">
                <a:tc>
                  <a:txBody>
                    <a:bodyPr/>
                    <a:lstStyle/>
                    <a:p>
                      <a:pPr defTabSz="914400">
                        <a:lnSpc>
                          <a:spcPct val="80000"/>
                        </a:lnSpc>
                        <a:defRPr b="1" sz="1900">
                          <a:solidFill>
                            <a:srgbClr val="A9A9A9"/>
                          </a:solidFill>
                          <a:latin typeface="Helvetica"/>
                          <a:ea typeface="Helvetica"/>
                          <a:cs typeface="Helvetica"/>
                          <a:sym typeface="Helvetica"/>
                        </a:defRPr>
                      </a:pPr>
                      <a:r>
                        <a:rPr b="0"/>
                        <a:t>C</a:t>
                      </a:r>
                      <a:br>
                        <a:rPr b="0"/>
                      </a:br>
                      <a:r>
                        <a:rPr b="0"/>
                        <a:t>.Array</a:t>
                      </a:r>
                      <a:br>
                        <a:rPr b="0"/>
                      </a:br>
                      <a:r>
                        <a:rPr b="0"/>
                        <a:t>(...)</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995" name="Table 1-1-1-1-1-1-1-2-2"/>
          <p:cNvGraphicFramePr/>
          <p:nvPr/>
        </p:nvGraphicFramePr>
        <p:xfrm>
          <a:off x="13613069" y="8719186"/>
          <a:ext cx="1047708" cy="363137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5041">
                <a:tc>
                  <a:txBody>
                    <a:bodyPr/>
                    <a:lstStyle/>
                    <a:p>
                      <a:pPr defTabSz="914400">
                        <a:defRPr b="1" sz="2000">
                          <a:solidFill>
                            <a:srgbClr val="A9A9A9"/>
                          </a:solidFill>
                          <a:latin typeface="Helvetica"/>
                          <a:ea typeface="Helvetica"/>
                          <a:cs typeface="Helvetica"/>
                          <a:sym typeface="Helvetica"/>
                        </a:defRPr>
                      </a:pPr>
                      <a:r>
                        <a:rPr b="0">
                          <a:solidFill>
                            <a:srgbClr val="FDFF88"/>
                          </a:solidFill>
                        </a:rPr>
                        <a:t>C.Array(Int64).bin</a:t>
                      </a:r>
                    </a:p>
                  </a:txBody>
                  <a:tcPr marL="0" marR="0" marT="0" marB="0" anchor="ctr" anchorCtr="0" horzOverflow="overflow">
                    <a:lnL w="0">
                      <a:miter lim="400000"/>
                    </a:lnL>
                    <a:lnR w="0">
                      <a:miter lim="400000"/>
                    </a:lnR>
                    <a:lnT w="0">
                      <a:miter lim="400000"/>
                    </a:lnT>
                    <a:lnB w="0">
                      <a:miter lim="400000"/>
                    </a:lnB>
                    <a:solidFill>
                      <a:srgbClr val="434343"/>
                    </a:solidFill>
                  </a:tcPr>
                </a:tc>
              </a:tr>
              <a:tr h="477265">
                <a:tc>
                  <a:txBody>
                    <a:bodyPr/>
                    <a:lstStyle/>
                    <a:p>
                      <a:pPr defTabSz="914400">
                        <a:defRPr>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996" name="array sizes"/>
          <p:cNvSpPr txBox="1"/>
          <p:nvPr/>
        </p:nvSpPr>
        <p:spPr>
          <a:xfrm>
            <a:off x="12517716" y="11587898"/>
            <a:ext cx="760554" cy="7858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997" name="Line"/>
          <p:cNvSpPr/>
          <p:nvPr/>
        </p:nvSpPr>
        <p:spPr>
          <a:xfrm flipV="1">
            <a:off x="12897993" y="11426516"/>
            <a:ext cx="1" cy="261112"/>
          </a:xfrm>
          <a:prstGeom prst="line">
            <a:avLst/>
          </a:prstGeom>
          <a:ln>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998" name="0"/>
          <p:cNvSpPr txBox="1"/>
          <p:nvPr/>
        </p:nvSpPr>
        <p:spPr>
          <a:xfrm>
            <a:off x="12783430" y="10023424"/>
            <a:ext cx="210930"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999" name="1"/>
          <p:cNvSpPr txBox="1"/>
          <p:nvPr/>
        </p:nvSpPr>
        <p:spPr>
          <a:xfrm>
            <a:off x="12793522" y="10500296"/>
            <a:ext cx="210930"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1000" name="0"/>
          <p:cNvSpPr txBox="1"/>
          <p:nvPr/>
        </p:nvSpPr>
        <p:spPr>
          <a:xfrm>
            <a:off x="12790464" y="10968042"/>
            <a:ext cx="210930" cy="372229"/>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001" name="Rectangle"/>
          <p:cNvSpPr/>
          <p:nvPr/>
        </p:nvSpPr>
        <p:spPr>
          <a:xfrm>
            <a:off x="13904255" y="10059828"/>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002" name="Rectangle"/>
          <p:cNvSpPr/>
          <p:nvPr/>
        </p:nvSpPr>
        <p:spPr>
          <a:xfrm>
            <a:off x="13904255" y="11472680"/>
            <a:ext cx="418504" cy="775805"/>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003" name="Rectangle"/>
          <p:cNvSpPr/>
          <p:nvPr/>
        </p:nvSpPr>
        <p:spPr>
          <a:xfrm>
            <a:off x="13904255" y="10927958"/>
            <a:ext cx="418504" cy="452395"/>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1004" name="Connection Line"/>
          <p:cNvCxnSpPr>
            <a:stCxn id="998" idx="0"/>
            <a:endCxn id="1001" idx="0"/>
          </p:cNvCxnSpPr>
          <p:nvPr/>
        </p:nvCxnSpPr>
        <p:spPr>
          <a:xfrm>
            <a:off x="12888894" y="10209538"/>
            <a:ext cx="1224613" cy="238193"/>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005" name="Connection Line"/>
          <p:cNvCxnSpPr>
            <a:stCxn id="999" idx="0"/>
            <a:endCxn id="1003" idx="0"/>
          </p:cNvCxnSpPr>
          <p:nvPr/>
        </p:nvCxnSpPr>
        <p:spPr>
          <a:xfrm>
            <a:off x="12898987" y="10686409"/>
            <a:ext cx="1214520" cy="46774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006" name="Connection Line"/>
          <p:cNvCxnSpPr>
            <a:stCxn id="1000" idx="0"/>
            <a:endCxn id="1002" idx="0"/>
          </p:cNvCxnSpPr>
          <p:nvPr/>
        </p:nvCxnSpPr>
        <p:spPr>
          <a:xfrm>
            <a:off x="12895928" y="11154156"/>
            <a:ext cx="1217579" cy="70642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graphicFrame>
        <p:nvGraphicFramePr>
          <p:cNvPr id="1007" name="Table 1-1-1-1-1-1-1"/>
          <p:cNvGraphicFramePr/>
          <p:nvPr/>
        </p:nvGraphicFramePr>
        <p:xfrm>
          <a:off x="2796237" y="7047171"/>
          <a:ext cx="2380227" cy="603194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7525"/>
              </a:tblGrid>
              <a:tr h="1737512">
                <a:tc>
                  <a:txBody>
                    <a:bodyPr/>
                    <a:lstStyle/>
                    <a:p>
                      <a:pPr algn="l" defTabSz="914400">
                        <a:defRPr b="1" sz="2000">
                          <a:solidFill>
                            <a:srgbClr val="A9A9A9"/>
                          </a:solidFill>
                          <a:latin typeface="Helvetica"/>
                          <a:ea typeface="Helvetica"/>
                          <a:cs typeface="Helvetica"/>
                          <a:sym typeface="Helvetica"/>
                        </a:defRPr>
                      </a:pPr>
                      <a:r>
                        <a:t>       </a:t>
                      </a:r>
                      <a:r>
                        <a:rPr b="0">
                          <a:solidFill>
                            <a:srgbClr val="FDFF88"/>
                          </a:solidFill>
                        </a:rPr>
                        <a:t>C</a:t>
                      </a:r>
                      <a:br>
                        <a:rPr b="0">
                          <a:solidFill>
                            <a:srgbClr val="FDFF88"/>
                          </a:solidFill>
                        </a:rPr>
                      </a:br>
                      <a:r>
                        <a:rPr b="0">
                          <a:solidFill>
                            <a:srgbClr val="FFFFFF"/>
                          </a:solidFill>
                        </a:rPr>
                        <a:t>Variant(</a:t>
                      </a:r>
                      <a:br>
                        <a:rPr b="0">
                          <a:solidFill>
                            <a:srgbClr val="FFFFFF"/>
                          </a:solidFill>
                        </a:rPr>
                      </a:br>
                      <a:r>
                        <a:rPr b="0">
                          <a:solidFill>
                            <a:srgbClr val="FFFFFF"/>
                          </a:solidFill>
                        </a:rPr>
                        <a:t>  Int64, </a:t>
                      </a:r>
                      <a:br>
                        <a:rPr b="0">
                          <a:solidFill>
                            <a:srgbClr val="FFFFFF"/>
                          </a:solidFill>
                        </a:rPr>
                      </a:br>
                      <a:r>
                        <a:rPr b="0">
                          <a:solidFill>
                            <a:srgbClr val="FFFFFF"/>
                          </a:solidFill>
                        </a:rPr>
                        <a:t>  String, </a:t>
                      </a:r>
                      <a:br>
                        <a:rPr b="0">
                          <a:solidFill>
                            <a:srgbClr val="FFFFFF"/>
                          </a:solidFill>
                        </a:rPr>
                      </a:br>
                      <a:r>
                        <a:rPr b="0">
                          <a:solidFill>
                            <a:srgbClr val="FFFFFF"/>
                          </a:solidFill>
                        </a:rPr>
                        <a:t>  Array(Int64))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75747">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008" name="Table 1-1-1-1-1-1-1-1-1-1-1-2"/>
          <p:cNvGraphicFramePr/>
          <p:nvPr/>
        </p:nvGraphicFramePr>
        <p:xfrm>
          <a:off x="2279405" y="7047171"/>
          <a:ext cx="518768" cy="601159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18767"/>
              </a:tblGrid>
              <a:tr h="1735306">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009" name="Storage"/>
          <p:cNvSpPr txBox="1"/>
          <p:nvPr/>
        </p:nvSpPr>
        <p:spPr>
          <a:xfrm>
            <a:off x="8042836" y="7756626"/>
            <a:ext cx="1366234" cy="5378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100000"/>
              </a:lnSpc>
              <a:spcBef>
                <a:spcPts val="0"/>
              </a:spcBef>
              <a:defRPr sz="2700">
                <a:solidFill>
                  <a:srgbClr val="A9A9A9"/>
                </a:solidFill>
                <a:latin typeface="Helvetica"/>
                <a:ea typeface="Helvetica"/>
                <a:cs typeface="Helvetica"/>
                <a:sym typeface="Helvetica"/>
              </a:defRPr>
            </a:lvl1pPr>
          </a:lstStyle>
          <a:p>
            <a:pPr/>
            <a:r>
              <a:t>Storage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991"/>
                                        </p:tgtEl>
                                        <p:attrNameLst>
                                          <p:attrName>style.visibility</p:attrName>
                                        </p:attrNameLst>
                                      </p:cBhvr>
                                      <p:to>
                                        <p:strVal val="visible"/>
                                      </p:to>
                                    </p:set>
                                    <p:anim calcmode="lin" valueType="num">
                                      <p:cBhvr>
                                        <p:cTn id="7" dur="300" fill="hold"/>
                                        <p:tgtEl>
                                          <p:spTgt spid="991"/>
                                        </p:tgtEl>
                                        <p:attrNameLst>
                                          <p:attrName>ppt_x</p:attrName>
                                        </p:attrNameLst>
                                      </p:cBhvr>
                                      <p:tavLst>
                                        <p:tav tm="0">
                                          <p:val>
                                            <p:strVal val="#ppt_x"/>
                                          </p:val>
                                        </p:tav>
                                        <p:tav tm="100000">
                                          <p:val>
                                            <p:strVal val="#ppt_x"/>
                                          </p:val>
                                        </p:tav>
                                      </p:tavLst>
                                    </p:anim>
                                    <p:anim calcmode="lin" valueType="num">
                                      <p:cBhvr>
                                        <p:cTn id="8" dur="300" fill="hold"/>
                                        <p:tgtEl>
                                          <p:spTgt spid="991"/>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el" backwards="0">
                                    <p:tmAbs val="0"/>
                                  </p:iterate>
                                  <p:childTnLst>
                                    <p:set>
                                      <p:cBhvr>
                                        <p:cTn id="12" fill="hold"/>
                                        <p:tgtEl>
                                          <p:spTgt spid="957"/>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3" fill="hold">
                                  <p:stCondLst>
                                    <p:cond delay="0"/>
                                  </p:stCondLst>
                                  <p:iterate type="el" backwards="0">
                                    <p:tmAbs val="0"/>
                                  </p:iterate>
                                  <p:childTnLst>
                                    <p:set>
                                      <p:cBhvr>
                                        <p:cTn id="15" fill="hold"/>
                                        <p:tgtEl>
                                          <p:spTgt spid="956"/>
                                        </p:tgtEl>
                                        <p:attrNameLst>
                                          <p:attrName>style.visibility</p:attrName>
                                        </p:attrNameLst>
                                      </p:cBhvr>
                                      <p:to>
                                        <p:strVal val="visible"/>
                                      </p:to>
                                    </p:set>
                                  </p:childTnLst>
                                </p:cTn>
                              </p:par>
                            </p:childTnLst>
                          </p:cTn>
                        </p:par>
                        <p:par>
                          <p:cTn id="16" fill="hold">
                            <p:stCondLst>
                              <p:cond delay="0"/>
                            </p:stCondLst>
                            <p:childTnLst>
                              <p:par>
                                <p:cTn id="17" presetClass="entr" nodeType="afterEffect" presetSubtype="0" presetID="1" grpId="4" fill="hold">
                                  <p:stCondLst>
                                    <p:cond delay="0"/>
                                  </p:stCondLst>
                                  <p:iterate type="el" backwards="0">
                                    <p:tmAbs val="0"/>
                                  </p:iterate>
                                  <p:childTnLst>
                                    <p:set>
                                      <p:cBhvr>
                                        <p:cTn id="18" fill="hold"/>
                                        <p:tgtEl>
                                          <p:spTgt spid="952"/>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95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6" fill="hold">
                                  <p:stCondLst>
                                    <p:cond delay="0"/>
                                  </p:stCondLst>
                                  <p:iterate type="el" backwards="0">
                                    <p:tmAbs val="0"/>
                                  </p:iterate>
                                  <p:childTnLst>
                                    <p:set>
                                      <p:cBhvr>
                                        <p:cTn id="25" fill="hold"/>
                                        <p:tgtEl>
                                          <p:spTgt spid="94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0" presetID="1" grpId="7" fill="hold">
                                  <p:stCondLst>
                                    <p:cond delay="0"/>
                                  </p:stCondLst>
                                  <p:iterate type="el" backwards="0">
                                    <p:tmAbs val="0"/>
                                  </p:iterate>
                                  <p:childTnLst>
                                    <p:set>
                                      <p:cBhvr>
                                        <p:cTn id="29" fill="hold"/>
                                        <p:tgtEl>
                                          <p:spTgt spid="1008"/>
                                        </p:tgtEl>
                                        <p:attrNameLst>
                                          <p:attrName>style.visibility</p:attrName>
                                        </p:attrNameLst>
                                      </p:cBhvr>
                                      <p:to>
                                        <p:strVal val="visible"/>
                                      </p:to>
                                    </p:set>
                                  </p:childTnLst>
                                </p:cTn>
                              </p:par>
                            </p:childTnLst>
                          </p:cTn>
                        </p:par>
                        <p:par>
                          <p:cTn id="30" fill="hold">
                            <p:stCondLst>
                              <p:cond delay="0"/>
                            </p:stCondLst>
                            <p:childTnLst>
                              <p:par>
                                <p:cTn id="31" presetClass="entr" nodeType="afterEffect" presetSubtype="0" presetID="1" grpId="8" fill="hold">
                                  <p:stCondLst>
                                    <p:cond delay="0"/>
                                  </p:stCondLst>
                                  <p:iterate type="el" backwards="0">
                                    <p:tmAbs val="0"/>
                                  </p:iterate>
                                  <p:childTnLst>
                                    <p:set>
                                      <p:cBhvr>
                                        <p:cTn id="32" fill="hold"/>
                                        <p:tgtEl>
                                          <p:spTgt spid="100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9" fill="hold">
                                  <p:stCondLst>
                                    <p:cond delay="0"/>
                                  </p:stCondLst>
                                  <p:iterate type="el" backwards="0">
                                    <p:tmAbs val="0"/>
                                  </p:iterate>
                                  <p:childTnLst>
                                    <p:set>
                                      <p:cBhvr>
                                        <p:cTn id="36" fill="hold"/>
                                        <p:tgtEl>
                                          <p:spTgt spid="947"/>
                                        </p:tgtEl>
                                        <p:attrNameLst>
                                          <p:attrName>style.visibility</p:attrName>
                                        </p:attrNameLst>
                                      </p:cBhvr>
                                      <p:to>
                                        <p:strVal val="visible"/>
                                      </p:to>
                                    </p:set>
                                  </p:childTnLst>
                                </p:cTn>
                              </p:par>
                            </p:childTnLst>
                          </p:cTn>
                        </p:par>
                        <p:par>
                          <p:cTn id="37" fill="hold">
                            <p:stCondLst>
                              <p:cond delay="0"/>
                            </p:stCondLst>
                            <p:childTnLst>
                              <p:par>
                                <p:cTn id="38" presetClass="entr" nodeType="afterEffect" presetSubtype="0" presetID="1" grpId="10" fill="hold">
                                  <p:stCondLst>
                                    <p:cond delay="0"/>
                                  </p:stCondLst>
                                  <p:iterate type="el" backwards="0">
                                    <p:tmAbs val="0"/>
                                  </p:iterate>
                                  <p:childTnLst>
                                    <p:set>
                                      <p:cBhvr>
                                        <p:cTn id="39" fill="hold"/>
                                        <p:tgtEl>
                                          <p:spTgt spid="1009"/>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Class="entr" nodeType="clickEffect" presetSubtype="0" presetID="1" grpId="11" fill="hold">
                                  <p:stCondLst>
                                    <p:cond delay="0"/>
                                  </p:stCondLst>
                                  <p:iterate type="el" backwards="0">
                                    <p:tmAbs val="0"/>
                                  </p:iterate>
                                  <p:childTnLst>
                                    <p:set>
                                      <p:cBhvr>
                                        <p:cTn id="43" fill="hold"/>
                                        <p:tgtEl>
                                          <p:spTgt spid="992"/>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Class="entr" nodeType="clickEffect" presetSubtype="0" presetID="1" grpId="12" fill="hold">
                                  <p:stCondLst>
                                    <p:cond delay="0"/>
                                  </p:stCondLst>
                                  <p:iterate type="el" backwards="0">
                                    <p:tmAbs val="0"/>
                                  </p:iterate>
                                  <p:childTnLst>
                                    <p:set>
                                      <p:cBhvr>
                                        <p:cTn id="47" fill="hold"/>
                                        <p:tgtEl>
                                          <p:spTgt spid="99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Class="entr" nodeType="clickEffect" presetSubtype="0" presetID="1" grpId="13" fill="hold">
                                  <p:stCondLst>
                                    <p:cond delay="0"/>
                                  </p:stCondLst>
                                  <p:iterate type="el" backwards="0">
                                    <p:tmAbs val="0"/>
                                  </p:iterate>
                                  <p:childTnLst>
                                    <p:set>
                                      <p:cBhvr>
                                        <p:cTn id="51" fill="hold"/>
                                        <p:tgtEl>
                                          <p:spTgt spid="994"/>
                                        </p:tgtEl>
                                        <p:attrNameLst>
                                          <p:attrName>style.visibility</p:attrName>
                                        </p:attrNameLst>
                                      </p:cBhvr>
                                      <p:to>
                                        <p:strVal val="visible"/>
                                      </p:to>
                                    </p:set>
                                  </p:childTnLst>
                                </p:cTn>
                              </p:par>
                            </p:childTnLst>
                          </p:cTn>
                        </p:par>
                        <p:par>
                          <p:cTn id="52" fill="hold">
                            <p:stCondLst>
                              <p:cond delay="0"/>
                            </p:stCondLst>
                            <p:childTnLst>
                              <p:par>
                                <p:cTn id="53" presetClass="entr" nodeType="afterEffect" presetSubtype="0" presetID="1" grpId="14" fill="hold">
                                  <p:stCondLst>
                                    <p:cond delay="0"/>
                                  </p:stCondLst>
                                  <p:iterate type="el" backwards="0">
                                    <p:tmAbs val="0"/>
                                  </p:iterate>
                                  <p:childTnLst>
                                    <p:set>
                                      <p:cBhvr>
                                        <p:cTn id="54" fill="hold"/>
                                        <p:tgtEl>
                                          <p:spTgt spid="995"/>
                                        </p:tgtEl>
                                        <p:attrNameLst>
                                          <p:attrName>style.visibility</p:attrName>
                                        </p:attrNameLst>
                                      </p:cBhvr>
                                      <p:to>
                                        <p:strVal val="visible"/>
                                      </p:to>
                                    </p:set>
                                  </p:childTnLst>
                                </p:cTn>
                              </p:par>
                            </p:childTnLst>
                          </p:cTn>
                        </p:par>
                        <p:par>
                          <p:cTn id="55" fill="hold">
                            <p:stCondLst>
                              <p:cond delay="0"/>
                            </p:stCondLst>
                            <p:childTnLst>
                              <p:par>
                                <p:cTn id="56" presetClass="entr" nodeType="afterEffect" presetSubtype="0" presetID="1" grpId="15" fill="hold">
                                  <p:stCondLst>
                                    <p:cond delay="0"/>
                                  </p:stCondLst>
                                  <p:iterate type="el" backwards="0">
                                    <p:tmAbs val="0"/>
                                  </p:iterate>
                                  <p:childTnLst>
                                    <p:set>
                                      <p:cBhvr>
                                        <p:cTn id="57" fill="hold"/>
                                        <p:tgtEl>
                                          <p:spTgt spid="1001"/>
                                        </p:tgtEl>
                                        <p:attrNameLst>
                                          <p:attrName>style.visibility</p:attrName>
                                        </p:attrNameLst>
                                      </p:cBhvr>
                                      <p:to>
                                        <p:strVal val="visible"/>
                                      </p:to>
                                    </p:set>
                                  </p:childTnLst>
                                </p:cTn>
                              </p:par>
                            </p:childTnLst>
                          </p:cTn>
                        </p:par>
                        <p:par>
                          <p:cTn id="58" fill="hold">
                            <p:stCondLst>
                              <p:cond delay="0"/>
                            </p:stCondLst>
                            <p:childTnLst>
                              <p:par>
                                <p:cTn id="59" presetClass="entr" nodeType="afterEffect" presetSubtype="0" presetID="1" grpId="16" fill="hold">
                                  <p:stCondLst>
                                    <p:cond delay="0"/>
                                  </p:stCondLst>
                                  <p:iterate type="el" backwards="0">
                                    <p:tmAbs val="0"/>
                                  </p:iterate>
                                  <p:childTnLst>
                                    <p:set>
                                      <p:cBhvr>
                                        <p:cTn id="60" fill="hold"/>
                                        <p:tgtEl>
                                          <p:spTgt spid="1004"/>
                                        </p:tgtEl>
                                        <p:attrNameLst>
                                          <p:attrName>style.visibility</p:attrName>
                                        </p:attrNameLst>
                                      </p:cBhvr>
                                      <p:to>
                                        <p:strVal val="visible"/>
                                      </p:to>
                                    </p:set>
                                  </p:childTnLst>
                                </p:cTn>
                              </p:par>
                            </p:childTnLst>
                          </p:cTn>
                        </p:par>
                        <p:par>
                          <p:cTn id="61" fill="hold">
                            <p:stCondLst>
                              <p:cond delay="0"/>
                            </p:stCondLst>
                            <p:childTnLst>
                              <p:par>
                                <p:cTn id="62" presetClass="entr" nodeType="afterEffect" presetSubtype="0" presetID="1" grpId="17" fill="hold">
                                  <p:stCondLst>
                                    <p:cond delay="0"/>
                                  </p:stCondLst>
                                  <p:iterate type="el" backwards="0">
                                    <p:tmAbs val="0"/>
                                  </p:iterate>
                                  <p:childTnLst>
                                    <p:set>
                                      <p:cBhvr>
                                        <p:cTn id="63" fill="hold"/>
                                        <p:tgtEl>
                                          <p:spTgt spid="1005"/>
                                        </p:tgtEl>
                                        <p:attrNameLst>
                                          <p:attrName>style.visibility</p:attrName>
                                        </p:attrNameLst>
                                      </p:cBhvr>
                                      <p:to>
                                        <p:strVal val="visible"/>
                                      </p:to>
                                    </p:set>
                                  </p:childTnLst>
                                </p:cTn>
                              </p:par>
                            </p:childTnLst>
                          </p:cTn>
                        </p:par>
                        <p:par>
                          <p:cTn id="64" fill="hold">
                            <p:stCondLst>
                              <p:cond delay="0"/>
                            </p:stCondLst>
                            <p:childTnLst>
                              <p:par>
                                <p:cTn id="65" presetClass="entr" nodeType="afterEffect" presetSubtype="0" presetID="1" grpId="18" fill="hold">
                                  <p:stCondLst>
                                    <p:cond delay="0"/>
                                  </p:stCondLst>
                                  <p:iterate type="el" backwards="0">
                                    <p:tmAbs val="0"/>
                                  </p:iterate>
                                  <p:childTnLst>
                                    <p:set>
                                      <p:cBhvr>
                                        <p:cTn id="66" fill="hold"/>
                                        <p:tgtEl>
                                          <p:spTgt spid="1003"/>
                                        </p:tgtEl>
                                        <p:attrNameLst>
                                          <p:attrName>style.visibility</p:attrName>
                                        </p:attrNameLst>
                                      </p:cBhvr>
                                      <p:to>
                                        <p:strVal val="visible"/>
                                      </p:to>
                                    </p:set>
                                  </p:childTnLst>
                                </p:cTn>
                              </p:par>
                            </p:childTnLst>
                          </p:cTn>
                        </p:par>
                        <p:par>
                          <p:cTn id="67" fill="hold">
                            <p:stCondLst>
                              <p:cond delay="0"/>
                            </p:stCondLst>
                            <p:childTnLst>
                              <p:par>
                                <p:cTn id="68" presetClass="entr" nodeType="afterEffect" presetSubtype="0" presetID="1" grpId="19" fill="hold">
                                  <p:stCondLst>
                                    <p:cond delay="0"/>
                                  </p:stCondLst>
                                  <p:iterate type="el" backwards="0">
                                    <p:tmAbs val="0"/>
                                  </p:iterate>
                                  <p:childTnLst>
                                    <p:set>
                                      <p:cBhvr>
                                        <p:cTn id="69" fill="hold"/>
                                        <p:tgtEl>
                                          <p:spTgt spid="1006"/>
                                        </p:tgtEl>
                                        <p:attrNameLst>
                                          <p:attrName>style.visibility</p:attrName>
                                        </p:attrNameLst>
                                      </p:cBhvr>
                                      <p:to>
                                        <p:strVal val="visible"/>
                                      </p:to>
                                    </p:set>
                                  </p:childTnLst>
                                </p:cTn>
                              </p:par>
                            </p:childTnLst>
                          </p:cTn>
                        </p:par>
                        <p:par>
                          <p:cTn id="70" fill="hold">
                            <p:stCondLst>
                              <p:cond delay="0"/>
                            </p:stCondLst>
                            <p:childTnLst>
                              <p:par>
                                <p:cTn id="71" presetClass="entr" nodeType="afterEffect" presetSubtype="0" presetID="1" grpId="20" fill="hold">
                                  <p:stCondLst>
                                    <p:cond delay="0"/>
                                  </p:stCondLst>
                                  <p:iterate type="el" backwards="0">
                                    <p:tmAbs val="0"/>
                                  </p:iterate>
                                  <p:childTnLst>
                                    <p:set>
                                      <p:cBhvr>
                                        <p:cTn id="72" fill="hold"/>
                                        <p:tgtEl>
                                          <p:spTgt spid="1002"/>
                                        </p:tgtEl>
                                        <p:attrNameLst>
                                          <p:attrName>style.visibility</p:attrName>
                                        </p:attrNameLst>
                                      </p:cBhvr>
                                      <p:to>
                                        <p:strVal val="visible"/>
                                      </p:to>
                                    </p:set>
                                  </p:childTnLst>
                                </p:cTn>
                              </p:par>
                            </p:childTnLst>
                          </p:cTn>
                        </p:par>
                        <p:par>
                          <p:cTn id="73" fill="hold">
                            <p:stCondLst>
                              <p:cond delay="0"/>
                            </p:stCondLst>
                            <p:childTnLst>
                              <p:par>
                                <p:cTn id="74" presetClass="entr" nodeType="afterEffect" presetSubtype="0" presetID="1" grpId="21" fill="hold">
                                  <p:stCondLst>
                                    <p:cond delay="0"/>
                                  </p:stCondLst>
                                  <p:iterate type="el" backwards="0">
                                    <p:tmAbs val="0"/>
                                  </p:iterate>
                                  <p:childTnLst>
                                    <p:set>
                                      <p:cBhvr>
                                        <p:cTn id="75" fill="hold"/>
                                        <p:tgtEl>
                                          <p:spTgt spid="997"/>
                                        </p:tgtEl>
                                        <p:attrNameLst>
                                          <p:attrName>style.visibility</p:attrName>
                                        </p:attrNameLst>
                                      </p:cBhvr>
                                      <p:to>
                                        <p:strVal val="visible"/>
                                      </p:to>
                                    </p:set>
                                  </p:childTnLst>
                                </p:cTn>
                              </p:par>
                            </p:childTnLst>
                          </p:cTn>
                        </p:par>
                        <p:par>
                          <p:cTn id="76" fill="hold">
                            <p:stCondLst>
                              <p:cond delay="0"/>
                            </p:stCondLst>
                            <p:childTnLst>
                              <p:par>
                                <p:cTn id="77" presetClass="entr" nodeType="afterEffect" presetSubtype="0" presetID="1" grpId="22" fill="hold">
                                  <p:stCondLst>
                                    <p:cond delay="0"/>
                                  </p:stCondLst>
                                  <p:iterate type="el" backwards="0">
                                    <p:tmAbs val="0"/>
                                  </p:iterate>
                                  <p:childTnLst>
                                    <p:set>
                                      <p:cBhvr>
                                        <p:cTn id="78" fill="hold"/>
                                        <p:tgtEl>
                                          <p:spTgt spid="9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05" grpId="17"/>
      <p:bldP build="whole" bldLvl="1" animBg="1" rev="0" advAuto="0" spid="1008" grpId="7"/>
      <p:bldP build="whole" bldLvl="1" animBg="1" rev="0" advAuto="0" spid="994" grpId="13"/>
      <p:bldP build="whole" bldLvl="1" animBg="1" rev="0" advAuto="0" spid="1004" grpId="16"/>
      <p:bldP build="whole" bldLvl="1" animBg="1" rev="0" advAuto="0" spid="1006" grpId="19"/>
      <p:bldP build="whole" bldLvl="1" animBg="1" rev="0" advAuto="0" spid="1003" grpId="18"/>
      <p:bldP build="whole" bldLvl="1" animBg="1" rev="0" advAuto="0" spid="1001" grpId="15"/>
      <p:bldP build="whole" bldLvl="1" animBg="1" rev="0" advAuto="0" spid="992" grpId="11"/>
      <p:bldP build="whole" bldLvl="1" animBg="1" rev="0" advAuto="0" spid="956" grpId="3"/>
      <p:bldP build="whole" bldLvl="1" animBg="1" rev="0" advAuto="0" spid="1002" grpId="20"/>
      <p:bldP build="whole" bldLvl="1" animBg="1" rev="0" advAuto="0" spid="949" grpId="6"/>
      <p:bldP build="whole" bldLvl="1" animBg="1" rev="0" advAuto="0" spid="957" grpId="2"/>
      <p:bldP build="whole" bldLvl="1" animBg="1" rev="0" advAuto="0" spid="991" grpId="1"/>
      <p:bldP build="whole" bldLvl="1" animBg="1" rev="0" advAuto="0" spid="1007" grpId="8"/>
      <p:bldP build="whole" bldLvl="1" animBg="1" rev="0" advAuto="0" spid="997" grpId="21"/>
      <p:bldP build="whole" bldLvl="1" animBg="1" rev="0" advAuto="0" spid="993" grpId="12"/>
      <p:bldP build="whole" bldLvl="1" animBg="1" rev="0" advAuto="0" spid="1009" grpId="10"/>
      <p:bldP build="whole" bldLvl="1" animBg="1" rev="0" advAuto="0" spid="995" grpId="14"/>
      <p:bldP build="whole" bldLvl="1" animBg="1" rev="0" advAuto="0" spid="955" grpId="5"/>
      <p:bldP build="whole" bldLvl="1" animBg="1" rev="0" advAuto="0" spid="947" grpId="9"/>
      <p:bldP build="whole" bldLvl="1" animBg="1" rev="0" advAuto="0" spid="996" grpId="22"/>
      <p:bldP build="whole" bldLvl="1" animBg="1" rev="0" advAuto="0" spid="952" grpId="4"/>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1013" name="Slide Number"/>
          <p:cNvSpPr txBox="1"/>
          <p:nvPr>
            <p:ph type="sldNum" sz="quarter" idx="2"/>
          </p:nvPr>
        </p:nvSpPr>
        <p:spPr>
          <a:xfrm>
            <a:off x="24015041"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14" name="Rounded Rectangle"/>
          <p:cNvSpPr/>
          <p:nvPr/>
        </p:nvSpPr>
        <p:spPr>
          <a:xfrm>
            <a:off x="10663394" y="350980"/>
            <a:ext cx="9378962" cy="13014040"/>
          </a:xfrm>
          <a:prstGeom prst="roundRect">
            <a:avLst>
              <a:gd name="adj" fmla="val 1670"/>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015" name="Storage"/>
          <p:cNvSpPr txBox="1"/>
          <p:nvPr/>
        </p:nvSpPr>
        <p:spPr>
          <a:xfrm>
            <a:off x="10976419" y="630280"/>
            <a:ext cx="1680862" cy="6617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100000"/>
              </a:lnSpc>
              <a:spcBef>
                <a:spcPts val="0"/>
              </a:spcBef>
              <a:defRPr sz="3000">
                <a:solidFill>
                  <a:srgbClr val="A9A9A9"/>
                </a:solidFill>
                <a:latin typeface="Helvetica"/>
                <a:ea typeface="Helvetica"/>
                <a:cs typeface="Helvetica"/>
                <a:sym typeface="Helvetica"/>
              </a:defRPr>
            </a:lvl1pPr>
          </a:lstStyle>
          <a:p>
            <a:pPr/>
            <a:r>
              <a:t>Storage</a:t>
            </a:r>
          </a:p>
        </p:txBody>
      </p:sp>
      <p:graphicFrame>
        <p:nvGraphicFramePr>
          <p:cNvPr id="1016" name="Table 1-1-1-1-1-1-1-2-3"/>
          <p:cNvGraphicFramePr/>
          <p:nvPr/>
        </p:nvGraphicFramePr>
        <p:xfrm>
          <a:off x="12170417" y="8869711"/>
          <a:ext cx="1037535"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37534"/>
              </a:tblGrid>
              <a:tr h="1244284">
                <a:tc>
                  <a:txBody>
                    <a:bodyPr/>
                    <a:lstStyle/>
                    <a:p>
                      <a:pPr defTabSz="914400">
                        <a:defRPr b="1" sz="2000">
                          <a:solidFill>
                            <a:srgbClr val="A9A9A9"/>
                          </a:solidFill>
                          <a:latin typeface="Helvetica"/>
                          <a:ea typeface="Helvetica"/>
                          <a:cs typeface="Helvetica"/>
                          <a:sym typeface="Helvetica"/>
                        </a:defRPr>
                      </a:pPr>
                      <a:r>
                        <a:rPr b="0">
                          <a:solidFill>
                            <a:srgbClr val="FDFF88"/>
                          </a:solidFill>
                        </a:rPr>
                        <a:t>C.Int64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017" name="Table 1-1-1-1-1-1-1-2"/>
          <p:cNvGraphicFramePr/>
          <p:nvPr/>
        </p:nvGraphicFramePr>
        <p:xfrm>
          <a:off x="14549135" y="8869711"/>
          <a:ext cx="1047707"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3659">
                <a:tc>
                  <a:txBody>
                    <a:bodyPr/>
                    <a:lstStyle/>
                    <a:p>
                      <a:pPr defTabSz="914400">
                        <a:defRPr b="1" sz="2000">
                          <a:solidFill>
                            <a:srgbClr val="A9A9A9"/>
                          </a:solidFill>
                          <a:latin typeface="Helvetica"/>
                          <a:ea typeface="Helvetica"/>
                          <a:cs typeface="Helvetica"/>
                          <a:sym typeface="Helvetica"/>
                        </a:defRPr>
                      </a:pPr>
                      <a:r>
                        <a:rPr b="0">
                          <a:solidFill>
                            <a:srgbClr val="FDFF88"/>
                          </a:solidFill>
                        </a:rPr>
                        <a:t>C.String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736">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476736">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1018" name="0"/>
          <p:cNvSpPr txBox="1"/>
          <p:nvPr/>
        </p:nvSpPr>
        <p:spPr>
          <a:xfrm>
            <a:off x="17356430" y="10173948"/>
            <a:ext cx="210930" cy="372229"/>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019" name="1"/>
          <p:cNvSpPr txBox="1"/>
          <p:nvPr/>
        </p:nvSpPr>
        <p:spPr>
          <a:xfrm>
            <a:off x="17366522" y="10650820"/>
            <a:ext cx="210930"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1020" name="0"/>
          <p:cNvSpPr txBox="1"/>
          <p:nvPr/>
        </p:nvSpPr>
        <p:spPr>
          <a:xfrm>
            <a:off x="17363464" y="11118567"/>
            <a:ext cx="210929"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graphicFrame>
        <p:nvGraphicFramePr>
          <p:cNvPr id="1021" name="Table 1-1-1-1-1-1-1-2-1-1-2"/>
          <p:cNvGraphicFramePr/>
          <p:nvPr/>
        </p:nvGraphicFramePr>
        <p:xfrm>
          <a:off x="17098765" y="8869711"/>
          <a:ext cx="742550"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2549"/>
              </a:tblGrid>
              <a:tr h="1244284">
                <a:tc>
                  <a:txBody>
                    <a:bodyPr/>
                    <a:lstStyle/>
                    <a:p>
                      <a:pPr defTabSz="914400">
                        <a:lnSpc>
                          <a:spcPct val="80000"/>
                        </a:lnSpc>
                        <a:defRPr b="1" sz="1900">
                          <a:solidFill>
                            <a:srgbClr val="A9A9A9"/>
                          </a:solidFill>
                          <a:latin typeface="Helvetica"/>
                          <a:ea typeface="Helvetica"/>
                          <a:cs typeface="Helvetica"/>
                          <a:sym typeface="Helvetica"/>
                        </a:defRPr>
                      </a:pPr>
                      <a:r>
                        <a:rPr b="0"/>
                        <a:t>C</a:t>
                      </a:r>
                      <a:br>
                        <a:rPr b="0"/>
                      </a:br>
                      <a:r>
                        <a:rPr b="0"/>
                        <a:t>.Array</a:t>
                      </a:r>
                      <a:br>
                        <a:rPr b="0"/>
                      </a:br>
                      <a:r>
                        <a:rPr b="0"/>
                        <a:t>(...)</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022" name="Table 1-1-1-1-1-1-1-2-2"/>
          <p:cNvGraphicFramePr/>
          <p:nvPr/>
        </p:nvGraphicFramePr>
        <p:xfrm>
          <a:off x="18186069" y="8869711"/>
          <a:ext cx="1047708" cy="363137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5041">
                <a:tc>
                  <a:txBody>
                    <a:bodyPr/>
                    <a:lstStyle/>
                    <a:p>
                      <a:pPr defTabSz="914400">
                        <a:defRPr b="1" sz="2000">
                          <a:solidFill>
                            <a:srgbClr val="A9A9A9"/>
                          </a:solidFill>
                          <a:latin typeface="Helvetica"/>
                          <a:ea typeface="Helvetica"/>
                          <a:cs typeface="Helvetica"/>
                          <a:sym typeface="Helvetica"/>
                        </a:defRPr>
                      </a:pPr>
                      <a:r>
                        <a:rPr b="0">
                          <a:solidFill>
                            <a:srgbClr val="FDFF88"/>
                          </a:solidFill>
                        </a:rPr>
                        <a:t>C.Array(Int64).bin</a:t>
                      </a:r>
                    </a:p>
                  </a:txBody>
                  <a:tcPr marL="0" marR="0" marT="0" marB="0" anchor="ctr" anchorCtr="0" horzOverflow="overflow">
                    <a:lnL w="0">
                      <a:miter lim="400000"/>
                    </a:lnL>
                    <a:lnR w="0">
                      <a:miter lim="400000"/>
                    </a:lnR>
                    <a:lnT w="0">
                      <a:miter lim="400000"/>
                    </a:lnT>
                    <a:lnB w="0">
                      <a:miter lim="400000"/>
                    </a:lnB>
                    <a:solidFill>
                      <a:srgbClr val="434343"/>
                    </a:solidFill>
                  </a:tcPr>
                </a:tc>
              </a:tr>
              <a:tr h="477265">
                <a:tc>
                  <a:txBody>
                    <a:bodyPr/>
                    <a:lstStyle/>
                    <a:p>
                      <a:pPr defTabSz="914400">
                        <a:defRPr>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1023" name="Rectangle"/>
          <p:cNvSpPr/>
          <p:nvPr/>
        </p:nvSpPr>
        <p:spPr>
          <a:xfrm>
            <a:off x="18477255" y="10210352"/>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024" name="Rectangle"/>
          <p:cNvSpPr/>
          <p:nvPr/>
        </p:nvSpPr>
        <p:spPr>
          <a:xfrm>
            <a:off x="18477255" y="11623204"/>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025" name="Rectangle"/>
          <p:cNvSpPr/>
          <p:nvPr/>
        </p:nvSpPr>
        <p:spPr>
          <a:xfrm>
            <a:off x="18477255" y="11078483"/>
            <a:ext cx="418504" cy="452395"/>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1026" name="Connection Line"/>
          <p:cNvCxnSpPr>
            <a:stCxn id="1018" idx="0"/>
            <a:endCxn id="1023" idx="0"/>
          </p:cNvCxnSpPr>
          <p:nvPr/>
        </p:nvCxnSpPr>
        <p:spPr>
          <a:xfrm>
            <a:off x="17461894" y="10360062"/>
            <a:ext cx="1224613" cy="238194"/>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027" name="Connection Line"/>
          <p:cNvCxnSpPr>
            <a:stCxn id="1019" idx="0"/>
            <a:endCxn id="1025" idx="0"/>
          </p:cNvCxnSpPr>
          <p:nvPr/>
        </p:nvCxnSpPr>
        <p:spPr>
          <a:xfrm>
            <a:off x="17471987" y="10836934"/>
            <a:ext cx="1214520" cy="46774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028" name="Connection Line"/>
          <p:cNvCxnSpPr>
            <a:stCxn id="1020" idx="0"/>
            <a:endCxn id="1024" idx="0"/>
          </p:cNvCxnSpPr>
          <p:nvPr/>
        </p:nvCxnSpPr>
        <p:spPr>
          <a:xfrm>
            <a:off x="17468928" y="11304680"/>
            <a:ext cx="1217579" cy="70642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sp>
        <p:nvSpPr>
          <p:cNvPr id="1029" name="array sizes"/>
          <p:cNvSpPr txBox="1"/>
          <p:nvPr/>
        </p:nvSpPr>
        <p:spPr>
          <a:xfrm>
            <a:off x="17090716" y="11738423"/>
            <a:ext cx="760554" cy="7858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1030" name="Line"/>
          <p:cNvSpPr/>
          <p:nvPr/>
        </p:nvSpPr>
        <p:spPr>
          <a:xfrm flipV="1">
            <a:off x="17470993" y="11577040"/>
            <a:ext cx="1" cy="261112"/>
          </a:xfrm>
          <a:prstGeom prst="line">
            <a:avLst/>
          </a:prstGeom>
          <a:ln>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1031" name="Table 1-1-1-1-1-1"/>
          <p:cNvGraphicFramePr/>
          <p:nvPr/>
        </p:nvGraphicFramePr>
        <p:xfrm>
          <a:off x="5330648" y="1747271"/>
          <a:ext cx="2380227" cy="603194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7525"/>
              </a:tblGrid>
              <a:tr h="1737512">
                <a:tc>
                  <a:txBody>
                    <a:bodyPr/>
                    <a:lstStyle/>
                    <a:p>
                      <a:pPr algn="l" defTabSz="914400">
                        <a:defRPr b="1" sz="2000">
                          <a:solidFill>
                            <a:srgbClr val="A9A9A9"/>
                          </a:solidFill>
                          <a:latin typeface="Helvetica"/>
                          <a:ea typeface="Helvetica"/>
                          <a:cs typeface="Helvetica"/>
                          <a:sym typeface="Helvetica"/>
                        </a:defRPr>
                      </a:pPr>
                      <a:r>
                        <a:t>       </a:t>
                      </a:r>
                      <a:r>
                        <a:rPr b="0">
                          <a:solidFill>
                            <a:srgbClr val="FDFF88"/>
                          </a:solidFill>
                        </a:rPr>
                        <a:t>C</a:t>
                      </a:r>
                      <a:br>
                        <a:rPr b="0">
                          <a:solidFill>
                            <a:srgbClr val="FDFF88"/>
                          </a:solidFill>
                        </a:rPr>
                      </a:br>
                      <a:r>
                        <a:rPr b="0">
                          <a:solidFill>
                            <a:srgbClr val="FFFFFF"/>
                          </a:solidFill>
                        </a:rPr>
                        <a:t>Variant(</a:t>
                      </a:r>
                      <a:br>
                        <a:rPr b="0">
                          <a:solidFill>
                            <a:srgbClr val="FFFFFF"/>
                          </a:solidFill>
                        </a:rPr>
                      </a:br>
                      <a:r>
                        <a:rPr b="0">
                          <a:solidFill>
                            <a:srgbClr val="FFFFFF"/>
                          </a:solidFill>
                        </a:rPr>
                        <a:t>  Int64, </a:t>
                      </a:r>
                      <a:br>
                        <a:rPr b="0">
                          <a:solidFill>
                            <a:srgbClr val="FFFFFF"/>
                          </a:solidFill>
                        </a:rPr>
                      </a:br>
                      <a:r>
                        <a:rPr b="0">
                          <a:solidFill>
                            <a:srgbClr val="FFFFFF"/>
                          </a:solidFill>
                        </a:rPr>
                        <a:t>  String, </a:t>
                      </a:r>
                      <a:br>
                        <a:rPr b="0">
                          <a:solidFill>
                            <a:srgbClr val="FFFFFF"/>
                          </a:solidFill>
                        </a:rPr>
                      </a:br>
                      <a:r>
                        <a:rPr b="0">
                          <a:solidFill>
                            <a:srgbClr val="FFFFFF"/>
                          </a:solidFill>
                        </a:rPr>
                        <a:t>  Array(Int64))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75747">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032" name="Table 1-1-1-1-1-1-1-1-1-1-1-2"/>
          <p:cNvGraphicFramePr/>
          <p:nvPr/>
        </p:nvGraphicFramePr>
        <p:xfrm>
          <a:off x="4813816" y="1747271"/>
          <a:ext cx="518768" cy="601159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18767"/>
              </a:tblGrid>
              <a:tr h="1735306">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033" name="ClickHouse table with Variant column"/>
          <p:cNvSpPr txBox="1"/>
          <p:nvPr/>
        </p:nvSpPr>
        <p:spPr>
          <a:xfrm>
            <a:off x="4341644" y="436447"/>
            <a:ext cx="4356128" cy="1199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3300">
                <a:solidFill>
                  <a:srgbClr val="A9A9A9"/>
                </a:solidFill>
                <a:latin typeface="Helvetica"/>
                <a:ea typeface="Helvetica"/>
                <a:cs typeface="Helvetica"/>
                <a:sym typeface="Helvetica"/>
              </a:defRPr>
            </a:pPr>
            <a:r>
              <a:t>ClickHouse table</a:t>
            </a:r>
            <a:br/>
            <a:r>
              <a:t>with </a:t>
            </a:r>
            <a:r>
              <a:t>Variant</a:t>
            </a:r>
            <a:r>
              <a:t> column</a:t>
            </a:r>
          </a:p>
        </p:txBody>
      </p:sp>
      <p:grpSp>
        <p:nvGrpSpPr>
          <p:cNvPr id="1061" name="Group"/>
          <p:cNvGrpSpPr/>
          <p:nvPr/>
        </p:nvGrpSpPr>
        <p:grpSpPr>
          <a:xfrm>
            <a:off x="11208067" y="2224851"/>
            <a:ext cx="8359335" cy="10484202"/>
            <a:chOff x="0" y="12699"/>
            <a:chExt cx="8359333" cy="10484200"/>
          </a:xfrm>
        </p:grpSpPr>
        <p:sp>
          <p:nvSpPr>
            <p:cNvPr id="1034" name="Rounded Rectangle"/>
            <p:cNvSpPr/>
            <p:nvPr/>
          </p:nvSpPr>
          <p:spPr>
            <a:xfrm>
              <a:off x="0" y="6444679"/>
              <a:ext cx="2206525" cy="4044637"/>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035" name="Table 1-1-1-1-1-1-1-1-1-1-1-1-2"/>
            <p:cNvGraphicFramePr/>
            <p:nvPr/>
          </p:nvGraphicFramePr>
          <p:xfrm>
            <a:off x="189531" y="6657559"/>
            <a:ext cx="752722"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52721"/>
                </a:tblGrid>
                <a:tr h="124428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036" name="Rounded Rectangle"/>
            <p:cNvSpPr/>
            <p:nvPr/>
          </p:nvSpPr>
          <p:spPr>
            <a:xfrm>
              <a:off x="2367650" y="6437095"/>
              <a:ext cx="2216236" cy="4059806"/>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037" name="Table 1-1-1-1-1-1-1-1-1-1-1-1-2-1"/>
            <p:cNvGraphicFramePr/>
            <p:nvPr/>
          </p:nvGraphicFramePr>
          <p:xfrm>
            <a:off x="2555833" y="6657559"/>
            <a:ext cx="773065" cy="219713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3659">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73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73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038" name="Rounded Rectangle"/>
            <p:cNvSpPr/>
            <p:nvPr/>
          </p:nvSpPr>
          <p:spPr>
            <a:xfrm>
              <a:off x="4786895" y="6444679"/>
              <a:ext cx="3572439" cy="4044637"/>
            </a:xfrm>
            <a:prstGeom prst="roundRect">
              <a:avLst>
                <a:gd name="adj" fmla="val 3963"/>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039" name="Table 1-1-1-1-1-1-1-1-1-1-1-1-2-1-1"/>
            <p:cNvGraphicFramePr/>
            <p:nvPr/>
          </p:nvGraphicFramePr>
          <p:xfrm>
            <a:off x="5113573" y="6657559"/>
            <a:ext cx="773065"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428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pSp>
          <p:nvGrpSpPr>
            <p:cNvPr id="1060" name="Group"/>
            <p:cNvGrpSpPr/>
            <p:nvPr/>
          </p:nvGrpSpPr>
          <p:grpSpPr>
            <a:xfrm>
              <a:off x="925421" y="12699"/>
              <a:ext cx="5670438" cy="6463956"/>
              <a:chOff x="0" y="12699"/>
              <a:chExt cx="5670436" cy="6463955"/>
            </a:xfrm>
          </p:grpSpPr>
          <p:sp>
            <p:nvSpPr>
              <p:cNvPr id="1040" name="Line"/>
              <p:cNvSpPr/>
              <p:nvPr/>
            </p:nvSpPr>
            <p:spPr>
              <a:xfrm>
                <a:off x="5540962"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41" name="Line"/>
              <p:cNvSpPr/>
              <p:nvPr/>
            </p:nvSpPr>
            <p:spPr>
              <a:xfrm flipH="1">
                <a:off x="122809"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059" name="Group"/>
              <p:cNvGrpSpPr/>
              <p:nvPr/>
            </p:nvGrpSpPr>
            <p:grpSpPr>
              <a:xfrm>
                <a:off x="0" y="12699"/>
                <a:ext cx="5670437" cy="6463956"/>
                <a:chOff x="0" y="12699"/>
                <a:chExt cx="5670436" cy="6463955"/>
              </a:xfrm>
            </p:grpSpPr>
            <p:sp>
              <p:nvSpPr>
                <p:cNvPr id="1042" name="Line"/>
                <p:cNvSpPr/>
                <p:nvPr/>
              </p:nvSpPr>
              <p:spPr>
                <a:xfrm flipV="1">
                  <a:off x="1493091" y="1738222"/>
                  <a:ext cx="1" cy="410807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43" name="Line"/>
                <p:cNvSpPr/>
                <p:nvPr/>
              </p:nvSpPr>
              <p:spPr>
                <a:xfrm flipV="1">
                  <a:off x="1748539" y="2662791"/>
                  <a:ext cx="1" cy="318350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058" name="Group"/>
                <p:cNvGrpSpPr/>
                <p:nvPr/>
              </p:nvGrpSpPr>
              <p:grpSpPr>
                <a:xfrm>
                  <a:off x="0" y="12699"/>
                  <a:ext cx="5670437" cy="6463956"/>
                  <a:chOff x="0" y="12700"/>
                  <a:chExt cx="5670436" cy="6463954"/>
                </a:xfrm>
              </p:grpSpPr>
              <p:sp>
                <p:nvSpPr>
                  <p:cNvPr id="1044" name="1"/>
                  <p:cNvSpPr txBox="1"/>
                  <p:nvPr/>
                </p:nvSpPr>
                <p:spPr>
                  <a:xfrm>
                    <a:off x="0"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045" name="2"/>
                  <p:cNvSpPr txBox="1"/>
                  <p:nvPr/>
                </p:nvSpPr>
                <p:spPr>
                  <a:xfrm>
                    <a:off x="1486722"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sp>
                <p:nvSpPr>
                  <p:cNvPr id="1046" name="0"/>
                  <p:cNvSpPr txBox="1"/>
                  <p:nvPr/>
                </p:nvSpPr>
                <p:spPr>
                  <a:xfrm>
                    <a:off x="5418149"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047" name="Line"/>
                  <p:cNvSpPr/>
                  <p:nvPr/>
                </p:nvSpPr>
                <p:spPr>
                  <a:xfrm>
                    <a:off x="1755256" y="5829588"/>
                    <a:ext cx="379366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048" name="Table 1-1-1-1-1-1-1-1-1-1-1-2-1"/>
                  <p:cNvGraphicFramePr/>
                  <p:nvPr/>
                </p:nvGraphicFramePr>
                <p:xfrm>
                  <a:off x="2185386" y="12700"/>
                  <a:ext cx="508597"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08595"/>
                      </a:tblGrid>
                      <a:tr h="123891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049" name="Table 1-1-1-1-1-1-1-2-3-1"/>
                  <p:cNvGraphicFramePr/>
                  <p:nvPr/>
                </p:nvGraphicFramePr>
                <p:xfrm>
                  <a:off x="2707671" y="12700"/>
                  <a:ext cx="1027363"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27362"/>
                      </a:tblGrid>
                      <a:tr h="1238915">
                        <a:tc>
                          <a:txBody>
                            <a:bodyPr/>
                            <a:lstStyle/>
                            <a:p>
                              <a:pPr algn="ctr" defTabSz="914400">
                                <a:lnSpc>
                                  <a:spcPct val="100000"/>
                                </a:lnSpc>
                                <a:spcBef>
                                  <a:spcPts val="0"/>
                                </a:spcBef>
                                <a:defRPr b="1" sz="2000">
                                  <a:solidFill>
                                    <a:srgbClr val="AADAFA"/>
                                  </a:solidFill>
                                  <a:latin typeface="Helvetica"/>
                                  <a:ea typeface="Helvetica"/>
                                  <a:cs typeface="Helvetica"/>
                                  <a:sym typeface="Helvetica"/>
                                </a:defRPr>
                              </a:pPr>
                              <a:r>
                                <a:rPr b="0"/>
                                <a:t>C</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bl>
                  </a:graphicData>
                </a:graphic>
              </p:graphicFrame>
              <p:sp>
                <p:nvSpPr>
                  <p:cNvPr id="1050" name="Line"/>
                  <p:cNvSpPr/>
                  <p:nvPr/>
                </p:nvSpPr>
                <p:spPr>
                  <a:xfrm>
                    <a:off x="122391" y="5829588"/>
                    <a:ext cx="1376144"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1" name="Line"/>
                  <p:cNvSpPr/>
                  <p:nvPr/>
                </p:nvSpPr>
                <p:spPr>
                  <a:xfrm flipH="1">
                    <a:off x="1612866" y="2222864"/>
                    <a:ext cx="1" cy="3902188"/>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2" name="Line"/>
                  <p:cNvSpPr/>
                  <p:nvPr/>
                </p:nvSpPr>
                <p:spPr>
                  <a:xfrm>
                    <a:off x="1487663" y="1743790"/>
                    <a:ext cx="1724266"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3" name="Line"/>
                  <p:cNvSpPr/>
                  <p:nvPr/>
                </p:nvSpPr>
                <p:spPr>
                  <a:xfrm>
                    <a:off x="1611738" y="2230975"/>
                    <a:ext cx="1600190"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4" name="Line"/>
                  <p:cNvSpPr/>
                  <p:nvPr/>
                </p:nvSpPr>
                <p:spPr>
                  <a:xfrm>
                    <a:off x="1738333" y="2679032"/>
                    <a:ext cx="147359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5" name="Line"/>
                  <p:cNvSpPr/>
                  <p:nvPr/>
                </p:nvSpPr>
                <p:spPr>
                  <a:xfrm flipV="1">
                    <a:off x="3219383" y="1623357"/>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6" name="Line"/>
                  <p:cNvSpPr/>
                  <p:nvPr/>
                </p:nvSpPr>
                <p:spPr>
                  <a:xfrm flipV="1">
                    <a:off x="3219383" y="2110543"/>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057" name="Line"/>
                  <p:cNvSpPr/>
                  <p:nvPr/>
                </p:nvSpPr>
                <p:spPr>
                  <a:xfrm flipV="1">
                    <a:off x="3219383" y="2579279"/>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grpSp>
      </p:grpSp>
      <p:grpSp>
        <p:nvGrpSpPr>
          <p:cNvPr id="1064" name="Group"/>
          <p:cNvGrpSpPr/>
          <p:nvPr/>
        </p:nvGrpSpPr>
        <p:grpSpPr>
          <a:xfrm>
            <a:off x="17785497" y="8489380"/>
            <a:ext cx="5346764" cy="1270001"/>
            <a:chOff x="0" y="497204"/>
            <a:chExt cx="5346763" cy="1270000"/>
          </a:xfrm>
        </p:grpSpPr>
        <p:sp>
          <p:nvSpPr>
            <p:cNvPr id="1062" name="Index into sorted type list"/>
            <p:cNvSpPr/>
            <p:nvPr/>
          </p:nvSpPr>
          <p:spPr>
            <a:xfrm>
              <a:off x="4076763" y="4972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defRPr sz="3100">
                  <a:solidFill>
                    <a:srgbClr val="A9A9A9"/>
                  </a:solidFill>
                  <a:latin typeface="Helvetica"/>
                  <a:ea typeface="Helvetica"/>
                  <a:cs typeface="Helvetica"/>
                  <a:sym typeface="Helvetica"/>
                </a:defRPr>
              </a:pPr>
              <a:r>
                <a:t>Index into</a:t>
              </a:r>
              <a:br/>
              <a:r>
                <a:t>sorted type list</a:t>
              </a:r>
            </a:p>
          </p:txBody>
        </p:sp>
        <p:sp>
          <p:nvSpPr>
            <p:cNvPr id="1063" name="Line"/>
            <p:cNvSpPr/>
            <p:nvPr/>
          </p:nvSpPr>
          <p:spPr>
            <a:xfrm flipH="1" flipV="1">
              <a:off x="-1" y="497204"/>
              <a:ext cx="2918295" cy="1"/>
            </a:xfrm>
            <a:prstGeom prst="line">
              <a:avLst/>
            </a:prstGeom>
            <a:noFill/>
            <a:ln w="25400" cap="flat">
              <a:solidFill>
                <a:srgbClr val="A9A9A9"/>
              </a:solidFill>
              <a:prstDash val="solid"/>
              <a:miter lim="400000"/>
              <a:tailEnd type="triangle" w="med" len="med"/>
            </a:ln>
            <a:effectLst/>
          </p:spPr>
          <p:txBody>
            <a:bodyPr wrap="square" lIns="50800" tIns="50800" rIns="50800" bIns="50800" numCol="1" anchor="ctr">
              <a:noAutofit/>
            </a:bodyPr>
            <a:lstStyle/>
            <a:p>
              <a:pPr/>
            </a:p>
          </p:txBody>
        </p:sp>
      </p:grpSp>
      <p:grpSp>
        <p:nvGrpSpPr>
          <p:cNvPr id="1070" name="Group"/>
          <p:cNvGrpSpPr/>
          <p:nvPr/>
        </p:nvGrpSpPr>
        <p:grpSpPr>
          <a:xfrm>
            <a:off x="7686688" y="2063920"/>
            <a:ext cx="9667000" cy="5843233"/>
            <a:chOff x="0" y="0"/>
            <a:chExt cx="9666998" cy="5843232"/>
          </a:xfrm>
        </p:grpSpPr>
        <p:graphicFrame>
          <p:nvGraphicFramePr>
            <p:cNvPr id="1065" name="Table 1-1-1-1-1-1-1-2-3-1-1"/>
            <p:cNvGraphicFramePr/>
            <p:nvPr/>
          </p:nvGraphicFramePr>
          <p:xfrm>
            <a:off x="8465174" y="160930"/>
            <a:ext cx="1047708" cy="551317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38915">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4"/>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sp>
          <p:nvSpPr>
            <p:cNvPr id="1066" name="Rounded Rectangle"/>
            <p:cNvSpPr/>
            <p:nvPr/>
          </p:nvSpPr>
          <p:spPr>
            <a:xfrm>
              <a:off x="6464329" y="0"/>
              <a:ext cx="3202670" cy="5843233"/>
            </a:xfrm>
            <a:prstGeom prst="roundRect">
              <a:avLst>
                <a:gd name="adj" fmla="val 4421"/>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67" name="only in-memory"/>
            <p:cNvSpPr txBox="1"/>
            <p:nvPr/>
          </p:nvSpPr>
          <p:spPr>
            <a:xfrm>
              <a:off x="8573036" y="757266"/>
              <a:ext cx="859602" cy="4135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1300">
                  <a:solidFill>
                    <a:srgbClr val="A9A9A9"/>
                  </a:solidFill>
                  <a:latin typeface="Helvetica"/>
                  <a:ea typeface="Helvetica"/>
                  <a:cs typeface="Helvetica"/>
                  <a:sym typeface="Helvetica"/>
                </a:defRPr>
              </a:pPr>
              <a:r>
                <a:t> only</a:t>
              </a:r>
              <a:br/>
              <a:r>
                <a:t>in-memory</a:t>
              </a:r>
            </a:p>
          </p:txBody>
        </p:sp>
        <p:pic>
          <p:nvPicPr>
            <p:cNvPr id="1068" name="memory-thin.svg" descr="memory-thin.svg"/>
            <p:cNvPicPr>
              <a:picLocks noChangeAspect="1"/>
            </p:cNvPicPr>
            <p:nvPr/>
          </p:nvPicPr>
          <p:blipFill>
            <a:blip r:embed="rId3">
              <a:extLst/>
            </a:blip>
            <a:srcRect l="0" t="13583" r="0" b="13634"/>
            <a:stretch>
              <a:fillRect/>
            </a:stretch>
          </p:blipFill>
          <p:spPr>
            <a:xfrm>
              <a:off x="8557415" y="766777"/>
              <a:ext cx="286853" cy="208780"/>
            </a:xfrm>
            <a:custGeom>
              <a:avLst/>
              <a:gdLst/>
              <a:ahLst/>
              <a:cxnLst>
                <a:cxn ang="0">
                  <a:pos x="wd2" y="hd2"/>
                </a:cxn>
                <a:cxn ang="5400000">
                  <a:pos x="wd2" y="hd2"/>
                </a:cxn>
                <a:cxn ang="10800000">
                  <a:pos x="wd2" y="hd2"/>
                </a:cxn>
                <a:cxn ang="16200000">
                  <a:pos x="wd2" y="hd2"/>
                </a:cxn>
              </a:cxnLst>
              <a:rect l="0" t="0" r="r" b="b"/>
              <a:pathLst>
                <a:path w="21600" h="21568" fill="norm" stroke="1" extrusionOk="0">
                  <a:moveTo>
                    <a:pt x="2778" y="0"/>
                  </a:moveTo>
                  <a:cubicBezTo>
                    <a:pt x="1913" y="0"/>
                    <a:pt x="1392" y="7"/>
                    <a:pt x="1046" y="205"/>
                  </a:cubicBezTo>
                  <a:cubicBezTo>
                    <a:pt x="560" y="447"/>
                    <a:pt x="188" y="982"/>
                    <a:pt x="0" y="1640"/>
                  </a:cubicBezTo>
                  <a:lnTo>
                    <a:pt x="0" y="19967"/>
                  </a:lnTo>
                  <a:cubicBezTo>
                    <a:pt x="188" y="20625"/>
                    <a:pt x="560" y="21159"/>
                    <a:pt x="1046" y="21402"/>
                  </a:cubicBezTo>
                  <a:cubicBezTo>
                    <a:pt x="1392" y="21600"/>
                    <a:pt x="1913" y="21566"/>
                    <a:pt x="2778" y="21566"/>
                  </a:cubicBezTo>
                  <a:lnTo>
                    <a:pt x="18822" y="21566"/>
                  </a:lnTo>
                  <a:cubicBezTo>
                    <a:pt x="19687" y="21566"/>
                    <a:pt x="20208" y="21600"/>
                    <a:pt x="20554" y="21402"/>
                  </a:cubicBezTo>
                  <a:cubicBezTo>
                    <a:pt x="21040" y="21159"/>
                    <a:pt x="21412" y="20625"/>
                    <a:pt x="21600" y="19967"/>
                  </a:cubicBezTo>
                  <a:lnTo>
                    <a:pt x="21600" y="1640"/>
                  </a:lnTo>
                  <a:cubicBezTo>
                    <a:pt x="21412" y="982"/>
                    <a:pt x="21040" y="447"/>
                    <a:pt x="20554" y="205"/>
                  </a:cubicBezTo>
                  <a:cubicBezTo>
                    <a:pt x="20208" y="7"/>
                    <a:pt x="19687" y="0"/>
                    <a:pt x="18822" y="0"/>
                  </a:cubicBezTo>
                  <a:lnTo>
                    <a:pt x="2778" y="0"/>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069" name="Line"/>
            <p:cNvSpPr/>
            <p:nvPr/>
          </p:nvSpPr>
          <p:spPr>
            <a:xfrm>
              <a:off x="0" y="575073"/>
              <a:ext cx="643913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1073" name="Group"/>
          <p:cNvGrpSpPr/>
          <p:nvPr/>
        </p:nvGrpSpPr>
        <p:grpSpPr>
          <a:xfrm>
            <a:off x="19578530" y="10525917"/>
            <a:ext cx="2098479" cy="1270001"/>
            <a:chOff x="0" y="285749"/>
            <a:chExt cx="2098478" cy="1270000"/>
          </a:xfrm>
        </p:grpSpPr>
        <p:sp>
          <p:nvSpPr>
            <p:cNvPr id="1071" name="Dense column files"/>
            <p:cNvSpPr/>
            <p:nvPr/>
          </p:nvSpPr>
          <p:spPr>
            <a:xfrm>
              <a:off x="828478"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100">
                  <a:solidFill>
                    <a:srgbClr val="A9A9A9"/>
                  </a:solidFill>
                  <a:latin typeface="Helvetica"/>
                  <a:ea typeface="Helvetica"/>
                  <a:cs typeface="Helvetica"/>
                  <a:sym typeface="Helvetica"/>
                </a:defRPr>
              </a:lvl1pPr>
            </a:lstStyle>
            <a:p>
              <a:pPr/>
              <a:r>
                <a:t>Dense column files</a:t>
              </a:r>
            </a:p>
          </p:txBody>
        </p:sp>
        <p:sp>
          <p:nvSpPr>
            <p:cNvPr id="1072" name="Line"/>
            <p:cNvSpPr/>
            <p:nvPr/>
          </p:nvSpPr>
          <p:spPr>
            <a:xfrm flipH="1" flipV="1">
              <a:off x="-1" y="285749"/>
              <a:ext cx="742551" cy="2"/>
            </a:xfrm>
            <a:prstGeom prst="line">
              <a:avLst/>
            </a:prstGeom>
            <a:noFill/>
            <a:ln w="25400" cap="flat">
              <a:solidFill>
                <a:srgbClr val="A9A9A9"/>
              </a:solidFill>
              <a:prstDash val="solid"/>
              <a:miter lim="400000"/>
              <a:tailEnd type="triangle" w="med" len="med"/>
            </a:ln>
            <a:effectLst/>
          </p:spPr>
          <p:txBody>
            <a:bodyPr wrap="square" lIns="50800" tIns="50800" rIns="50800" bIns="50800" numCol="1" anchor="ctr">
              <a:noAutofit/>
            </a:bodyPr>
            <a:lstStyle/>
            <a:p>
              <a:pPr/>
            </a:p>
          </p:txBody>
        </p:sp>
      </p:grpSp>
      <p:sp>
        <p:nvSpPr>
          <p:cNvPr id="1074" name="Rectangle"/>
          <p:cNvSpPr/>
          <p:nvPr/>
        </p:nvSpPr>
        <p:spPr>
          <a:xfrm>
            <a:off x="5038672" y="4938631"/>
            <a:ext cx="308661" cy="411121"/>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75" name="Rectangle"/>
          <p:cNvSpPr/>
          <p:nvPr/>
        </p:nvSpPr>
        <p:spPr>
          <a:xfrm>
            <a:off x="14529505" y="4938631"/>
            <a:ext cx="308661" cy="411121"/>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76" name="Rectangle"/>
          <p:cNvSpPr/>
          <p:nvPr/>
        </p:nvSpPr>
        <p:spPr>
          <a:xfrm>
            <a:off x="15198545" y="4938631"/>
            <a:ext cx="308661" cy="411121"/>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77" name="Rectangle"/>
          <p:cNvSpPr/>
          <p:nvPr/>
        </p:nvSpPr>
        <p:spPr>
          <a:xfrm>
            <a:off x="12106199" y="8283821"/>
            <a:ext cx="308662" cy="411120"/>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78" name="Rectangle"/>
          <p:cNvSpPr/>
          <p:nvPr/>
        </p:nvSpPr>
        <p:spPr>
          <a:xfrm>
            <a:off x="16515743" y="4938631"/>
            <a:ext cx="308662" cy="411121"/>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079" name="Rectangle"/>
          <p:cNvSpPr/>
          <p:nvPr/>
        </p:nvSpPr>
        <p:spPr>
          <a:xfrm>
            <a:off x="11867543" y="10631374"/>
            <a:ext cx="308662" cy="411120"/>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082" name="Group"/>
          <p:cNvGrpSpPr/>
          <p:nvPr/>
        </p:nvGrpSpPr>
        <p:grpSpPr>
          <a:xfrm>
            <a:off x="438418" y="11372292"/>
            <a:ext cx="2819401" cy="1668835"/>
            <a:chOff x="0" y="228600"/>
            <a:chExt cx="2819400" cy="1668833"/>
          </a:xfrm>
        </p:grpSpPr>
        <p:sp>
          <p:nvSpPr>
            <p:cNvPr id="1080" name="Needs type unification for dynamic JSON paths"/>
            <p:cNvSpPr/>
            <p:nvPr/>
          </p:nvSpPr>
          <p:spPr>
            <a:xfrm>
              <a:off x="0" y="627433"/>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Needs type unification for dynamic JSON paths</a:t>
              </a:r>
            </a:p>
          </p:txBody>
        </p:sp>
        <p:sp>
          <p:nvSpPr>
            <p:cNvPr id="1081" name="Challenge 2:"/>
            <p:cNvSpPr/>
            <p:nvPr/>
          </p:nvSpPr>
          <p:spPr>
            <a:xfrm>
              <a:off x="0" y="228600"/>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2:</a:t>
              </a:r>
            </a:p>
          </p:txBody>
        </p:sp>
      </p:grpSp>
      <p:grpSp>
        <p:nvGrpSpPr>
          <p:cNvPr id="1085" name="Group"/>
          <p:cNvGrpSpPr/>
          <p:nvPr/>
        </p:nvGrpSpPr>
        <p:grpSpPr>
          <a:xfrm>
            <a:off x="438418" y="12388900"/>
            <a:ext cx="6396875" cy="856035"/>
            <a:chOff x="0" y="0"/>
            <a:chExt cx="6396874" cy="856033"/>
          </a:xfrm>
        </p:grpSpPr>
        <p:sp>
          <p:nvSpPr>
            <p:cNvPr id="1083" name="Creates sparse column files for rare JSON paths"/>
            <p:cNvSpPr txBox="1"/>
            <p:nvPr/>
          </p:nvSpPr>
          <p:spPr>
            <a:xfrm>
              <a:off x="0" y="398833"/>
              <a:ext cx="6396875"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Creates sparse column files for rare JSON paths</a:t>
              </a:r>
            </a:p>
          </p:txBody>
        </p:sp>
        <p:sp>
          <p:nvSpPr>
            <p:cNvPr id="1084" name="Challenge 3:"/>
            <p:cNvSpPr txBox="1"/>
            <p:nvPr/>
          </p:nvSpPr>
          <p:spPr>
            <a:xfrm>
              <a:off x="0" y="-1"/>
              <a:ext cx="2819400"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3:</a:t>
              </a:r>
            </a:p>
          </p:txBody>
        </p:sp>
      </p:grpSp>
      <p:sp>
        <p:nvSpPr>
          <p:cNvPr id="1086" name="Too many column files for high-cardinality JSON paths"/>
          <p:cNvSpPr txBox="1"/>
          <p:nvPr/>
        </p:nvSpPr>
        <p:spPr>
          <a:xfrm>
            <a:off x="438418" y="10297317"/>
            <a:ext cx="7127696"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087" name="Challenge 1:"/>
          <p:cNvSpPr txBox="1"/>
          <p:nvPr/>
        </p:nvSpPr>
        <p:spPr>
          <a:xfrm>
            <a:off x="438418" y="9898484"/>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088" name="✅"/>
          <p:cNvSpPr txBox="1"/>
          <p:nvPr/>
        </p:nvSpPr>
        <p:spPr>
          <a:xfrm>
            <a:off x="7294163" y="11120859"/>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089" name="✅"/>
          <p:cNvSpPr txBox="1"/>
          <p:nvPr/>
        </p:nvSpPr>
        <p:spPr>
          <a:xfrm>
            <a:off x="7294163" y="12366067"/>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699">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0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0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0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0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10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107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107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8" fill="hold">
                                  <p:stCondLst>
                                    <p:cond delay="0"/>
                                  </p:stCondLst>
                                  <p:iterate type="el" backwards="0">
                                    <p:tmAbs val="0"/>
                                  </p:iterate>
                                  <p:childTnLst>
                                    <p:set>
                                      <p:cBhvr>
                                        <p:cTn id="34" fill="hold"/>
                                        <p:tgtEl>
                                          <p:spTgt spid="107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9" fill="hold">
                                  <p:stCondLst>
                                    <p:cond delay="0"/>
                                  </p:stCondLst>
                                  <p:iterate type="el" backwards="0">
                                    <p:tmAbs val="0"/>
                                  </p:iterate>
                                  <p:childTnLst>
                                    <p:set>
                                      <p:cBhvr>
                                        <p:cTn id="38" fill="hold"/>
                                        <p:tgtEl>
                                          <p:spTgt spid="107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0" fill="hold">
                                  <p:stCondLst>
                                    <p:cond delay="0"/>
                                  </p:stCondLst>
                                  <p:iterate type="el" backwards="0">
                                    <p:tmAbs val="0"/>
                                  </p:iterate>
                                  <p:childTnLst>
                                    <p:set>
                                      <p:cBhvr>
                                        <p:cTn id="42" fill="hold"/>
                                        <p:tgtEl>
                                          <p:spTgt spid="108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0" presetID="1" grpId="11" fill="hold">
                                  <p:stCondLst>
                                    <p:cond delay="0"/>
                                  </p:stCondLst>
                                  <p:iterate type="el" backwards="0">
                                    <p:tmAbs val="0"/>
                                  </p:iterate>
                                  <p:childTnLst>
                                    <p:set>
                                      <p:cBhvr>
                                        <p:cTn id="46" fill="hold"/>
                                        <p:tgtEl>
                                          <p:spTgt spid="107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0" presetID="1" grpId="12" fill="hold">
                                  <p:stCondLst>
                                    <p:cond delay="0"/>
                                  </p:stCondLst>
                                  <p:iterate type="el" backwards="0">
                                    <p:tmAbs val="0"/>
                                  </p:iterate>
                                  <p:childTnLst>
                                    <p:set>
                                      <p:cBhvr>
                                        <p:cTn id="50" fill="hold"/>
                                        <p:tgtEl>
                                          <p:spTgt spid="10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76" grpId="6"/>
      <p:bldP build="whole" bldLvl="1" animBg="1" rev="0" advAuto="0" spid="1070" grpId="3"/>
      <p:bldP build="whole" bldLvl="1" animBg="1" rev="0" advAuto="0" spid="1064" grpId="2"/>
      <p:bldP build="whole" bldLvl="1" animBg="1" rev="0" advAuto="0" spid="1075" grpId="5"/>
      <p:bldP build="whole" bldLvl="1" animBg="1" rev="0" advAuto="0" spid="1089" grpId="12"/>
      <p:bldP build="whole" bldLvl="1" animBg="1" rev="0" advAuto="0" spid="1079" grpId="9"/>
      <p:bldP build="whole" bldLvl="1" animBg="1" rev="0" advAuto="0" spid="1074" grpId="4"/>
      <p:bldP build="whole" bldLvl="1" animBg="1" rev="0" advAuto="0" spid="1077" grpId="7"/>
      <p:bldP build="whole" bldLvl="1" animBg="1" rev="0" advAuto="0" spid="1061" grpId="1"/>
      <p:bldP build="whole" bldLvl="1" animBg="1" rev="0" advAuto="0" spid="1078" grpId="8"/>
      <p:bldP build="whole" bldLvl="1" animBg="1" rev="0" advAuto="0" spid="1088" grpId="10"/>
      <p:bldP build="whole" bldLvl="1" animBg="1" rev="0" advAuto="0" spid="1073" grpId="1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aphicFrame>
        <p:nvGraphicFramePr>
          <p:cNvPr id="1093" name="Table 1-1-1-1-1-1-1"/>
          <p:cNvGraphicFramePr/>
          <p:nvPr/>
        </p:nvGraphicFramePr>
        <p:xfrm>
          <a:off x="5330648" y="1743449"/>
          <a:ext cx="2380227" cy="603194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7525"/>
              </a:tblGrid>
              <a:tr h="1737512">
                <a:tc>
                  <a:txBody>
                    <a:bodyPr/>
                    <a:lstStyle/>
                    <a:p>
                      <a:pPr defTabSz="914400">
                        <a:defRPr b="1" sz="2000">
                          <a:solidFill>
                            <a:srgbClr val="A9A9A9"/>
                          </a:solidFill>
                          <a:latin typeface="Helvetica"/>
                          <a:ea typeface="Helvetica"/>
                          <a:cs typeface="Helvetica"/>
                          <a:sym typeface="Helvetica"/>
                        </a:defRPr>
                      </a:pPr>
                      <a:r>
                        <a:rPr b="0">
                          <a:solidFill>
                            <a:srgbClr val="FDFF88"/>
                          </a:solidFill>
                        </a:rPr>
                        <a:t>C</a:t>
                      </a:r>
                      <a:br>
                        <a:rPr b="0">
                          <a:solidFill>
                            <a:srgbClr val="FDFF88"/>
                          </a:solidFill>
                        </a:rPr>
                      </a:br>
                      <a:r>
                        <a:rPr b="0">
                          <a:solidFill>
                            <a:srgbClr val="FFFFFF"/>
                          </a:solidFill>
                        </a:rPr>
                        <a:t>Dynamic</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75747">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094" name="Table 1-1-1-1-1-1"/>
          <p:cNvGraphicFramePr/>
          <p:nvPr/>
        </p:nvGraphicFramePr>
        <p:xfrm>
          <a:off x="5330648" y="1747271"/>
          <a:ext cx="2380227" cy="603194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7525"/>
              </a:tblGrid>
              <a:tr h="1737512">
                <a:tc>
                  <a:txBody>
                    <a:bodyPr/>
                    <a:lstStyle/>
                    <a:p>
                      <a:pPr algn="l" defTabSz="914400">
                        <a:defRPr b="1" sz="2000">
                          <a:solidFill>
                            <a:srgbClr val="A9A9A9"/>
                          </a:solidFill>
                          <a:latin typeface="Helvetica"/>
                          <a:ea typeface="Helvetica"/>
                          <a:cs typeface="Helvetica"/>
                          <a:sym typeface="Helvetica"/>
                        </a:defRPr>
                      </a:pPr>
                      <a:r>
                        <a:t>       </a:t>
                      </a:r>
                      <a:r>
                        <a:rPr b="0">
                          <a:solidFill>
                            <a:srgbClr val="FDFF88"/>
                          </a:solidFill>
                        </a:rPr>
                        <a:t>C</a:t>
                      </a:r>
                      <a:br>
                        <a:rPr b="0">
                          <a:solidFill>
                            <a:srgbClr val="FDFF88"/>
                          </a:solidFill>
                        </a:rPr>
                      </a:br>
                      <a:r>
                        <a:rPr b="0">
                          <a:solidFill>
                            <a:srgbClr val="FFFFFF"/>
                          </a:solidFill>
                        </a:rPr>
                        <a:t>Variant(</a:t>
                      </a:r>
                      <a:br>
                        <a:rPr b="0">
                          <a:solidFill>
                            <a:srgbClr val="FFFFFF"/>
                          </a:solidFill>
                        </a:rPr>
                      </a:br>
                      <a:r>
                        <a:rPr b="0">
                          <a:solidFill>
                            <a:srgbClr val="FFFFFF"/>
                          </a:solidFill>
                        </a:rPr>
                        <a:t>  Int64, </a:t>
                      </a:r>
                      <a:br>
                        <a:rPr b="0">
                          <a:solidFill>
                            <a:srgbClr val="FFFFFF"/>
                          </a:solidFill>
                        </a:rPr>
                      </a:br>
                      <a:r>
                        <a:rPr b="0">
                          <a:solidFill>
                            <a:srgbClr val="FFFFFF"/>
                          </a:solidFill>
                        </a:rPr>
                        <a:t>  String, </a:t>
                      </a:r>
                      <a:br>
                        <a:rPr b="0">
                          <a:solidFill>
                            <a:srgbClr val="FFFFFF"/>
                          </a:solidFill>
                        </a:rPr>
                      </a:br>
                      <a:r>
                        <a:rPr b="0">
                          <a:solidFill>
                            <a:srgbClr val="FFFFFF"/>
                          </a:solidFill>
                        </a:rPr>
                        <a:t>  Array(Int64))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75747">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sp>
        <p:nvSpPr>
          <p:cNvPr id="1095" name="Slide Number"/>
          <p:cNvSpPr txBox="1"/>
          <p:nvPr>
            <p:ph type="sldNum" sz="quarter" idx="2"/>
          </p:nvPr>
        </p:nvSpPr>
        <p:spPr>
          <a:xfrm>
            <a:off x="24015041"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96" name="Rounded Rectangle"/>
          <p:cNvSpPr/>
          <p:nvPr/>
        </p:nvSpPr>
        <p:spPr>
          <a:xfrm>
            <a:off x="10663394" y="350980"/>
            <a:ext cx="9378962" cy="13014040"/>
          </a:xfrm>
          <a:prstGeom prst="roundRect">
            <a:avLst>
              <a:gd name="adj" fmla="val 1670"/>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097" name="Storage"/>
          <p:cNvSpPr txBox="1"/>
          <p:nvPr/>
        </p:nvSpPr>
        <p:spPr>
          <a:xfrm>
            <a:off x="10976419" y="630280"/>
            <a:ext cx="1680862" cy="6617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100000"/>
              </a:lnSpc>
              <a:spcBef>
                <a:spcPts val="0"/>
              </a:spcBef>
              <a:defRPr sz="3000">
                <a:solidFill>
                  <a:srgbClr val="A9A9A9"/>
                </a:solidFill>
                <a:latin typeface="Helvetica"/>
                <a:ea typeface="Helvetica"/>
                <a:cs typeface="Helvetica"/>
                <a:sym typeface="Helvetica"/>
              </a:defRPr>
            </a:lvl1pPr>
          </a:lstStyle>
          <a:p>
            <a:pPr/>
            <a:r>
              <a:t>Storage</a:t>
            </a:r>
          </a:p>
        </p:txBody>
      </p:sp>
      <p:sp>
        <p:nvSpPr>
          <p:cNvPr id="1098" name="Rounded Rectangle"/>
          <p:cNvSpPr/>
          <p:nvPr/>
        </p:nvSpPr>
        <p:spPr>
          <a:xfrm>
            <a:off x="11208067" y="8656831"/>
            <a:ext cx="2206526" cy="4044636"/>
          </a:xfrm>
          <a:prstGeom prst="roundRect">
            <a:avLst>
              <a:gd name="adj" fmla="val 6416"/>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099" name="Table 1-1-1-1-1-1-1-2-3"/>
          <p:cNvGraphicFramePr/>
          <p:nvPr/>
        </p:nvGraphicFramePr>
        <p:xfrm>
          <a:off x="12170417" y="8869711"/>
          <a:ext cx="1037535"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37534"/>
              </a:tblGrid>
              <a:tr h="1244284">
                <a:tc>
                  <a:txBody>
                    <a:bodyPr/>
                    <a:lstStyle/>
                    <a:p>
                      <a:pPr defTabSz="914400">
                        <a:defRPr b="1" sz="2000">
                          <a:solidFill>
                            <a:srgbClr val="A9A9A9"/>
                          </a:solidFill>
                          <a:latin typeface="Helvetica"/>
                          <a:ea typeface="Helvetica"/>
                          <a:cs typeface="Helvetica"/>
                          <a:sym typeface="Helvetica"/>
                        </a:defRPr>
                      </a:pPr>
                      <a:r>
                        <a:rPr b="0">
                          <a:solidFill>
                            <a:srgbClr val="FDFF88"/>
                          </a:solidFill>
                        </a:rPr>
                        <a:t>C.Int64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100" name="Table 1-1-1-1-1-1-1-1-1-1-1-1-2"/>
          <p:cNvGraphicFramePr/>
          <p:nvPr/>
        </p:nvGraphicFramePr>
        <p:xfrm>
          <a:off x="11397599" y="8869711"/>
          <a:ext cx="752722"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52721"/>
              </a:tblGrid>
              <a:tr h="1244284">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01" name="Rounded Rectangle"/>
          <p:cNvSpPr/>
          <p:nvPr/>
        </p:nvSpPr>
        <p:spPr>
          <a:xfrm>
            <a:off x="13575718" y="8649246"/>
            <a:ext cx="2216236" cy="4059807"/>
          </a:xfrm>
          <a:prstGeom prst="roundRect">
            <a:avLst>
              <a:gd name="adj" fmla="val 6388"/>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102" name="Table 1-1-1-1-1-1-1-2"/>
          <p:cNvGraphicFramePr/>
          <p:nvPr/>
        </p:nvGraphicFramePr>
        <p:xfrm>
          <a:off x="14549135" y="8869711"/>
          <a:ext cx="1047707"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3659">
                <a:tc>
                  <a:txBody>
                    <a:bodyPr/>
                    <a:lstStyle/>
                    <a:p>
                      <a:pPr defTabSz="914400">
                        <a:defRPr b="1" sz="2000">
                          <a:solidFill>
                            <a:srgbClr val="A9A9A9"/>
                          </a:solidFill>
                          <a:latin typeface="Helvetica"/>
                          <a:ea typeface="Helvetica"/>
                          <a:cs typeface="Helvetica"/>
                          <a:sym typeface="Helvetica"/>
                        </a:defRPr>
                      </a:pPr>
                      <a:r>
                        <a:rPr b="0">
                          <a:solidFill>
                            <a:srgbClr val="FDFF88"/>
                          </a:solidFill>
                        </a:rPr>
                        <a:t>C.String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736">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476736">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103" name="Table 1-1-1-1-1-1-1-1-1-1-1-1-2-1"/>
          <p:cNvGraphicFramePr/>
          <p:nvPr/>
        </p:nvGraphicFramePr>
        <p:xfrm>
          <a:off x="13763900" y="8869711"/>
          <a:ext cx="773066"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3659">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73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73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04" name="0"/>
          <p:cNvSpPr txBox="1"/>
          <p:nvPr/>
        </p:nvSpPr>
        <p:spPr>
          <a:xfrm>
            <a:off x="17356430" y="10173948"/>
            <a:ext cx="210930" cy="372229"/>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105" name="1"/>
          <p:cNvSpPr txBox="1"/>
          <p:nvPr/>
        </p:nvSpPr>
        <p:spPr>
          <a:xfrm>
            <a:off x="17366522" y="10650820"/>
            <a:ext cx="210930"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1106" name="0"/>
          <p:cNvSpPr txBox="1"/>
          <p:nvPr/>
        </p:nvSpPr>
        <p:spPr>
          <a:xfrm>
            <a:off x="17363464" y="11118567"/>
            <a:ext cx="210929"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107" name="Rounded Rectangle"/>
          <p:cNvSpPr/>
          <p:nvPr/>
        </p:nvSpPr>
        <p:spPr>
          <a:xfrm>
            <a:off x="15994963" y="8656831"/>
            <a:ext cx="3572439" cy="4044636"/>
          </a:xfrm>
          <a:prstGeom prst="roundRect">
            <a:avLst>
              <a:gd name="adj" fmla="val 3963"/>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108" name="Table 1-1-1-1-1-1-1-2-1-1-2"/>
          <p:cNvGraphicFramePr/>
          <p:nvPr/>
        </p:nvGraphicFramePr>
        <p:xfrm>
          <a:off x="17098765" y="8869711"/>
          <a:ext cx="742550"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2549"/>
              </a:tblGrid>
              <a:tr h="1244284">
                <a:tc>
                  <a:txBody>
                    <a:bodyPr/>
                    <a:lstStyle/>
                    <a:p>
                      <a:pPr defTabSz="914400">
                        <a:lnSpc>
                          <a:spcPct val="80000"/>
                        </a:lnSpc>
                        <a:defRPr b="1" sz="1900">
                          <a:solidFill>
                            <a:srgbClr val="A9A9A9"/>
                          </a:solidFill>
                          <a:latin typeface="Helvetica"/>
                          <a:ea typeface="Helvetica"/>
                          <a:cs typeface="Helvetica"/>
                          <a:sym typeface="Helvetica"/>
                        </a:defRPr>
                      </a:pPr>
                      <a:r>
                        <a:rPr b="0"/>
                        <a:t>C</a:t>
                      </a:r>
                      <a:br>
                        <a:rPr b="0"/>
                      </a:br>
                      <a:r>
                        <a:rPr b="0"/>
                        <a:t>.Array</a:t>
                      </a:r>
                      <a:br>
                        <a:rPr b="0"/>
                      </a:br>
                      <a:r>
                        <a:rPr b="0"/>
                        <a:t>(...)</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109" name="Table 1-1-1-1-1-1-1-2-2"/>
          <p:cNvGraphicFramePr/>
          <p:nvPr/>
        </p:nvGraphicFramePr>
        <p:xfrm>
          <a:off x="18186069" y="8869711"/>
          <a:ext cx="1047708" cy="363137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5041">
                <a:tc>
                  <a:txBody>
                    <a:bodyPr/>
                    <a:lstStyle/>
                    <a:p>
                      <a:pPr defTabSz="914400">
                        <a:defRPr b="1" sz="2000">
                          <a:solidFill>
                            <a:srgbClr val="A9A9A9"/>
                          </a:solidFill>
                          <a:latin typeface="Helvetica"/>
                          <a:ea typeface="Helvetica"/>
                          <a:cs typeface="Helvetica"/>
                          <a:sym typeface="Helvetica"/>
                        </a:defRPr>
                      </a:pPr>
                      <a:r>
                        <a:rPr b="0">
                          <a:solidFill>
                            <a:srgbClr val="FDFF88"/>
                          </a:solidFill>
                        </a:rPr>
                        <a:t>C.Array(Int64).bin</a:t>
                      </a:r>
                    </a:p>
                  </a:txBody>
                  <a:tcPr marL="0" marR="0" marT="0" marB="0" anchor="ctr" anchorCtr="0" horzOverflow="overflow">
                    <a:lnL w="0">
                      <a:miter lim="400000"/>
                    </a:lnL>
                    <a:lnR w="0">
                      <a:miter lim="400000"/>
                    </a:lnR>
                    <a:lnT w="0">
                      <a:miter lim="400000"/>
                    </a:lnT>
                    <a:lnB w="0">
                      <a:miter lim="400000"/>
                    </a:lnB>
                    <a:solidFill>
                      <a:srgbClr val="434343"/>
                    </a:solidFill>
                  </a:tcPr>
                </a:tc>
              </a:tr>
              <a:tr h="477265">
                <a:tc>
                  <a:txBody>
                    <a:bodyPr/>
                    <a:lstStyle/>
                    <a:p>
                      <a:pPr defTabSz="914400">
                        <a:defRPr>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1110" name="Rectangle"/>
          <p:cNvSpPr/>
          <p:nvPr/>
        </p:nvSpPr>
        <p:spPr>
          <a:xfrm>
            <a:off x="18477255" y="10210352"/>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111" name="Rectangle"/>
          <p:cNvSpPr/>
          <p:nvPr/>
        </p:nvSpPr>
        <p:spPr>
          <a:xfrm>
            <a:off x="18477255" y="11623204"/>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112" name="Rectangle"/>
          <p:cNvSpPr/>
          <p:nvPr/>
        </p:nvSpPr>
        <p:spPr>
          <a:xfrm>
            <a:off x="18477255" y="11078483"/>
            <a:ext cx="418504" cy="452395"/>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1113" name="Connection Line"/>
          <p:cNvCxnSpPr>
            <a:stCxn id="1104" idx="0"/>
            <a:endCxn id="1110" idx="0"/>
          </p:cNvCxnSpPr>
          <p:nvPr/>
        </p:nvCxnSpPr>
        <p:spPr>
          <a:xfrm>
            <a:off x="17461894" y="10360062"/>
            <a:ext cx="1224613" cy="238194"/>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114" name="Connection Line"/>
          <p:cNvCxnSpPr>
            <a:stCxn id="1105" idx="0"/>
            <a:endCxn id="1112" idx="0"/>
          </p:cNvCxnSpPr>
          <p:nvPr/>
        </p:nvCxnSpPr>
        <p:spPr>
          <a:xfrm>
            <a:off x="17471987" y="10836934"/>
            <a:ext cx="1214520" cy="46774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115" name="Connection Line"/>
          <p:cNvCxnSpPr>
            <a:stCxn id="1106" idx="0"/>
            <a:endCxn id="1111" idx="0"/>
          </p:cNvCxnSpPr>
          <p:nvPr/>
        </p:nvCxnSpPr>
        <p:spPr>
          <a:xfrm>
            <a:off x="17468928" y="11304680"/>
            <a:ext cx="1217579" cy="70642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graphicFrame>
        <p:nvGraphicFramePr>
          <p:cNvPr id="1116" name="Table 1-1-1-1-1-1-1-1-1-1-1-1-2-1-1"/>
          <p:cNvGraphicFramePr/>
          <p:nvPr/>
        </p:nvGraphicFramePr>
        <p:xfrm>
          <a:off x="16321640" y="8869711"/>
          <a:ext cx="773066"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4284">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17" name="array sizes"/>
          <p:cNvSpPr txBox="1"/>
          <p:nvPr/>
        </p:nvSpPr>
        <p:spPr>
          <a:xfrm>
            <a:off x="17090716" y="11738423"/>
            <a:ext cx="760554" cy="7858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1118" name="Line"/>
          <p:cNvSpPr/>
          <p:nvPr/>
        </p:nvSpPr>
        <p:spPr>
          <a:xfrm flipV="1">
            <a:off x="17470993" y="11577040"/>
            <a:ext cx="1" cy="261112"/>
          </a:xfrm>
          <a:prstGeom prst="line">
            <a:avLst/>
          </a:prstGeom>
          <a:ln>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1119" name="Table 1-1-1-1-1-1-1-1-1-1-1-2"/>
          <p:cNvGraphicFramePr/>
          <p:nvPr/>
        </p:nvGraphicFramePr>
        <p:xfrm>
          <a:off x="4813816" y="1747271"/>
          <a:ext cx="518768" cy="601159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18767"/>
              </a:tblGrid>
              <a:tr h="1735306">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20" name="ClickHouse table with Variant column"/>
          <p:cNvSpPr txBox="1"/>
          <p:nvPr/>
        </p:nvSpPr>
        <p:spPr>
          <a:xfrm>
            <a:off x="4341644" y="436447"/>
            <a:ext cx="4356128" cy="1199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3300">
                <a:solidFill>
                  <a:srgbClr val="A9A9A9"/>
                </a:solidFill>
                <a:latin typeface="Helvetica"/>
                <a:ea typeface="Helvetica"/>
                <a:cs typeface="Helvetica"/>
                <a:sym typeface="Helvetica"/>
              </a:defRPr>
            </a:pPr>
            <a:r>
              <a:t>ClickHouse table</a:t>
            </a:r>
            <a:br/>
            <a:r>
              <a:t>with </a:t>
            </a:r>
            <a:r>
              <a:t>Variant</a:t>
            </a:r>
            <a:r>
              <a:t> column</a:t>
            </a:r>
          </a:p>
        </p:txBody>
      </p:sp>
      <p:grpSp>
        <p:nvGrpSpPr>
          <p:cNvPr id="1141" name="Group"/>
          <p:cNvGrpSpPr/>
          <p:nvPr/>
        </p:nvGrpSpPr>
        <p:grpSpPr>
          <a:xfrm>
            <a:off x="12133489" y="2224851"/>
            <a:ext cx="5670438" cy="6463956"/>
            <a:chOff x="0" y="12699"/>
            <a:chExt cx="5670436" cy="6463955"/>
          </a:xfrm>
        </p:grpSpPr>
        <p:sp>
          <p:nvSpPr>
            <p:cNvPr id="1121" name="Line"/>
            <p:cNvSpPr/>
            <p:nvPr/>
          </p:nvSpPr>
          <p:spPr>
            <a:xfrm>
              <a:off x="5540962"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22" name="Line"/>
            <p:cNvSpPr/>
            <p:nvPr/>
          </p:nvSpPr>
          <p:spPr>
            <a:xfrm flipH="1">
              <a:off x="122809"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140" name="Group"/>
            <p:cNvGrpSpPr/>
            <p:nvPr/>
          </p:nvGrpSpPr>
          <p:grpSpPr>
            <a:xfrm>
              <a:off x="0" y="12699"/>
              <a:ext cx="5670437" cy="6463956"/>
              <a:chOff x="0" y="12699"/>
              <a:chExt cx="5670436" cy="6463955"/>
            </a:xfrm>
          </p:grpSpPr>
          <p:sp>
            <p:nvSpPr>
              <p:cNvPr id="1123" name="Line"/>
              <p:cNvSpPr/>
              <p:nvPr/>
            </p:nvSpPr>
            <p:spPr>
              <a:xfrm flipV="1">
                <a:off x="1493091" y="1738222"/>
                <a:ext cx="1" cy="410807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24" name="Line"/>
              <p:cNvSpPr/>
              <p:nvPr/>
            </p:nvSpPr>
            <p:spPr>
              <a:xfrm flipV="1">
                <a:off x="1748539" y="2662791"/>
                <a:ext cx="1" cy="318350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139" name="Group"/>
              <p:cNvGrpSpPr/>
              <p:nvPr/>
            </p:nvGrpSpPr>
            <p:grpSpPr>
              <a:xfrm>
                <a:off x="0" y="12699"/>
                <a:ext cx="5670437" cy="6463956"/>
                <a:chOff x="0" y="12700"/>
                <a:chExt cx="5670436" cy="6463954"/>
              </a:xfrm>
            </p:grpSpPr>
            <p:sp>
              <p:nvSpPr>
                <p:cNvPr id="1125" name="1"/>
                <p:cNvSpPr txBox="1"/>
                <p:nvPr/>
              </p:nvSpPr>
              <p:spPr>
                <a:xfrm>
                  <a:off x="0"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126" name="2"/>
                <p:cNvSpPr txBox="1"/>
                <p:nvPr/>
              </p:nvSpPr>
              <p:spPr>
                <a:xfrm>
                  <a:off x="1486722"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sp>
              <p:nvSpPr>
                <p:cNvPr id="1127" name="0"/>
                <p:cNvSpPr txBox="1"/>
                <p:nvPr/>
              </p:nvSpPr>
              <p:spPr>
                <a:xfrm>
                  <a:off x="5418149"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128" name="Line"/>
                <p:cNvSpPr/>
                <p:nvPr/>
              </p:nvSpPr>
              <p:spPr>
                <a:xfrm>
                  <a:off x="1755256" y="5829588"/>
                  <a:ext cx="379366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129" name="Table 1-1-1-1-1-1-1-1-1-1-1-2-1"/>
                <p:cNvGraphicFramePr/>
                <p:nvPr/>
              </p:nvGraphicFramePr>
              <p:xfrm>
                <a:off x="2185386" y="12700"/>
                <a:ext cx="508597"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08595"/>
                    </a:tblGrid>
                    <a:tr h="123891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130" name="Table 1-1-1-1-1-1-1-2-3-1"/>
                <p:cNvGraphicFramePr/>
                <p:nvPr/>
              </p:nvGraphicFramePr>
              <p:xfrm>
                <a:off x="2707671" y="12700"/>
                <a:ext cx="1027363"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27362"/>
                    </a:tblGrid>
                    <a:tr h="1238915">
                      <a:tc>
                        <a:txBody>
                          <a:bodyPr/>
                          <a:lstStyle/>
                          <a:p>
                            <a:pPr algn="ctr" defTabSz="914400">
                              <a:lnSpc>
                                <a:spcPct val="100000"/>
                              </a:lnSpc>
                              <a:spcBef>
                                <a:spcPts val="0"/>
                              </a:spcBef>
                              <a:defRPr b="1" sz="2000">
                                <a:solidFill>
                                  <a:srgbClr val="AADAFA"/>
                                </a:solidFill>
                                <a:latin typeface="Helvetica"/>
                                <a:ea typeface="Helvetica"/>
                                <a:cs typeface="Helvetica"/>
                                <a:sym typeface="Helvetica"/>
                              </a:defRPr>
                            </a:pPr>
                            <a:r>
                              <a:rPr b="0"/>
                              <a:t>C</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bl>
                </a:graphicData>
              </a:graphic>
            </p:graphicFrame>
            <p:sp>
              <p:nvSpPr>
                <p:cNvPr id="1131" name="Line"/>
                <p:cNvSpPr/>
                <p:nvPr/>
              </p:nvSpPr>
              <p:spPr>
                <a:xfrm>
                  <a:off x="122391" y="5829588"/>
                  <a:ext cx="1376144"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2" name="Line"/>
                <p:cNvSpPr/>
                <p:nvPr/>
              </p:nvSpPr>
              <p:spPr>
                <a:xfrm flipH="1">
                  <a:off x="1612866" y="2222864"/>
                  <a:ext cx="1" cy="3902188"/>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3" name="Line"/>
                <p:cNvSpPr/>
                <p:nvPr/>
              </p:nvSpPr>
              <p:spPr>
                <a:xfrm>
                  <a:off x="1487663" y="1743790"/>
                  <a:ext cx="1724266"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4" name="Line"/>
                <p:cNvSpPr/>
                <p:nvPr/>
              </p:nvSpPr>
              <p:spPr>
                <a:xfrm>
                  <a:off x="1611738" y="2230975"/>
                  <a:ext cx="1600190"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5" name="Line"/>
                <p:cNvSpPr/>
                <p:nvPr/>
              </p:nvSpPr>
              <p:spPr>
                <a:xfrm>
                  <a:off x="1738333" y="2679032"/>
                  <a:ext cx="147359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6" name="Line"/>
                <p:cNvSpPr/>
                <p:nvPr/>
              </p:nvSpPr>
              <p:spPr>
                <a:xfrm flipV="1">
                  <a:off x="3219383" y="1623357"/>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7" name="Line"/>
                <p:cNvSpPr/>
                <p:nvPr/>
              </p:nvSpPr>
              <p:spPr>
                <a:xfrm flipV="1">
                  <a:off x="3219383" y="2110543"/>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38" name="Line"/>
                <p:cNvSpPr/>
                <p:nvPr/>
              </p:nvSpPr>
              <p:spPr>
                <a:xfrm flipV="1">
                  <a:off x="3219383" y="2579279"/>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grpSp>
      <p:grpSp>
        <p:nvGrpSpPr>
          <p:cNvPr id="1147" name="Group"/>
          <p:cNvGrpSpPr/>
          <p:nvPr/>
        </p:nvGrpSpPr>
        <p:grpSpPr>
          <a:xfrm>
            <a:off x="7686688" y="2063920"/>
            <a:ext cx="9667000" cy="5843233"/>
            <a:chOff x="0" y="0"/>
            <a:chExt cx="9666998" cy="5843232"/>
          </a:xfrm>
        </p:grpSpPr>
        <p:graphicFrame>
          <p:nvGraphicFramePr>
            <p:cNvPr id="1142" name="Table 1-1-1-1-1-1-1-2-3-1-1"/>
            <p:cNvGraphicFramePr/>
            <p:nvPr/>
          </p:nvGraphicFramePr>
          <p:xfrm>
            <a:off x="8465174" y="160930"/>
            <a:ext cx="1047708" cy="551317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38915">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4"/>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sp>
          <p:nvSpPr>
            <p:cNvPr id="1143" name="Rounded Rectangle"/>
            <p:cNvSpPr/>
            <p:nvPr/>
          </p:nvSpPr>
          <p:spPr>
            <a:xfrm>
              <a:off x="6464329" y="0"/>
              <a:ext cx="3202670" cy="5843233"/>
            </a:xfrm>
            <a:prstGeom prst="roundRect">
              <a:avLst>
                <a:gd name="adj" fmla="val 4421"/>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144" name="only in-memory"/>
            <p:cNvSpPr txBox="1"/>
            <p:nvPr/>
          </p:nvSpPr>
          <p:spPr>
            <a:xfrm>
              <a:off x="8573036" y="757266"/>
              <a:ext cx="859602" cy="4135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1300">
                  <a:solidFill>
                    <a:srgbClr val="A9A9A9"/>
                  </a:solidFill>
                  <a:latin typeface="Helvetica"/>
                  <a:ea typeface="Helvetica"/>
                  <a:cs typeface="Helvetica"/>
                  <a:sym typeface="Helvetica"/>
                </a:defRPr>
              </a:pPr>
              <a:r>
                <a:t> only</a:t>
              </a:r>
              <a:br/>
              <a:r>
                <a:t>in-memory</a:t>
              </a:r>
            </a:p>
          </p:txBody>
        </p:sp>
        <p:pic>
          <p:nvPicPr>
            <p:cNvPr id="1145" name="memory-thin.svg" descr="memory-thin.svg"/>
            <p:cNvPicPr>
              <a:picLocks noChangeAspect="1"/>
            </p:cNvPicPr>
            <p:nvPr/>
          </p:nvPicPr>
          <p:blipFill>
            <a:blip r:embed="rId3">
              <a:extLst/>
            </a:blip>
            <a:srcRect l="0" t="13583" r="0" b="13634"/>
            <a:stretch>
              <a:fillRect/>
            </a:stretch>
          </p:blipFill>
          <p:spPr>
            <a:xfrm>
              <a:off x="8557415" y="766777"/>
              <a:ext cx="286853" cy="208780"/>
            </a:xfrm>
            <a:custGeom>
              <a:avLst/>
              <a:gdLst/>
              <a:ahLst/>
              <a:cxnLst>
                <a:cxn ang="0">
                  <a:pos x="wd2" y="hd2"/>
                </a:cxn>
                <a:cxn ang="5400000">
                  <a:pos x="wd2" y="hd2"/>
                </a:cxn>
                <a:cxn ang="10800000">
                  <a:pos x="wd2" y="hd2"/>
                </a:cxn>
                <a:cxn ang="16200000">
                  <a:pos x="wd2" y="hd2"/>
                </a:cxn>
              </a:cxnLst>
              <a:rect l="0" t="0" r="r" b="b"/>
              <a:pathLst>
                <a:path w="21600" h="21568" fill="norm" stroke="1" extrusionOk="0">
                  <a:moveTo>
                    <a:pt x="2778" y="0"/>
                  </a:moveTo>
                  <a:cubicBezTo>
                    <a:pt x="1913" y="0"/>
                    <a:pt x="1392" y="7"/>
                    <a:pt x="1046" y="205"/>
                  </a:cubicBezTo>
                  <a:cubicBezTo>
                    <a:pt x="560" y="447"/>
                    <a:pt x="188" y="982"/>
                    <a:pt x="0" y="1640"/>
                  </a:cubicBezTo>
                  <a:lnTo>
                    <a:pt x="0" y="19967"/>
                  </a:lnTo>
                  <a:cubicBezTo>
                    <a:pt x="188" y="20625"/>
                    <a:pt x="560" y="21159"/>
                    <a:pt x="1046" y="21402"/>
                  </a:cubicBezTo>
                  <a:cubicBezTo>
                    <a:pt x="1392" y="21600"/>
                    <a:pt x="1913" y="21566"/>
                    <a:pt x="2778" y="21566"/>
                  </a:cubicBezTo>
                  <a:lnTo>
                    <a:pt x="18822" y="21566"/>
                  </a:lnTo>
                  <a:cubicBezTo>
                    <a:pt x="19687" y="21566"/>
                    <a:pt x="20208" y="21600"/>
                    <a:pt x="20554" y="21402"/>
                  </a:cubicBezTo>
                  <a:cubicBezTo>
                    <a:pt x="21040" y="21159"/>
                    <a:pt x="21412" y="20625"/>
                    <a:pt x="21600" y="19967"/>
                  </a:cubicBezTo>
                  <a:lnTo>
                    <a:pt x="21600" y="1640"/>
                  </a:lnTo>
                  <a:cubicBezTo>
                    <a:pt x="21412" y="982"/>
                    <a:pt x="21040" y="447"/>
                    <a:pt x="20554" y="205"/>
                  </a:cubicBezTo>
                  <a:cubicBezTo>
                    <a:pt x="20208" y="7"/>
                    <a:pt x="19687" y="0"/>
                    <a:pt x="18822" y="0"/>
                  </a:cubicBezTo>
                  <a:lnTo>
                    <a:pt x="2778" y="0"/>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146" name="Line"/>
            <p:cNvSpPr/>
            <p:nvPr/>
          </p:nvSpPr>
          <p:spPr>
            <a:xfrm>
              <a:off x="0" y="575073"/>
              <a:ext cx="643913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1150" name="Group"/>
          <p:cNvGrpSpPr/>
          <p:nvPr/>
        </p:nvGrpSpPr>
        <p:grpSpPr>
          <a:xfrm>
            <a:off x="438418" y="11372292"/>
            <a:ext cx="2819401" cy="1668835"/>
            <a:chOff x="0" y="228600"/>
            <a:chExt cx="2819400" cy="1668833"/>
          </a:xfrm>
        </p:grpSpPr>
        <p:sp>
          <p:nvSpPr>
            <p:cNvPr id="1148" name="Needs type unification for dynamic JSON paths"/>
            <p:cNvSpPr/>
            <p:nvPr/>
          </p:nvSpPr>
          <p:spPr>
            <a:xfrm>
              <a:off x="0" y="627433"/>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Needs type unification for dynamic JSON paths</a:t>
              </a:r>
            </a:p>
          </p:txBody>
        </p:sp>
        <p:sp>
          <p:nvSpPr>
            <p:cNvPr id="1149" name="Challenge 2:"/>
            <p:cNvSpPr/>
            <p:nvPr/>
          </p:nvSpPr>
          <p:spPr>
            <a:xfrm>
              <a:off x="0" y="228600"/>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2:</a:t>
              </a:r>
            </a:p>
          </p:txBody>
        </p:sp>
      </p:grpSp>
      <p:grpSp>
        <p:nvGrpSpPr>
          <p:cNvPr id="1153" name="Group"/>
          <p:cNvGrpSpPr/>
          <p:nvPr/>
        </p:nvGrpSpPr>
        <p:grpSpPr>
          <a:xfrm>
            <a:off x="438418" y="12388900"/>
            <a:ext cx="6396875" cy="856035"/>
            <a:chOff x="0" y="0"/>
            <a:chExt cx="6396874" cy="856033"/>
          </a:xfrm>
        </p:grpSpPr>
        <p:sp>
          <p:nvSpPr>
            <p:cNvPr id="1151" name="Creates sparse column files for rare JSON paths"/>
            <p:cNvSpPr txBox="1"/>
            <p:nvPr/>
          </p:nvSpPr>
          <p:spPr>
            <a:xfrm>
              <a:off x="0" y="398833"/>
              <a:ext cx="6396875"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Creates sparse column files for rare JSON paths</a:t>
              </a:r>
            </a:p>
          </p:txBody>
        </p:sp>
        <p:sp>
          <p:nvSpPr>
            <p:cNvPr id="1152" name="Challenge 3:"/>
            <p:cNvSpPr txBox="1"/>
            <p:nvPr/>
          </p:nvSpPr>
          <p:spPr>
            <a:xfrm>
              <a:off x="0" y="-1"/>
              <a:ext cx="2819400"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3:</a:t>
              </a:r>
            </a:p>
          </p:txBody>
        </p:sp>
      </p:grpSp>
      <p:sp>
        <p:nvSpPr>
          <p:cNvPr id="1154" name="✅"/>
          <p:cNvSpPr txBox="1"/>
          <p:nvPr/>
        </p:nvSpPr>
        <p:spPr>
          <a:xfrm>
            <a:off x="7294163" y="11120859"/>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155" name="✅"/>
          <p:cNvSpPr txBox="1"/>
          <p:nvPr/>
        </p:nvSpPr>
        <p:spPr>
          <a:xfrm>
            <a:off x="7294163" y="12366067"/>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156" name="Rectangle"/>
          <p:cNvSpPr/>
          <p:nvPr/>
        </p:nvSpPr>
        <p:spPr>
          <a:xfrm>
            <a:off x="5377681" y="2446975"/>
            <a:ext cx="2273462" cy="986305"/>
          </a:xfrm>
          <a:prstGeom prst="rect">
            <a:avLst/>
          </a:prstGeom>
          <a:ln w="50800">
            <a:solidFill>
              <a:srgbClr val="FEAE00"/>
            </a:solidFill>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162" name="Group"/>
          <p:cNvGrpSpPr/>
          <p:nvPr/>
        </p:nvGrpSpPr>
        <p:grpSpPr>
          <a:xfrm>
            <a:off x="17904993" y="2229695"/>
            <a:ext cx="2756485" cy="5479955"/>
            <a:chOff x="12700" y="12700"/>
            <a:chExt cx="2756483" cy="5479954"/>
          </a:xfrm>
        </p:grpSpPr>
        <p:graphicFrame>
          <p:nvGraphicFramePr>
            <p:cNvPr id="1157" name="Table 1-1-1-1-1-1-1-2-1-1-1-1"/>
            <p:cNvGraphicFramePr/>
            <p:nvPr/>
          </p:nvGraphicFramePr>
          <p:xfrm>
            <a:off x="12700" y="12700"/>
            <a:ext cx="2756484" cy="5479955"/>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756483"/>
                </a:tblGrid>
                <a:tr h="1248886">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C</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208633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 [Array(Int64), 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2144737">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 {Array(Int64): 3,  Int64: 3,   String: 2}</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158" name="Rounded Rectangle"/>
            <p:cNvSpPr/>
            <p:nvPr/>
          </p:nvSpPr>
          <p:spPr>
            <a:xfrm>
              <a:off x="62901" y="1554991"/>
              <a:ext cx="2648316" cy="1601262"/>
            </a:xfrm>
            <a:prstGeom prst="roundRect">
              <a:avLst>
                <a:gd name="adj" fmla="val 3016"/>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159" name="Rounded Rectangle"/>
            <p:cNvSpPr/>
            <p:nvPr/>
          </p:nvSpPr>
          <p:spPr>
            <a:xfrm>
              <a:off x="62901" y="3595796"/>
              <a:ext cx="2648316" cy="1601262"/>
            </a:xfrm>
            <a:prstGeom prst="roundRect">
              <a:avLst>
                <a:gd name="adj" fmla="val 3016"/>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160" name="list of types stored as subcolumns"/>
            <p:cNvSpPr txBox="1"/>
            <p:nvPr/>
          </p:nvSpPr>
          <p:spPr>
            <a:xfrm>
              <a:off x="204449" y="2603142"/>
              <a:ext cx="2273301" cy="5229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2000">
                  <a:solidFill>
                    <a:srgbClr val="434343"/>
                  </a:solidFill>
                  <a:latin typeface="Helvetica"/>
                  <a:ea typeface="Helvetica"/>
                  <a:cs typeface="Helvetica"/>
                  <a:sym typeface="Helvetica"/>
                </a:defRPr>
              </a:pPr>
              <a:r>
                <a:t>list of types stored</a:t>
              </a:r>
              <a:br/>
              <a:r>
                <a:t>as subcolumns</a:t>
              </a:r>
            </a:p>
          </p:txBody>
        </p:sp>
        <p:sp>
          <p:nvSpPr>
            <p:cNvPr id="1161" name="statistics (sizes) for all subcolumns"/>
            <p:cNvSpPr txBox="1"/>
            <p:nvPr/>
          </p:nvSpPr>
          <p:spPr>
            <a:xfrm>
              <a:off x="233697" y="4652773"/>
              <a:ext cx="2273301" cy="5229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2000">
                  <a:solidFill>
                    <a:srgbClr val="434343"/>
                  </a:solidFill>
                  <a:latin typeface="Helvetica"/>
                  <a:ea typeface="Helvetica"/>
                  <a:cs typeface="Helvetica"/>
                  <a:sym typeface="Helvetica"/>
                </a:defRPr>
              </a:pPr>
              <a:r>
                <a:t>statistics (sizes)</a:t>
              </a:r>
              <a:br/>
              <a:r>
                <a:t>for all subcolumns</a:t>
              </a:r>
            </a:p>
          </p:txBody>
        </p:sp>
      </p:grpSp>
      <p:sp>
        <p:nvSpPr>
          <p:cNvPr id="1163" name="Too many column files for high-cardinality JSON paths"/>
          <p:cNvSpPr txBox="1"/>
          <p:nvPr/>
        </p:nvSpPr>
        <p:spPr>
          <a:xfrm>
            <a:off x="438418" y="10297317"/>
            <a:ext cx="7127696"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164" name="Challenge 1:"/>
          <p:cNvSpPr txBox="1"/>
          <p:nvPr/>
        </p:nvSpPr>
        <p:spPr>
          <a:xfrm>
            <a:off x="438418" y="9898484"/>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165" name="ClickHouse table with Dynamic column"/>
          <p:cNvSpPr txBox="1"/>
          <p:nvPr/>
        </p:nvSpPr>
        <p:spPr>
          <a:xfrm>
            <a:off x="4336347" y="446002"/>
            <a:ext cx="4356129" cy="1199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3300">
                <a:solidFill>
                  <a:srgbClr val="A9A9A9"/>
                </a:solidFill>
                <a:latin typeface="Helvetica"/>
                <a:ea typeface="Helvetica"/>
                <a:cs typeface="Helvetica"/>
                <a:sym typeface="Helvetica"/>
              </a:defRPr>
            </a:pPr>
            <a:r>
              <a:t>ClickHouse table</a:t>
            </a:r>
            <a:br/>
            <a:r>
              <a:t>with </a:t>
            </a:r>
            <a:r>
              <a:t>Dynamic</a:t>
            </a:r>
            <a:r>
              <a:t> column</a:t>
            </a:r>
          </a:p>
        </p:txBody>
      </p:sp>
      <p:sp>
        <p:nvSpPr>
          <p:cNvPr id="1166" name="Dynamic Storage extension:"/>
          <p:cNvSpPr txBox="1"/>
          <p:nvPr/>
        </p:nvSpPr>
        <p:spPr>
          <a:xfrm>
            <a:off x="340903" y="199964"/>
            <a:ext cx="3889938" cy="1139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600">
                <a:solidFill>
                  <a:srgbClr val="A9A9A9"/>
                </a:solidFill>
                <a:latin typeface="Helvetica"/>
                <a:ea typeface="Helvetica"/>
                <a:cs typeface="Helvetica"/>
                <a:sym typeface="Helvetica"/>
              </a:defRPr>
            </a:pPr>
            <a:r>
              <a:t>Dynamic</a:t>
            </a:r>
            <a:r>
              <a:t> Storage</a:t>
            </a:r>
            <a:br/>
            <a:r>
              <a:t>extension:</a:t>
            </a:r>
          </a:p>
        </p:txBody>
      </p:sp>
      <p:sp>
        <p:nvSpPr>
          <p:cNvPr id="1167" name="+ No need    to declare types"/>
          <p:cNvSpPr txBox="1"/>
          <p:nvPr/>
        </p:nvSpPr>
        <p:spPr>
          <a:xfrm>
            <a:off x="385996" y="1673325"/>
            <a:ext cx="3221801" cy="9944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a:solidFill>
                  <a:srgbClr val="A9A9A9"/>
                </a:solidFill>
                <a:latin typeface="Helvetica"/>
                <a:ea typeface="Helvetica"/>
                <a:cs typeface="Helvetica"/>
                <a:sym typeface="Helvetica"/>
              </a:defRPr>
            </a:pPr>
            <a:r>
              <a:t>+ No need</a:t>
            </a:r>
            <a:br/>
            <a:r>
              <a:t>   to declare types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1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xit" nodeType="clickEffect" presetSubtype="0" presetID="1" grpId="2" fill="hold">
                                  <p:stCondLst>
                                    <p:cond delay="0"/>
                                  </p:stCondLst>
                                  <p:iterate type="el" backwards="0">
                                    <p:tmAbs val="0"/>
                                  </p:iterate>
                                  <p:childTnLst>
                                    <p:set>
                                      <p:cBhvr>
                                        <p:cTn id="10" fill="hold">
                                          <p:stCondLst>
                                            <p:cond delay="0"/>
                                          </p:stCondLst>
                                        </p:cTn>
                                        <p:tgtEl>
                                          <p:spTgt spid="1156"/>
                                        </p:tgtEl>
                                        <p:attrNameLst>
                                          <p:attrName>style.visibility</p:attrName>
                                        </p:attrNameLst>
                                      </p:cBhvr>
                                      <p:to>
                                        <p:strVal val="hidden"/>
                                      </p:to>
                                    </p:set>
                                  </p:childTnLst>
                                </p:cTn>
                              </p:par>
                            </p:childTnLst>
                          </p:cTn>
                        </p:par>
                        <p:par>
                          <p:cTn id="11" fill="hold">
                            <p:stCondLst>
                              <p:cond delay="0"/>
                            </p:stCondLst>
                            <p:childTnLst>
                              <p:par>
                                <p:cTn id="12" presetClass="exit" nodeType="afterEffect" presetSubtype="0" presetID="1" grpId="3" fill="hold">
                                  <p:stCondLst>
                                    <p:cond delay="0"/>
                                  </p:stCondLst>
                                  <p:iterate type="el" backwards="0">
                                    <p:tmAbs val="0"/>
                                  </p:iterate>
                                  <p:childTnLst>
                                    <p:set>
                                      <p:cBhvr>
                                        <p:cTn id="13" fill="hold">
                                          <p:stCondLst>
                                            <p:cond delay="0"/>
                                          </p:stCondLst>
                                        </p:cTn>
                                        <p:tgtEl>
                                          <p:spTgt spid="1094"/>
                                        </p:tgtEl>
                                        <p:attrNameLst>
                                          <p:attrName>style.visibility</p:attrName>
                                        </p:attrNameLst>
                                      </p:cBhvr>
                                      <p:to>
                                        <p:strVal val="hidden"/>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1093"/>
                                        </p:tgtEl>
                                        <p:attrNameLst>
                                          <p:attrName>style.visibility</p:attrName>
                                        </p:attrNameLst>
                                      </p:cBhvr>
                                      <p:to>
                                        <p:strVal val="visible"/>
                                      </p:to>
                                    </p:set>
                                  </p:childTnLst>
                                </p:cTn>
                              </p:par>
                            </p:childTnLst>
                          </p:cTn>
                        </p:par>
                        <p:par>
                          <p:cTn id="17" fill="hold">
                            <p:stCondLst>
                              <p:cond delay="0"/>
                            </p:stCondLst>
                            <p:childTnLst>
                              <p:par>
                                <p:cTn id="18" presetClass="exit" nodeType="afterEffect" presetSubtype="0" presetID="1" grpId="5" fill="hold">
                                  <p:stCondLst>
                                    <p:cond delay="0"/>
                                  </p:stCondLst>
                                  <p:iterate type="el" backwards="0">
                                    <p:tmAbs val="0"/>
                                  </p:iterate>
                                  <p:childTnLst>
                                    <p:set>
                                      <p:cBhvr>
                                        <p:cTn id="19" fill="hold">
                                          <p:stCondLst>
                                            <p:cond delay="0"/>
                                          </p:stCondLst>
                                        </p:cTn>
                                        <p:tgtEl>
                                          <p:spTgt spid="1120"/>
                                        </p:tgtEl>
                                        <p:attrNameLst>
                                          <p:attrName>style.visibility</p:attrName>
                                        </p:attrNameLst>
                                      </p:cBhvr>
                                      <p:to>
                                        <p:strVal val="hidden"/>
                                      </p:to>
                                    </p:set>
                                  </p:childTnLst>
                                </p:cTn>
                              </p:par>
                            </p:childTnLst>
                          </p:cTn>
                        </p:par>
                        <p:par>
                          <p:cTn id="20" fill="hold">
                            <p:stCondLst>
                              <p:cond delay="0"/>
                            </p:stCondLst>
                            <p:childTnLst>
                              <p:par>
                                <p:cTn id="21" presetClass="entr" nodeType="afterEffect" presetSubtype="0" presetID="1" grpId="6" fill="hold">
                                  <p:stCondLst>
                                    <p:cond delay="0"/>
                                  </p:stCondLst>
                                  <p:iterate type="el" backwards="0">
                                    <p:tmAbs val="0"/>
                                  </p:iterate>
                                  <p:childTnLst>
                                    <p:set>
                                      <p:cBhvr>
                                        <p:cTn id="22" fill="hold"/>
                                        <p:tgtEl>
                                          <p:spTgt spid="1165"/>
                                        </p:tgtEl>
                                        <p:attrNameLst>
                                          <p:attrName>style.visibility</p:attrName>
                                        </p:attrNameLst>
                                      </p:cBhvr>
                                      <p:to>
                                        <p:strVal val="visible"/>
                                      </p:to>
                                    </p:set>
                                  </p:childTnLst>
                                </p:cTn>
                              </p:par>
                            </p:childTnLst>
                          </p:cTn>
                        </p:par>
                        <p:par>
                          <p:cTn id="23" fill="hold">
                            <p:stCondLst>
                              <p:cond delay="0"/>
                            </p:stCondLst>
                            <p:childTnLst>
                              <p:par>
                                <p:cTn id="24" presetClass="entr" nodeType="afterEffect" presetSubtype="0" presetID="1" grpId="7" fill="hold">
                                  <p:stCondLst>
                                    <p:cond delay="0"/>
                                  </p:stCondLst>
                                  <p:iterate type="el" backwards="0">
                                    <p:tmAbs val="0"/>
                                  </p:iterate>
                                  <p:childTnLst>
                                    <p:set>
                                      <p:cBhvr>
                                        <p:cTn id="25" fill="hold"/>
                                        <p:tgtEl>
                                          <p:spTgt spid="1166"/>
                                        </p:tgtEl>
                                        <p:attrNameLst>
                                          <p:attrName>style.visibility</p:attrName>
                                        </p:attrNameLst>
                                      </p:cBhvr>
                                      <p:to>
                                        <p:strVal val="visible"/>
                                      </p:to>
                                    </p:set>
                                  </p:childTnLst>
                                </p:cTn>
                              </p:par>
                            </p:childTnLst>
                          </p:cTn>
                        </p:par>
                        <p:par>
                          <p:cTn id="26" fill="hold">
                            <p:stCondLst>
                              <p:cond delay="0"/>
                            </p:stCondLst>
                            <p:childTnLst>
                              <p:par>
                                <p:cTn id="27" presetClass="entr" nodeType="afterEffect" presetSubtype="0" presetID="1" grpId="8" fill="hold">
                                  <p:stCondLst>
                                    <p:cond delay="0"/>
                                  </p:stCondLst>
                                  <p:iterate type="el" backwards="0">
                                    <p:tmAbs val="0"/>
                                  </p:iterate>
                                  <p:childTnLst>
                                    <p:set>
                                      <p:cBhvr>
                                        <p:cTn id="28" fill="hold"/>
                                        <p:tgtEl>
                                          <p:spTgt spid="116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9" fill="hold">
                                  <p:stCondLst>
                                    <p:cond delay="0"/>
                                  </p:stCondLst>
                                  <p:iterate type="el" backwards="0">
                                    <p:tmAbs val="0"/>
                                  </p:iterate>
                                  <p:childTnLst>
                                    <p:set>
                                      <p:cBhvr>
                                        <p:cTn id="32" fill="hold"/>
                                        <p:tgtEl>
                                          <p:spTgt spid="11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67" grpId="8"/>
      <p:bldP build="whole" bldLvl="1" animBg="1" rev="0" advAuto="0" spid="1156" grpId="1"/>
      <p:bldP build="whole" bldLvl="1" animBg="1" rev="0" advAuto="0" spid="1156" grpId="2"/>
      <p:bldP build="whole" bldLvl="1" animBg="1" rev="0" advAuto="0" spid="1093" grpId="4"/>
      <p:bldP build="whole" bldLvl="1" animBg="1" rev="0" advAuto="0" spid="1165" grpId="6"/>
      <p:bldP build="whole" bldLvl="1" animBg="1" rev="0" advAuto="0" spid="1094" grpId="3"/>
      <p:bldP build="whole" bldLvl="1" animBg="1" rev="0" advAuto="0" spid="1120" grpId="5"/>
      <p:bldP build="whole" bldLvl="1" animBg="1" rev="0" advAuto="0" spid="1162" grpId="9"/>
      <p:bldP build="whole" bldLvl="1" animBg="1" rev="0" advAuto="0" spid="1166" grpId="7"/>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aphicFrame>
        <p:nvGraphicFramePr>
          <p:cNvPr id="1171" name="Table 1-1-1-1-1-1-1"/>
          <p:cNvGraphicFramePr/>
          <p:nvPr/>
        </p:nvGraphicFramePr>
        <p:xfrm>
          <a:off x="5330648" y="1743449"/>
          <a:ext cx="2380227" cy="603194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7525"/>
              </a:tblGrid>
              <a:tr h="1737512">
                <a:tc>
                  <a:txBody>
                    <a:bodyPr/>
                    <a:lstStyle/>
                    <a:p>
                      <a:pPr defTabSz="914400">
                        <a:defRPr b="1" sz="2000">
                          <a:solidFill>
                            <a:srgbClr val="A9A9A9"/>
                          </a:solidFill>
                          <a:latin typeface="Helvetica"/>
                          <a:ea typeface="Helvetica"/>
                          <a:cs typeface="Helvetica"/>
                          <a:sym typeface="Helvetica"/>
                        </a:defRPr>
                      </a:pPr>
                      <a:r>
                        <a:rPr b="0">
                          <a:solidFill>
                            <a:srgbClr val="FDFF88"/>
                          </a:solidFill>
                        </a:rPr>
                        <a:t>C</a:t>
                      </a:r>
                      <a:br>
                        <a:rPr b="0">
                          <a:solidFill>
                            <a:srgbClr val="FDFF88"/>
                          </a:solidFill>
                        </a:rPr>
                      </a:br>
                      <a:r>
                        <a:rPr b="0">
                          <a:solidFill>
                            <a:srgbClr val="FFFFFF"/>
                          </a:solidFill>
                        </a:rPr>
                        <a:t>Dynamic</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75747">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75747">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sp>
        <p:nvSpPr>
          <p:cNvPr id="1172" name="Slide Number"/>
          <p:cNvSpPr txBox="1"/>
          <p:nvPr>
            <p:ph type="sldNum" sz="quarter" idx="2"/>
          </p:nvPr>
        </p:nvSpPr>
        <p:spPr>
          <a:xfrm>
            <a:off x="24015041"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73" name="Rounded Rectangle"/>
          <p:cNvSpPr/>
          <p:nvPr/>
        </p:nvSpPr>
        <p:spPr>
          <a:xfrm>
            <a:off x="10663394" y="350980"/>
            <a:ext cx="9378962" cy="13014040"/>
          </a:xfrm>
          <a:prstGeom prst="roundRect">
            <a:avLst>
              <a:gd name="adj" fmla="val 1670"/>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174" name="Storage"/>
          <p:cNvSpPr txBox="1"/>
          <p:nvPr/>
        </p:nvSpPr>
        <p:spPr>
          <a:xfrm>
            <a:off x="10976419" y="630280"/>
            <a:ext cx="1680862" cy="6617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100000"/>
              </a:lnSpc>
              <a:spcBef>
                <a:spcPts val="0"/>
              </a:spcBef>
              <a:defRPr sz="3000">
                <a:solidFill>
                  <a:srgbClr val="A9A9A9"/>
                </a:solidFill>
                <a:latin typeface="Helvetica"/>
                <a:ea typeface="Helvetica"/>
                <a:cs typeface="Helvetica"/>
                <a:sym typeface="Helvetica"/>
              </a:defRPr>
            </a:lvl1pPr>
          </a:lstStyle>
          <a:p>
            <a:pPr/>
            <a:r>
              <a:t>Storage</a:t>
            </a:r>
          </a:p>
        </p:txBody>
      </p:sp>
      <p:sp>
        <p:nvSpPr>
          <p:cNvPr id="1175" name="Rounded Rectangle"/>
          <p:cNvSpPr/>
          <p:nvPr/>
        </p:nvSpPr>
        <p:spPr>
          <a:xfrm>
            <a:off x="11208067" y="8656831"/>
            <a:ext cx="2206526" cy="4044636"/>
          </a:xfrm>
          <a:prstGeom prst="roundRect">
            <a:avLst>
              <a:gd name="adj" fmla="val 6416"/>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176" name="Table 1-1-1-1-1-1-1-2-3"/>
          <p:cNvGraphicFramePr/>
          <p:nvPr/>
        </p:nvGraphicFramePr>
        <p:xfrm>
          <a:off x="12170417" y="8869711"/>
          <a:ext cx="1037535"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37534"/>
              </a:tblGrid>
              <a:tr h="1244284">
                <a:tc>
                  <a:txBody>
                    <a:bodyPr/>
                    <a:lstStyle/>
                    <a:p>
                      <a:pPr defTabSz="914400">
                        <a:defRPr b="1" sz="2000">
                          <a:solidFill>
                            <a:srgbClr val="A9A9A9"/>
                          </a:solidFill>
                          <a:latin typeface="Helvetica"/>
                          <a:ea typeface="Helvetica"/>
                          <a:cs typeface="Helvetica"/>
                          <a:sym typeface="Helvetica"/>
                        </a:defRPr>
                      </a:pPr>
                      <a:r>
                        <a:rPr b="0">
                          <a:solidFill>
                            <a:srgbClr val="FDFF88"/>
                          </a:solidFill>
                        </a:rPr>
                        <a:t>C.Int64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476975">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177" name="Table 1-1-1-1-1-1-1-1-1-1-1-1-2"/>
          <p:cNvGraphicFramePr/>
          <p:nvPr/>
        </p:nvGraphicFramePr>
        <p:xfrm>
          <a:off x="11397599" y="8869711"/>
          <a:ext cx="752722"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52721"/>
              </a:tblGrid>
              <a:tr h="1244284">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78" name="Rounded Rectangle"/>
          <p:cNvSpPr/>
          <p:nvPr/>
        </p:nvSpPr>
        <p:spPr>
          <a:xfrm>
            <a:off x="13575718" y="8649246"/>
            <a:ext cx="2216236" cy="4059807"/>
          </a:xfrm>
          <a:prstGeom prst="roundRect">
            <a:avLst>
              <a:gd name="adj" fmla="val 6388"/>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179" name="Table 1-1-1-1-1-1-1-2"/>
          <p:cNvGraphicFramePr/>
          <p:nvPr/>
        </p:nvGraphicFramePr>
        <p:xfrm>
          <a:off x="14549135" y="8869711"/>
          <a:ext cx="1047707"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3659">
                <a:tc>
                  <a:txBody>
                    <a:bodyPr/>
                    <a:lstStyle/>
                    <a:p>
                      <a:pPr defTabSz="914400">
                        <a:defRPr b="1" sz="2000">
                          <a:solidFill>
                            <a:srgbClr val="A9A9A9"/>
                          </a:solidFill>
                          <a:latin typeface="Helvetica"/>
                          <a:ea typeface="Helvetica"/>
                          <a:cs typeface="Helvetica"/>
                          <a:sym typeface="Helvetica"/>
                        </a:defRPr>
                      </a:pPr>
                      <a:r>
                        <a:rPr b="0">
                          <a:solidFill>
                            <a:srgbClr val="FDFF88"/>
                          </a:solidFill>
                        </a:rPr>
                        <a:t>C.String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76736">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476736">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180" name="Table 1-1-1-1-1-1-1-1-1-1-1-1-2-1"/>
          <p:cNvGraphicFramePr/>
          <p:nvPr/>
        </p:nvGraphicFramePr>
        <p:xfrm>
          <a:off x="13763900" y="8869711"/>
          <a:ext cx="773066" cy="219713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3659">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73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73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81" name="0"/>
          <p:cNvSpPr txBox="1"/>
          <p:nvPr/>
        </p:nvSpPr>
        <p:spPr>
          <a:xfrm>
            <a:off x="17356430" y="10173948"/>
            <a:ext cx="210930" cy="372229"/>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182" name="1"/>
          <p:cNvSpPr txBox="1"/>
          <p:nvPr/>
        </p:nvSpPr>
        <p:spPr>
          <a:xfrm>
            <a:off x="17366522" y="10650820"/>
            <a:ext cx="210930"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1183" name="0"/>
          <p:cNvSpPr txBox="1"/>
          <p:nvPr/>
        </p:nvSpPr>
        <p:spPr>
          <a:xfrm>
            <a:off x="17363464" y="11118567"/>
            <a:ext cx="210929" cy="372228"/>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184" name="Rounded Rectangle"/>
          <p:cNvSpPr/>
          <p:nvPr/>
        </p:nvSpPr>
        <p:spPr>
          <a:xfrm>
            <a:off x="15994963" y="8656831"/>
            <a:ext cx="3572439" cy="4044636"/>
          </a:xfrm>
          <a:prstGeom prst="roundRect">
            <a:avLst>
              <a:gd name="adj" fmla="val 3963"/>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185" name="Table 1-1-1-1-1-1-1-2-1-1-2"/>
          <p:cNvGraphicFramePr/>
          <p:nvPr/>
        </p:nvGraphicFramePr>
        <p:xfrm>
          <a:off x="17098765" y="8869711"/>
          <a:ext cx="742550"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2549"/>
              </a:tblGrid>
              <a:tr h="1244284">
                <a:tc>
                  <a:txBody>
                    <a:bodyPr/>
                    <a:lstStyle/>
                    <a:p>
                      <a:pPr defTabSz="914400">
                        <a:lnSpc>
                          <a:spcPct val="80000"/>
                        </a:lnSpc>
                        <a:defRPr b="1" sz="1900">
                          <a:solidFill>
                            <a:srgbClr val="A9A9A9"/>
                          </a:solidFill>
                          <a:latin typeface="Helvetica"/>
                          <a:ea typeface="Helvetica"/>
                          <a:cs typeface="Helvetica"/>
                          <a:sym typeface="Helvetica"/>
                        </a:defRPr>
                      </a:pPr>
                      <a:r>
                        <a:rPr b="0"/>
                        <a:t>C</a:t>
                      </a:r>
                      <a:br>
                        <a:rPr b="0"/>
                      </a:br>
                      <a:r>
                        <a:rPr b="0"/>
                        <a:t>.Array</a:t>
                      </a:r>
                      <a:br>
                        <a:rPr b="0"/>
                      </a:br>
                      <a:r>
                        <a:rPr b="0"/>
                        <a:t>(...)</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6975">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186" name="Table 1-1-1-1-1-1-1-2-2"/>
          <p:cNvGraphicFramePr/>
          <p:nvPr/>
        </p:nvGraphicFramePr>
        <p:xfrm>
          <a:off x="18186069" y="8869711"/>
          <a:ext cx="1047708" cy="363137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45041">
                <a:tc>
                  <a:txBody>
                    <a:bodyPr/>
                    <a:lstStyle/>
                    <a:p>
                      <a:pPr defTabSz="914400">
                        <a:defRPr b="1" sz="2000">
                          <a:solidFill>
                            <a:srgbClr val="A9A9A9"/>
                          </a:solidFill>
                          <a:latin typeface="Helvetica"/>
                          <a:ea typeface="Helvetica"/>
                          <a:cs typeface="Helvetica"/>
                          <a:sym typeface="Helvetica"/>
                        </a:defRPr>
                      </a:pPr>
                      <a:r>
                        <a:rPr b="0">
                          <a:solidFill>
                            <a:srgbClr val="FDFF88"/>
                          </a:solidFill>
                        </a:rPr>
                        <a:t>C.Array(Int64).bin</a:t>
                      </a:r>
                    </a:p>
                  </a:txBody>
                  <a:tcPr marL="0" marR="0" marT="0" marB="0" anchor="ctr" anchorCtr="0" horzOverflow="overflow">
                    <a:lnL w="0">
                      <a:miter lim="400000"/>
                    </a:lnL>
                    <a:lnR w="0">
                      <a:miter lim="400000"/>
                    </a:lnR>
                    <a:lnT w="0">
                      <a:miter lim="400000"/>
                    </a:lnT>
                    <a:lnB w="0">
                      <a:miter lim="400000"/>
                    </a:lnB>
                    <a:solidFill>
                      <a:srgbClr val="434343"/>
                    </a:solidFill>
                  </a:tcPr>
                </a:tc>
              </a:tr>
              <a:tr h="477265">
                <a:tc>
                  <a:txBody>
                    <a:bodyPr/>
                    <a:lstStyle/>
                    <a:p>
                      <a:pPr defTabSz="914400">
                        <a:defRPr>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477265">
                <a:tc>
                  <a:txBody>
                    <a:bodyPr/>
                    <a:lstStyle/>
                    <a:p>
                      <a:pPr defTabSz="914400">
                        <a:defRPr>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1187" name="Rectangle"/>
          <p:cNvSpPr/>
          <p:nvPr/>
        </p:nvSpPr>
        <p:spPr>
          <a:xfrm>
            <a:off x="18477255" y="10210352"/>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188" name="Rectangle"/>
          <p:cNvSpPr/>
          <p:nvPr/>
        </p:nvSpPr>
        <p:spPr>
          <a:xfrm>
            <a:off x="18477255" y="11623204"/>
            <a:ext cx="418504" cy="775806"/>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189" name="Rectangle"/>
          <p:cNvSpPr/>
          <p:nvPr/>
        </p:nvSpPr>
        <p:spPr>
          <a:xfrm>
            <a:off x="18477255" y="11078483"/>
            <a:ext cx="418504" cy="452395"/>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1190" name="Connection Line"/>
          <p:cNvCxnSpPr>
            <a:stCxn id="1181" idx="0"/>
            <a:endCxn id="1187" idx="0"/>
          </p:cNvCxnSpPr>
          <p:nvPr/>
        </p:nvCxnSpPr>
        <p:spPr>
          <a:xfrm>
            <a:off x="17461894" y="10360062"/>
            <a:ext cx="1224613" cy="238194"/>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191" name="Connection Line"/>
          <p:cNvCxnSpPr>
            <a:stCxn id="1182" idx="0"/>
            <a:endCxn id="1189" idx="0"/>
          </p:cNvCxnSpPr>
          <p:nvPr/>
        </p:nvCxnSpPr>
        <p:spPr>
          <a:xfrm>
            <a:off x="17471987" y="10836934"/>
            <a:ext cx="1214520" cy="46774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192" name="Connection Line"/>
          <p:cNvCxnSpPr>
            <a:stCxn id="1183" idx="0"/>
            <a:endCxn id="1188" idx="0"/>
          </p:cNvCxnSpPr>
          <p:nvPr/>
        </p:nvCxnSpPr>
        <p:spPr>
          <a:xfrm>
            <a:off x="17468928" y="11304680"/>
            <a:ext cx="1217579" cy="70642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graphicFrame>
        <p:nvGraphicFramePr>
          <p:cNvPr id="1193" name="Table 1-1-1-1-1-1-1-1-1-1-1-1-2-1-1"/>
          <p:cNvGraphicFramePr/>
          <p:nvPr/>
        </p:nvGraphicFramePr>
        <p:xfrm>
          <a:off x="16321640" y="8869711"/>
          <a:ext cx="773066" cy="267521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64"/>
              </a:tblGrid>
              <a:tr h="1244284">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6975">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94" name="array sizes"/>
          <p:cNvSpPr txBox="1"/>
          <p:nvPr/>
        </p:nvSpPr>
        <p:spPr>
          <a:xfrm>
            <a:off x="17090716" y="11738423"/>
            <a:ext cx="760554" cy="7858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1195" name="Line"/>
          <p:cNvSpPr/>
          <p:nvPr/>
        </p:nvSpPr>
        <p:spPr>
          <a:xfrm flipV="1">
            <a:off x="17470993" y="11577040"/>
            <a:ext cx="1" cy="261112"/>
          </a:xfrm>
          <a:prstGeom prst="line">
            <a:avLst/>
          </a:prstGeom>
          <a:ln>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1196" name="Table 1-1-1-1-1-1-1-1-1-1-1-2"/>
          <p:cNvGraphicFramePr/>
          <p:nvPr/>
        </p:nvGraphicFramePr>
        <p:xfrm>
          <a:off x="4813816" y="1747271"/>
          <a:ext cx="518768" cy="601159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18767"/>
              </a:tblGrid>
              <a:tr h="1735306">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514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197" name="ClickHouse table with Dynamic column"/>
          <p:cNvSpPr txBox="1"/>
          <p:nvPr/>
        </p:nvSpPr>
        <p:spPr>
          <a:xfrm>
            <a:off x="4341644" y="436447"/>
            <a:ext cx="4356128" cy="1199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3300">
                <a:solidFill>
                  <a:srgbClr val="A9A9A9"/>
                </a:solidFill>
                <a:latin typeface="Helvetica"/>
                <a:ea typeface="Helvetica"/>
                <a:cs typeface="Helvetica"/>
                <a:sym typeface="Helvetica"/>
              </a:defRPr>
            </a:pPr>
            <a:r>
              <a:t>ClickHouse table</a:t>
            </a:r>
            <a:br/>
            <a:r>
              <a:t>with </a:t>
            </a:r>
            <a:r>
              <a:t>Dynamic</a:t>
            </a:r>
            <a:r>
              <a:t> column</a:t>
            </a:r>
          </a:p>
        </p:txBody>
      </p:sp>
      <p:grpSp>
        <p:nvGrpSpPr>
          <p:cNvPr id="1218" name="Group"/>
          <p:cNvGrpSpPr/>
          <p:nvPr/>
        </p:nvGrpSpPr>
        <p:grpSpPr>
          <a:xfrm>
            <a:off x="12133489" y="2224851"/>
            <a:ext cx="5670438" cy="6463956"/>
            <a:chOff x="0" y="12699"/>
            <a:chExt cx="5670436" cy="6463955"/>
          </a:xfrm>
        </p:grpSpPr>
        <p:sp>
          <p:nvSpPr>
            <p:cNvPr id="1198" name="Line"/>
            <p:cNvSpPr/>
            <p:nvPr/>
          </p:nvSpPr>
          <p:spPr>
            <a:xfrm>
              <a:off x="5540962"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199" name="Line"/>
            <p:cNvSpPr/>
            <p:nvPr/>
          </p:nvSpPr>
          <p:spPr>
            <a:xfrm flipH="1">
              <a:off x="122809" y="5836522"/>
              <a:ext cx="1" cy="280875"/>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217" name="Group"/>
            <p:cNvGrpSpPr/>
            <p:nvPr/>
          </p:nvGrpSpPr>
          <p:grpSpPr>
            <a:xfrm>
              <a:off x="0" y="12699"/>
              <a:ext cx="5670437" cy="6463956"/>
              <a:chOff x="0" y="12699"/>
              <a:chExt cx="5670436" cy="6463955"/>
            </a:xfrm>
          </p:grpSpPr>
          <p:sp>
            <p:nvSpPr>
              <p:cNvPr id="1200" name="Line"/>
              <p:cNvSpPr/>
              <p:nvPr/>
            </p:nvSpPr>
            <p:spPr>
              <a:xfrm flipV="1">
                <a:off x="1493091" y="1738222"/>
                <a:ext cx="1" cy="410807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01" name="Line"/>
              <p:cNvSpPr/>
              <p:nvPr/>
            </p:nvSpPr>
            <p:spPr>
              <a:xfrm flipV="1">
                <a:off x="1748539" y="2662791"/>
                <a:ext cx="1" cy="3183508"/>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216" name="Group"/>
              <p:cNvGrpSpPr/>
              <p:nvPr/>
            </p:nvGrpSpPr>
            <p:grpSpPr>
              <a:xfrm>
                <a:off x="0" y="12699"/>
                <a:ext cx="5670437" cy="6463956"/>
                <a:chOff x="0" y="12700"/>
                <a:chExt cx="5670436" cy="6463954"/>
              </a:xfrm>
            </p:grpSpPr>
            <p:sp>
              <p:nvSpPr>
                <p:cNvPr id="1202" name="1"/>
                <p:cNvSpPr txBox="1"/>
                <p:nvPr/>
              </p:nvSpPr>
              <p:spPr>
                <a:xfrm>
                  <a:off x="0"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203" name="2"/>
                <p:cNvSpPr txBox="1"/>
                <p:nvPr/>
              </p:nvSpPr>
              <p:spPr>
                <a:xfrm>
                  <a:off x="1486722"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sp>
              <p:nvSpPr>
                <p:cNvPr id="1204" name="0"/>
                <p:cNvSpPr txBox="1"/>
                <p:nvPr/>
              </p:nvSpPr>
              <p:spPr>
                <a:xfrm>
                  <a:off x="5418149" y="6063069"/>
                  <a:ext cx="252288" cy="4135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205" name="Line"/>
                <p:cNvSpPr/>
                <p:nvPr/>
              </p:nvSpPr>
              <p:spPr>
                <a:xfrm>
                  <a:off x="1755256" y="5829588"/>
                  <a:ext cx="379366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206" name="Table 1-1-1-1-1-1-1-1-1-1-1-2-1"/>
                <p:cNvGraphicFramePr/>
                <p:nvPr/>
              </p:nvGraphicFramePr>
              <p:xfrm>
                <a:off x="2185386" y="12700"/>
                <a:ext cx="508597"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08595"/>
                    </a:tblGrid>
                    <a:tr h="123891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74917">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207" name="Table 1-1-1-1-1-1-1-2-3-1"/>
                <p:cNvGraphicFramePr/>
                <p:nvPr/>
              </p:nvGraphicFramePr>
              <p:xfrm>
                <a:off x="2707671" y="12700"/>
                <a:ext cx="1027363" cy="5513173"/>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27362"/>
                    </a:tblGrid>
                    <a:tr h="1238915">
                      <a:tc>
                        <a:txBody>
                          <a:bodyPr/>
                          <a:lstStyle/>
                          <a:p>
                            <a:pPr algn="ctr" defTabSz="914400">
                              <a:lnSpc>
                                <a:spcPct val="100000"/>
                              </a:lnSpc>
                              <a:spcBef>
                                <a:spcPts val="0"/>
                              </a:spcBef>
                              <a:defRPr b="1" sz="2000">
                                <a:solidFill>
                                  <a:srgbClr val="AADAFA"/>
                                </a:solidFill>
                                <a:latin typeface="Helvetica"/>
                                <a:ea typeface="Helvetica"/>
                                <a:cs typeface="Helvetica"/>
                                <a:sym typeface="Helvetica"/>
                              </a:defRPr>
                            </a:pPr>
                            <a:r>
                              <a:rPr b="0"/>
                              <a:t>C</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bl>
                </a:graphicData>
              </a:graphic>
            </p:graphicFrame>
            <p:sp>
              <p:nvSpPr>
                <p:cNvPr id="1208" name="Line"/>
                <p:cNvSpPr/>
                <p:nvPr/>
              </p:nvSpPr>
              <p:spPr>
                <a:xfrm>
                  <a:off x="122391" y="5829588"/>
                  <a:ext cx="1376144"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09" name="Line"/>
                <p:cNvSpPr/>
                <p:nvPr/>
              </p:nvSpPr>
              <p:spPr>
                <a:xfrm flipH="1">
                  <a:off x="1612866" y="2222864"/>
                  <a:ext cx="1" cy="3902188"/>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0" name="Line"/>
                <p:cNvSpPr/>
                <p:nvPr/>
              </p:nvSpPr>
              <p:spPr>
                <a:xfrm>
                  <a:off x="1487663" y="1743790"/>
                  <a:ext cx="1724266"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1" name="Line"/>
                <p:cNvSpPr/>
                <p:nvPr/>
              </p:nvSpPr>
              <p:spPr>
                <a:xfrm>
                  <a:off x="1611738" y="2230975"/>
                  <a:ext cx="1600190"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2" name="Line"/>
                <p:cNvSpPr/>
                <p:nvPr/>
              </p:nvSpPr>
              <p:spPr>
                <a:xfrm>
                  <a:off x="1738333" y="2679032"/>
                  <a:ext cx="1473595" cy="1"/>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3" name="Line"/>
                <p:cNvSpPr/>
                <p:nvPr/>
              </p:nvSpPr>
              <p:spPr>
                <a:xfrm flipV="1">
                  <a:off x="3219383" y="1623357"/>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4" name="Line"/>
                <p:cNvSpPr/>
                <p:nvPr/>
              </p:nvSpPr>
              <p:spPr>
                <a:xfrm flipV="1">
                  <a:off x="3219383" y="2110543"/>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215" name="Line"/>
                <p:cNvSpPr/>
                <p:nvPr/>
              </p:nvSpPr>
              <p:spPr>
                <a:xfrm flipV="1">
                  <a:off x="3219383" y="2579279"/>
                  <a:ext cx="1" cy="116790"/>
                </a:xfrm>
                <a:prstGeom prst="line">
                  <a:avLst/>
                </a:prstGeom>
                <a:noFill/>
                <a:ln w="12700"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grpSp>
      <p:grpSp>
        <p:nvGrpSpPr>
          <p:cNvPr id="1224" name="Group"/>
          <p:cNvGrpSpPr/>
          <p:nvPr/>
        </p:nvGrpSpPr>
        <p:grpSpPr>
          <a:xfrm>
            <a:off x="7686688" y="2063920"/>
            <a:ext cx="9667000" cy="5843233"/>
            <a:chOff x="0" y="0"/>
            <a:chExt cx="9666998" cy="5843232"/>
          </a:xfrm>
        </p:grpSpPr>
        <p:graphicFrame>
          <p:nvGraphicFramePr>
            <p:cNvPr id="1219" name="Table 1-1-1-1-1-1-1-2-3-1-1"/>
            <p:cNvGraphicFramePr/>
            <p:nvPr/>
          </p:nvGraphicFramePr>
          <p:xfrm>
            <a:off x="8465174" y="160930"/>
            <a:ext cx="1047708" cy="551317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47706"/>
                </a:tblGrid>
                <a:tr h="1238915">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4"/>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7491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sp>
          <p:nvSpPr>
            <p:cNvPr id="1220" name="Rounded Rectangle"/>
            <p:cNvSpPr/>
            <p:nvPr/>
          </p:nvSpPr>
          <p:spPr>
            <a:xfrm>
              <a:off x="6464329" y="0"/>
              <a:ext cx="3202670" cy="5843233"/>
            </a:xfrm>
            <a:prstGeom prst="roundRect">
              <a:avLst>
                <a:gd name="adj" fmla="val 4421"/>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21" name="only in-memory"/>
            <p:cNvSpPr txBox="1"/>
            <p:nvPr/>
          </p:nvSpPr>
          <p:spPr>
            <a:xfrm>
              <a:off x="8573036" y="757266"/>
              <a:ext cx="859602" cy="4135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1300">
                  <a:solidFill>
                    <a:srgbClr val="A9A9A9"/>
                  </a:solidFill>
                  <a:latin typeface="Helvetica"/>
                  <a:ea typeface="Helvetica"/>
                  <a:cs typeface="Helvetica"/>
                  <a:sym typeface="Helvetica"/>
                </a:defRPr>
              </a:pPr>
              <a:r>
                <a:t> only</a:t>
              </a:r>
              <a:br/>
              <a:r>
                <a:t>in-memory</a:t>
              </a:r>
            </a:p>
          </p:txBody>
        </p:sp>
        <p:pic>
          <p:nvPicPr>
            <p:cNvPr id="1222" name="memory-thin.svg" descr="memory-thin.svg"/>
            <p:cNvPicPr>
              <a:picLocks noChangeAspect="1"/>
            </p:cNvPicPr>
            <p:nvPr/>
          </p:nvPicPr>
          <p:blipFill>
            <a:blip r:embed="rId3">
              <a:extLst/>
            </a:blip>
            <a:srcRect l="0" t="13583" r="0" b="13634"/>
            <a:stretch>
              <a:fillRect/>
            </a:stretch>
          </p:blipFill>
          <p:spPr>
            <a:xfrm>
              <a:off x="8557415" y="766777"/>
              <a:ext cx="286853" cy="208780"/>
            </a:xfrm>
            <a:custGeom>
              <a:avLst/>
              <a:gdLst/>
              <a:ahLst/>
              <a:cxnLst>
                <a:cxn ang="0">
                  <a:pos x="wd2" y="hd2"/>
                </a:cxn>
                <a:cxn ang="5400000">
                  <a:pos x="wd2" y="hd2"/>
                </a:cxn>
                <a:cxn ang="10800000">
                  <a:pos x="wd2" y="hd2"/>
                </a:cxn>
                <a:cxn ang="16200000">
                  <a:pos x="wd2" y="hd2"/>
                </a:cxn>
              </a:cxnLst>
              <a:rect l="0" t="0" r="r" b="b"/>
              <a:pathLst>
                <a:path w="21600" h="21568" fill="norm" stroke="1" extrusionOk="0">
                  <a:moveTo>
                    <a:pt x="2778" y="0"/>
                  </a:moveTo>
                  <a:cubicBezTo>
                    <a:pt x="1913" y="0"/>
                    <a:pt x="1392" y="7"/>
                    <a:pt x="1046" y="205"/>
                  </a:cubicBezTo>
                  <a:cubicBezTo>
                    <a:pt x="560" y="447"/>
                    <a:pt x="188" y="982"/>
                    <a:pt x="0" y="1640"/>
                  </a:cubicBezTo>
                  <a:lnTo>
                    <a:pt x="0" y="19967"/>
                  </a:lnTo>
                  <a:cubicBezTo>
                    <a:pt x="188" y="20625"/>
                    <a:pt x="560" y="21159"/>
                    <a:pt x="1046" y="21402"/>
                  </a:cubicBezTo>
                  <a:cubicBezTo>
                    <a:pt x="1392" y="21600"/>
                    <a:pt x="1913" y="21566"/>
                    <a:pt x="2778" y="21566"/>
                  </a:cubicBezTo>
                  <a:lnTo>
                    <a:pt x="18822" y="21566"/>
                  </a:lnTo>
                  <a:cubicBezTo>
                    <a:pt x="19687" y="21566"/>
                    <a:pt x="20208" y="21600"/>
                    <a:pt x="20554" y="21402"/>
                  </a:cubicBezTo>
                  <a:cubicBezTo>
                    <a:pt x="21040" y="21159"/>
                    <a:pt x="21412" y="20625"/>
                    <a:pt x="21600" y="19967"/>
                  </a:cubicBezTo>
                  <a:lnTo>
                    <a:pt x="21600" y="1640"/>
                  </a:lnTo>
                  <a:cubicBezTo>
                    <a:pt x="21412" y="982"/>
                    <a:pt x="21040" y="447"/>
                    <a:pt x="20554" y="205"/>
                  </a:cubicBezTo>
                  <a:cubicBezTo>
                    <a:pt x="20208" y="7"/>
                    <a:pt x="19687" y="0"/>
                    <a:pt x="18822" y="0"/>
                  </a:cubicBezTo>
                  <a:lnTo>
                    <a:pt x="2778" y="0"/>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223" name="Line"/>
            <p:cNvSpPr/>
            <p:nvPr/>
          </p:nvSpPr>
          <p:spPr>
            <a:xfrm>
              <a:off x="0" y="575073"/>
              <a:ext cx="643913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1227" name="Group"/>
          <p:cNvGrpSpPr/>
          <p:nvPr/>
        </p:nvGrpSpPr>
        <p:grpSpPr>
          <a:xfrm>
            <a:off x="438418" y="11372292"/>
            <a:ext cx="2819401" cy="1668835"/>
            <a:chOff x="0" y="228600"/>
            <a:chExt cx="2819400" cy="1668833"/>
          </a:xfrm>
        </p:grpSpPr>
        <p:sp>
          <p:nvSpPr>
            <p:cNvPr id="1225" name="Needs type unification for dynamic JSON paths"/>
            <p:cNvSpPr/>
            <p:nvPr/>
          </p:nvSpPr>
          <p:spPr>
            <a:xfrm>
              <a:off x="0" y="627433"/>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Needs type unification for dynamic JSON paths</a:t>
              </a:r>
            </a:p>
          </p:txBody>
        </p:sp>
        <p:sp>
          <p:nvSpPr>
            <p:cNvPr id="1226" name="Challenge 2:"/>
            <p:cNvSpPr/>
            <p:nvPr/>
          </p:nvSpPr>
          <p:spPr>
            <a:xfrm>
              <a:off x="0" y="228600"/>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2:</a:t>
              </a:r>
            </a:p>
          </p:txBody>
        </p:sp>
      </p:grpSp>
      <p:grpSp>
        <p:nvGrpSpPr>
          <p:cNvPr id="1230" name="Group"/>
          <p:cNvGrpSpPr/>
          <p:nvPr/>
        </p:nvGrpSpPr>
        <p:grpSpPr>
          <a:xfrm>
            <a:off x="438418" y="12388900"/>
            <a:ext cx="6396875" cy="856035"/>
            <a:chOff x="0" y="0"/>
            <a:chExt cx="6396874" cy="856033"/>
          </a:xfrm>
        </p:grpSpPr>
        <p:sp>
          <p:nvSpPr>
            <p:cNvPr id="1228" name="Creates sparse column files for rare JSON paths"/>
            <p:cNvSpPr txBox="1"/>
            <p:nvPr/>
          </p:nvSpPr>
          <p:spPr>
            <a:xfrm>
              <a:off x="0" y="398833"/>
              <a:ext cx="6396875"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Creates sparse column files for rare JSON paths</a:t>
              </a:r>
            </a:p>
          </p:txBody>
        </p:sp>
        <p:sp>
          <p:nvSpPr>
            <p:cNvPr id="1229" name="Challenge 3:"/>
            <p:cNvSpPr txBox="1"/>
            <p:nvPr/>
          </p:nvSpPr>
          <p:spPr>
            <a:xfrm>
              <a:off x="0" y="-1"/>
              <a:ext cx="2819400"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3:</a:t>
              </a:r>
            </a:p>
          </p:txBody>
        </p:sp>
      </p:grpSp>
      <p:sp>
        <p:nvSpPr>
          <p:cNvPr id="1231" name="Too many column files for high-cardinality JSON paths"/>
          <p:cNvSpPr txBox="1"/>
          <p:nvPr/>
        </p:nvSpPr>
        <p:spPr>
          <a:xfrm>
            <a:off x="438418" y="9916317"/>
            <a:ext cx="7127696"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232" name="Challenge 1:"/>
          <p:cNvSpPr txBox="1"/>
          <p:nvPr/>
        </p:nvSpPr>
        <p:spPr>
          <a:xfrm>
            <a:off x="438418" y="9517484"/>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233" name="✅"/>
          <p:cNvSpPr txBox="1"/>
          <p:nvPr/>
        </p:nvSpPr>
        <p:spPr>
          <a:xfrm>
            <a:off x="7294163" y="11120859"/>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234" name="✅"/>
          <p:cNvSpPr txBox="1"/>
          <p:nvPr/>
        </p:nvSpPr>
        <p:spPr>
          <a:xfrm>
            <a:off x="7294163" y="12366067"/>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235" name="Too many column files for highly dynamic JSON paths"/>
          <p:cNvSpPr txBox="1"/>
          <p:nvPr/>
        </p:nvSpPr>
        <p:spPr>
          <a:xfrm>
            <a:off x="440150" y="10297317"/>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grpSp>
        <p:nvGrpSpPr>
          <p:cNvPr id="1241" name="Group"/>
          <p:cNvGrpSpPr/>
          <p:nvPr/>
        </p:nvGrpSpPr>
        <p:grpSpPr>
          <a:xfrm>
            <a:off x="17904993" y="2229695"/>
            <a:ext cx="2756485" cy="5479955"/>
            <a:chOff x="12700" y="12700"/>
            <a:chExt cx="2756483" cy="5479954"/>
          </a:xfrm>
        </p:grpSpPr>
        <p:graphicFrame>
          <p:nvGraphicFramePr>
            <p:cNvPr id="1236" name="Table 1-1-1-1-1-1-1-2-1-1-1-1"/>
            <p:cNvGraphicFramePr/>
            <p:nvPr/>
          </p:nvGraphicFramePr>
          <p:xfrm>
            <a:off x="12700" y="12700"/>
            <a:ext cx="2756484" cy="5479955"/>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756483"/>
                </a:tblGrid>
                <a:tr h="1248886">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C</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208633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 [Array(Int64), 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2144737">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 {Array(Int64): 3,  Int64: 3,   String: 2}</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237" name="Rounded Rectangle"/>
            <p:cNvSpPr/>
            <p:nvPr/>
          </p:nvSpPr>
          <p:spPr>
            <a:xfrm>
              <a:off x="62901" y="1554991"/>
              <a:ext cx="2648316" cy="1601262"/>
            </a:xfrm>
            <a:prstGeom prst="roundRect">
              <a:avLst>
                <a:gd name="adj" fmla="val 3016"/>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38" name="Rounded Rectangle"/>
            <p:cNvSpPr/>
            <p:nvPr/>
          </p:nvSpPr>
          <p:spPr>
            <a:xfrm>
              <a:off x="62901" y="3595796"/>
              <a:ext cx="2648316" cy="1601262"/>
            </a:xfrm>
            <a:prstGeom prst="roundRect">
              <a:avLst>
                <a:gd name="adj" fmla="val 3016"/>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39" name="list of types stored as subcolumns"/>
            <p:cNvSpPr txBox="1"/>
            <p:nvPr/>
          </p:nvSpPr>
          <p:spPr>
            <a:xfrm>
              <a:off x="204449" y="2603142"/>
              <a:ext cx="2273301" cy="5229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2000">
                  <a:solidFill>
                    <a:srgbClr val="434343"/>
                  </a:solidFill>
                  <a:latin typeface="Helvetica"/>
                  <a:ea typeface="Helvetica"/>
                  <a:cs typeface="Helvetica"/>
                  <a:sym typeface="Helvetica"/>
                </a:defRPr>
              </a:pPr>
              <a:r>
                <a:t>list of types stored</a:t>
              </a:r>
              <a:br/>
              <a:r>
                <a:t>as subcolumns</a:t>
              </a:r>
            </a:p>
          </p:txBody>
        </p:sp>
        <p:sp>
          <p:nvSpPr>
            <p:cNvPr id="1240" name="statistics (sizes) for all subcolumns"/>
            <p:cNvSpPr txBox="1"/>
            <p:nvPr/>
          </p:nvSpPr>
          <p:spPr>
            <a:xfrm>
              <a:off x="233697" y="4652773"/>
              <a:ext cx="2273301" cy="5229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2000">
                  <a:solidFill>
                    <a:srgbClr val="434343"/>
                  </a:solidFill>
                  <a:latin typeface="Helvetica"/>
                  <a:ea typeface="Helvetica"/>
                  <a:cs typeface="Helvetica"/>
                  <a:sym typeface="Helvetica"/>
                </a:defRPr>
              </a:pPr>
              <a:r>
                <a:t>statistics (sizes)</a:t>
              </a:r>
              <a:br/>
              <a:r>
                <a:t>for all subcolumns</a:t>
              </a:r>
            </a:p>
          </p:txBody>
        </p:sp>
      </p:grpSp>
      <p:sp>
        <p:nvSpPr>
          <p:cNvPr id="1242" name="Dynamic Storage extension:"/>
          <p:cNvSpPr txBox="1"/>
          <p:nvPr/>
        </p:nvSpPr>
        <p:spPr>
          <a:xfrm>
            <a:off x="340903" y="199964"/>
            <a:ext cx="3889938" cy="1139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600">
                <a:solidFill>
                  <a:srgbClr val="A9A9A9"/>
                </a:solidFill>
                <a:latin typeface="Helvetica"/>
                <a:ea typeface="Helvetica"/>
                <a:cs typeface="Helvetica"/>
                <a:sym typeface="Helvetica"/>
              </a:defRPr>
            </a:pPr>
            <a:r>
              <a:t>Dynamic</a:t>
            </a:r>
            <a:r>
              <a:t> Storage</a:t>
            </a:r>
            <a:br/>
            <a:r>
              <a:t>extension:</a:t>
            </a:r>
          </a:p>
        </p:txBody>
      </p:sp>
      <p:sp>
        <p:nvSpPr>
          <p:cNvPr id="1243" name="+ No need    to declare types"/>
          <p:cNvSpPr txBox="1"/>
          <p:nvPr/>
        </p:nvSpPr>
        <p:spPr>
          <a:xfrm>
            <a:off x="385996" y="1673325"/>
            <a:ext cx="3221801" cy="9944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a:solidFill>
                  <a:srgbClr val="A9A9A9"/>
                </a:solidFill>
                <a:latin typeface="Helvetica"/>
                <a:ea typeface="Helvetica"/>
                <a:cs typeface="Helvetica"/>
                <a:sym typeface="Helvetica"/>
              </a:defRPr>
            </a:pPr>
            <a:r>
              <a:t>+ No need</a:t>
            </a:r>
            <a:br/>
            <a:r>
              <a:t>   to declare types</a:t>
            </a:r>
          </a:p>
        </p:txBody>
      </p:sp>
      <p:sp>
        <p:nvSpPr>
          <p:cNvPr id="1244" name="Option to limit  types stored as separate column files"/>
          <p:cNvSpPr txBox="1"/>
          <p:nvPr/>
        </p:nvSpPr>
        <p:spPr>
          <a:xfrm>
            <a:off x="381000" y="2966981"/>
            <a:ext cx="3024182" cy="184023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93700" indent="-393700">
              <a:buSzPct val="123000"/>
              <a:buChar char="+"/>
              <a:defRPr sz="3100">
                <a:solidFill>
                  <a:srgbClr val="85D092"/>
                </a:solidFill>
                <a:latin typeface="Helvetica"/>
                <a:ea typeface="Helvetica"/>
                <a:cs typeface="Helvetica"/>
                <a:sym typeface="Helvetica"/>
              </a:defRPr>
            </a:pPr>
            <a:r>
              <a:t>Option to limit </a:t>
            </a:r>
            <a:br/>
            <a:r>
              <a:t>types stored</a:t>
            </a:r>
            <a:br/>
            <a:r>
              <a:t>as separate</a:t>
            </a:r>
            <a:br/>
            <a:r>
              <a:t>column files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12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44" grpId="2"/>
      <p:bldP build="whole" bldLvl="1" animBg="1" rev="0" advAuto="0" spid="1235" grpId="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1248" name="Slide Number"/>
          <p:cNvSpPr txBox="1"/>
          <p:nvPr>
            <p:ph type="sldNum" sz="quarter" idx="2"/>
          </p:nvPr>
        </p:nvSpPr>
        <p:spPr>
          <a:xfrm>
            <a:off x="22198941" y="126653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251" name="Group"/>
          <p:cNvGrpSpPr/>
          <p:nvPr/>
        </p:nvGrpSpPr>
        <p:grpSpPr>
          <a:xfrm>
            <a:off x="438418" y="11372292"/>
            <a:ext cx="2819401" cy="1668835"/>
            <a:chOff x="0" y="228600"/>
            <a:chExt cx="2819400" cy="1668833"/>
          </a:xfrm>
        </p:grpSpPr>
        <p:sp>
          <p:nvSpPr>
            <p:cNvPr id="1249" name="Needs type unification for dynamic JSON paths"/>
            <p:cNvSpPr/>
            <p:nvPr/>
          </p:nvSpPr>
          <p:spPr>
            <a:xfrm>
              <a:off x="0" y="627433"/>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Needs type unification for dynamic JSON paths</a:t>
              </a:r>
            </a:p>
          </p:txBody>
        </p:sp>
        <p:sp>
          <p:nvSpPr>
            <p:cNvPr id="1250" name="Challenge 2:"/>
            <p:cNvSpPr/>
            <p:nvPr/>
          </p:nvSpPr>
          <p:spPr>
            <a:xfrm>
              <a:off x="0" y="228600"/>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2:</a:t>
              </a:r>
            </a:p>
          </p:txBody>
        </p:sp>
      </p:grpSp>
      <p:grpSp>
        <p:nvGrpSpPr>
          <p:cNvPr id="1254" name="Group"/>
          <p:cNvGrpSpPr/>
          <p:nvPr/>
        </p:nvGrpSpPr>
        <p:grpSpPr>
          <a:xfrm>
            <a:off x="438418" y="12388900"/>
            <a:ext cx="6396875" cy="856035"/>
            <a:chOff x="0" y="0"/>
            <a:chExt cx="6396874" cy="856033"/>
          </a:xfrm>
        </p:grpSpPr>
        <p:sp>
          <p:nvSpPr>
            <p:cNvPr id="1252" name="Creates sparse column files for rare JSON paths"/>
            <p:cNvSpPr txBox="1"/>
            <p:nvPr/>
          </p:nvSpPr>
          <p:spPr>
            <a:xfrm>
              <a:off x="0" y="398833"/>
              <a:ext cx="6396875"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Creates sparse column files for rare JSON paths</a:t>
              </a:r>
            </a:p>
          </p:txBody>
        </p:sp>
        <p:sp>
          <p:nvSpPr>
            <p:cNvPr id="1253" name="Challenge 3:"/>
            <p:cNvSpPr txBox="1"/>
            <p:nvPr/>
          </p:nvSpPr>
          <p:spPr>
            <a:xfrm>
              <a:off x="0" y="-1"/>
              <a:ext cx="2819400"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Challenge 3:</a:t>
              </a:r>
            </a:p>
          </p:txBody>
        </p:sp>
      </p:grpSp>
      <p:sp>
        <p:nvSpPr>
          <p:cNvPr id="1255" name="Too many column files for high-cardinality JSON paths"/>
          <p:cNvSpPr txBox="1"/>
          <p:nvPr/>
        </p:nvSpPr>
        <p:spPr>
          <a:xfrm>
            <a:off x="438418" y="9916317"/>
            <a:ext cx="7127696"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256" name="Challenge 1:"/>
          <p:cNvSpPr txBox="1"/>
          <p:nvPr/>
        </p:nvSpPr>
        <p:spPr>
          <a:xfrm>
            <a:off x="438418" y="9517484"/>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257" name="✅"/>
          <p:cNvSpPr txBox="1"/>
          <p:nvPr/>
        </p:nvSpPr>
        <p:spPr>
          <a:xfrm>
            <a:off x="7294163" y="11120859"/>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258" name="✅"/>
          <p:cNvSpPr txBox="1"/>
          <p:nvPr/>
        </p:nvSpPr>
        <p:spPr>
          <a:xfrm>
            <a:off x="7294163" y="12366067"/>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259" name="Too many column files for highly dynamic JSON paths"/>
          <p:cNvSpPr txBox="1"/>
          <p:nvPr/>
        </p:nvSpPr>
        <p:spPr>
          <a:xfrm>
            <a:off x="440150" y="10297317"/>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sp>
        <p:nvSpPr>
          <p:cNvPr id="1260" name="ClickHouse table with Dynamic column"/>
          <p:cNvSpPr txBox="1"/>
          <p:nvPr/>
        </p:nvSpPr>
        <p:spPr>
          <a:xfrm>
            <a:off x="3144876" y="-231803"/>
            <a:ext cx="4254126" cy="117131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2000">
                <a:solidFill>
                  <a:srgbClr val="A9A9A9"/>
                </a:solidFill>
                <a:latin typeface="Helvetica"/>
                <a:ea typeface="Helvetica"/>
                <a:cs typeface="Helvetica"/>
                <a:sym typeface="Helvetica"/>
              </a:defRPr>
            </a:pPr>
            <a:r>
              <a:t>ClickHouse table</a:t>
            </a:r>
            <a:br/>
            <a:r>
              <a:t>with </a:t>
            </a:r>
            <a:r>
              <a:t>Dynamic</a:t>
            </a:r>
            <a:r>
              <a:t> column</a:t>
            </a:r>
          </a:p>
        </p:txBody>
      </p:sp>
      <p:graphicFrame>
        <p:nvGraphicFramePr>
          <p:cNvPr id="1261" name="Table 1-1-1-1-1-1-1-1-1"/>
          <p:cNvGraphicFramePr/>
          <p:nvPr/>
        </p:nvGraphicFramePr>
        <p:xfrm>
          <a:off x="4175940" y="1041705"/>
          <a:ext cx="2159630" cy="773017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146928"/>
              </a:tblGrid>
              <a:tr h="1212168">
                <a:tc>
                  <a:txBody>
                    <a:bodyPr/>
                    <a:lstStyle/>
                    <a:p>
                      <a:pPr defTabSz="914400">
                        <a:defRPr b="1" sz="2000">
                          <a:solidFill>
                            <a:srgbClr val="A9A9A9"/>
                          </a:solidFill>
                          <a:latin typeface="Helvetica"/>
                          <a:ea typeface="Helvetica"/>
                          <a:cs typeface="Helvetica"/>
                          <a:sym typeface="Helvetica"/>
                        </a:defRPr>
                      </a:pPr>
                      <a:r>
                        <a:rPr b="0">
                          <a:solidFill>
                            <a:srgbClr val="FDFF88"/>
                          </a:solidFill>
                        </a:rPr>
                        <a:t>C</a:t>
                      </a:r>
                      <a:br>
                        <a:rPr b="0">
                          <a:solidFill>
                            <a:srgbClr val="FDFF88"/>
                          </a:solidFill>
                        </a:rPr>
                      </a:br>
                      <a:r>
                        <a:rPr b="0">
                          <a:solidFill>
                            <a:srgbClr val="FFFFFF"/>
                          </a:solidFill>
                        </a:rPr>
                        <a:t>Dynamic</a:t>
                      </a:r>
                      <a:br>
                        <a:rPr b="0">
                          <a:solidFill>
                            <a:srgbClr val="A9A9A9">
                              <a:alpha val="59572"/>
                            </a:srgbClr>
                          </a:solidFill>
                        </a:rPr>
                      </a:br>
                      <a:r>
                        <a:rPr b="0">
                          <a:solidFill>
                            <a:srgbClr val="85D092"/>
                          </a:solidFill>
                        </a:rPr>
                        <a:t>(max_types=3)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64664">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'2020-01-01'</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FALSE</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['bar','baz']</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'2020-01-02'</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TRUE</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64664">
                <a:tc>
                  <a:txBody>
                    <a:bodyPr/>
                    <a:lstStyle/>
                    <a:p>
                      <a:pPr defTabSz="914400">
                        <a:defRPr>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262" name="Table 1-1-1-1-1-1-1-1-1-1-1-2-3-1"/>
          <p:cNvGraphicFramePr/>
          <p:nvPr/>
        </p:nvGraphicFramePr>
        <p:xfrm>
          <a:off x="3639269" y="1041705"/>
          <a:ext cx="500516" cy="771163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00514"/>
              </a:tblGrid>
              <a:tr h="1211251">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9</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11</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12</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2000">
                          <a:solidFill>
                            <a:srgbClr val="A9A9A9">
                              <a:alpha val="80056"/>
                            </a:srgbClr>
                          </a:solidFill>
                          <a:latin typeface="Helvetica"/>
                          <a:ea typeface="Helvetica"/>
                          <a:cs typeface="Helvetica"/>
                          <a:sym typeface="Helvetica"/>
                        </a:rPr>
                        <a:t>13</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263" name="0"/>
          <p:cNvSpPr txBox="1"/>
          <p:nvPr/>
        </p:nvSpPr>
        <p:spPr>
          <a:xfrm>
            <a:off x="15569282" y="10998769"/>
            <a:ext cx="205990" cy="363512"/>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264" name="1"/>
          <p:cNvSpPr txBox="1"/>
          <p:nvPr/>
        </p:nvSpPr>
        <p:spPr>
          <a:xfrm>
            <a:off x="15579138" y="11464476"/>
            <a:ext cx="205991" cy="363513"/>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1265" name="0"/>
          <p:cNvSpPr txBox="1"/>
          <p:nvPr/>
        </p:nvSpPr>
        <p:spPr>
          <a:xfrm>
            <a:off x="15576145" y="11921270"/>
            <a:ext cx="205991" cy="363512"/>
          </a:xfrm>
          <a:prstGeom prst="rect">
            <a:avLst/>
          </a:prstGeom>
          <a:ln w="12700">
            <a:miter lim="400000"/>
          </a:ln>
          <a:extLst>
            <a:ext uri="{C572A759-6A51-4108-AA02-DFA0A04FC94B}">
              <ma14:wrappingTextBoxFlag xmlns:ma14="http://schemas.microsoft.com/office/mac/drawingml/2011/main" val="1"/>
            </a:ext>
          </a:extLst>
        </p:spPr>
        <p:txBody>
          <a:bodyPr lIns="12700" tIns="12700" rIns="12700" bIns="12700" anchor="ct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1266" name="Rounded Rectangle"/>
          <p:cNvSpPr/>
          <p:nvPr/>
        </p:nvSpPr>
        <p:spPr>
          <a:xfrm>
            <a:off x="9182765" y="-164506"/>
            <a:ext cx="15269089" cy="14112310"/>
          </a:xfrm>
          <a:prstGeom prst="roundRect">
            <a:avLst>
              <a:gd name="adj" fmla="val 1084"/>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267" name="Storage"/>
          <p:cNvSpPr txBox="1"/>
          <p:nvPr/>
        </p:nvSpPr>
        <p:spPr>
          <a:xfrm>
            <a:off x="9499303" y="120203"/>
            <a:ext cx="1641504" cy="6462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100000"/>
              </a:lnSpc>
              <a:spcBef>
                <a:spcPts val="0"/>
              </a:spcBef>
              <a:defRPr sz="3000">
                <a:solidFill>
                  <a:srgbClr val="A9A9A9"/>
                </a:solidFill>
                <a:latin typeface="Helvetica"/>
                <a:ea typeface="Helvetica"/>
                <a:cs typeface="Helvetica"/>
                <a:sym typeface="Helvetica"/>
              </a:defRPr>
            </a:lvl1pPr>
          </a:lstStyle>
          <a:p>
            <a:pPr/>
            <a:r>
              <a:t>Storage</a:t>
            </a:r>
          </a:p>
        </p:txBody>
      </p:sp>
      <p:sp>
        <p:nvSpPr>
          <p:cNvPr id="1268" name="Line"/>
          <p:cNvSpPr/>
          <p:nvPr/>
        </p:nvSpPr>
        <p:spPr>
          <a:xfrm flipH="1">
            <a:off x="10788626" y="8775449"/>
            <a:ext cx="3626730" cy="504345"/>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1269" name="Line"/>
          <p:cNvSpPr/>
          <p:nvPr/>
        </p:nvSpPr>
        <p:spPr>
          <a:xfrm flipH="1">
            <a:off x="13151449" y="8755255"/>
            <a:ext cx="1647613" cy="524540"/>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1270" name="Table 1-1-1-1-1-1-1-2-3-1-1-1-1"/>
          <p:cNvGraphicFramePr/>
          <p:nvPr/>
        </p:nvGraphicFramePr>
        <p:xfrm>
          <a:off x="15677405" y="1054709"/>
          <a:ext cx="1010299" cy="771163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10298"/>
              </a:tblGrid>
              <a:tr h="1211251">
                <a:tc>
                  <a:txBody>
                    <a:bodyPr/>
                    <a:lstStyle/>
                    <a:p>
                      <a:pPr defTabSz="914400">
                        <a:defRPr b="1" sz="2000">
                          <a:solidFill>
                            <a:srgbClr val="A9A9A9"/>
                          </a:solidFill>
                          <a:latin typeface="Helvetica"/>
                          <a:ea typeface="Helvetica"/>
                          <a:cs typeface="Helvetica"/>
                          <a:sym typeface="Helvetica"/>
                        </a:defRPr>
                      </a:pPr>
                      <a:r>
                        <a:rPr b="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271" name="Table 1-1-1-1-1-1-1-2-3-1-2-1"/>
          <p:cNvGraphicFramePr/>
          <p:nvPr/>
        </p:nvGraphicFramePr>
        <p:xfrm>
          <a:off x="14397394" y="1054709"/>
          <a:ext cx="1010299" cy="771163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10298"/>
              </a:tblGrid>
              <a:tr h="1211251">
                <a:tc>
                  <a:txBody>
                    <a:bodyPr/>
                    <a:lstStyle/>
                    <a:p>
                      <a:pPr defTabSz="914400">
                        <a:defRPr b="1" sz="2000">
                          <a:solidFill>
                            <a:srgbClr val="AADAFA"/>
                          </a:solidFill>
                          <a:latin typeface="Helvetica"/>
                          <a:ea typeface="Helvetica"/>
                          <a:cs typeface="Helvetica"/>
                          <a:sym typeface="Helvetica"/>
                        </a:defRPr>
                      </a:pPr>
                      <a:r>
                        <a:rPr b="0"/>
                        <a:t>C</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solidFill>
                      <a:srgbClr val="AADAFA"/>
                    </a:solidFill>
                  </a:tcPr>
                </a:tc>
              </a:tr>
              <a:tr h="464313">
                <a:tc>
                  <a:txBody>
                    <a:bodyPr/>
                    <a:lstStyle/>
                    <a:p>
                      <a:pPr defTabSz="914400">
                        <a:defRPr>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ADAFA"/>
                    </a:solidFill>
                  </a:tcPr>
                </a:tc>
              </a:tr>
            </a:tbl>
          </a:graphicData>
        </a:graphic>
      </p:graphicFrame>
      <p:graphicFrame>
        <p:nvGraphicFramePr>
          <p:cNvPr id="1272" name="Table 1-1-1-1-1-1-1-2-1-1-1-1-1-1"/>
          <p:cNvGraphicFramePr/>
          <p:nvPr/>
        </p:nvGraphicFramePr>
        <p:xfrm>
          <a:off x="16960358" y="1053660"/>
          <a:ext cx="2706488" cy="771163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706486"/>
              </a:tblGrid>
              <a:tr h="1210898">
                <a:tc>
                  <a:txBody>
                    <a:bodyPr/>
                    <a:lstStyle/>
                    <a:p>
                      <a:pPr defTabSz="914400">
                        <a:defRPr b="1" sz="2000">
                          <a:solidFill>
                            <a:srgbClr val="A9A9A9"/>
                          </a:solidFill>
                          <a:latin typeface="Helvetica"/>
                          <a:ea typeface="Helvetica"/>
                          <a:cs typeface="Helvetica"/>
                          <a:sym typeface="Helvetica"/>
                        </a:defRPr>
                      </a:pPr>
                      <a:r>
                        <a:rPr b="0"/>
                        <a:t>C</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2265608">
                <a:tc>
                  <a:txBody>
                    <a:bodyPr/>
                    <a:lstStyle/>
                    <a:p>
                      <a:pPr algn="l" defTabSz="914400">
                        <a:defRPr>
                          <a:solidFill>
                            <a:srgbClr val="000000"/>
                          </a:solidFill>
                        </a:defRPr>
                      </a:pPr>
                      <a:r>
                        <a:rPr sz="2000">
                          <a:latin typeface="Helvetica"/>
                          <a:ea typeface="Helvetica"/>
                          <a:cs typeface="Helvetica"/>
                          <a:sym typeface="Helvetica"/>
                        </a:rPr>
                        <a:t> [Array(Int64), 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2375354">
                <a:tc>
                  <a:txBody>
                    <a:bodyPr/>
                    <a:lstStyle/>
                    <a:p>
                      <a:pPr algn="l" defTabSz="914400">
                        <a:defRPr>
                          <a:solidFill>
                            <a:srgbClr val="000000"/>
                          </a:solidFill>
                        </a:defRPr>
                      </a:pPr>
                      <a:r>
                        <a:rPr sz="2000">
                          <a:latin typeface="Helvetica"/>
                          <a:ea typeface="Helvetica"/>
                          <a:cs typeface="Helvetica"/>
                          <a:sym typeface="Helvetica"/>
                        </a:rPr>
                        <a:t> {Array(Int64):3,  Int64:3,   String:2}</a:t>
                      </a:r>
                    </a:p>
                  </a:txBody>
                  <a:tcPr marL="0" marR="0" marT="0" marB="0" anchor="t" anchorCtr="0" horzOverflow="overflow">
                    <a:lnL w="0">
                      <a:miter lim="400000"/>
                    </a:lnL>
                    <a:lnR w="0">
                      <a:miter lim="400000"/>
                    </a:lnR>
                    <a:lnT w="0">
                      <a:miter lim="400000"/>
                    </a:lnT>
                    <a:lnB w="0">
                      <a:miter lim="400000"/>
                    </a:lnB>
                    <a:solidFill>
                      <a:srgbClr val="919292"/>
                    </a:solidFill>
                  </a:tcPr>
                </a:tc>
              </a:tr>
              <a:tr h="1859772">
                <a:tc>
                  <a:txBody>
                    <a:bodyPr/>
                    <a:lstStyle/>
                    <a:p>
                      <a:pPr algn="l" defTabSz="914400">
                        <a:defRPr>
                          <a:solidFill>
                            <a:srgbClr val="000000"/>
                          </a:solidFill>
                        </a:defRPr>
                      </a:pPr>
                      <a:r>
                        <a:rPr sz="2000">
                          <a:latin typeface="Helvetica"/>
                          <a:ea typeface="Helvetica"/>
                          <a:cs typeface="Helvetica"/>
                          <a:sym typeface="Helvetica"/>
                        </a:rPr>
                        <a:t>{Date:2,  Array(String):1,   Bool: 2}</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273" name="Rounded Rectangle"/>
          <p:cNvSpPr/>
          <p:nvPr/>
        </p:nvSpPr>
        <p:spPr>
          <a:xfrm>
            <a:off x="13693114" y="897546"/>
            <a:ext cx="6187799" cy="8028843"/>
          </a:xfrm>
          <a:prstGeom prst="roundRect">
            <a:avLst>
              <a:gd name="adj" fmla="val 2234"/>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274" name="Table 1-1-1-1-1-1-1-1-1-1-1-2-1-1-1"/>
          <p:cNvGraphicFramePr/>
          <p:nvPr/>
        </p:nvGraphicFramePr>
        <p:xfrm>
          <a:off x="13858275" y="1054709"/>
          <a:ext cx="509784" cy="771163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09783"/>
              </a:tblGrid>
              <a:tr h="1211251">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9</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11</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12</a:t>
                      </a:r>
                    </a:p>
                  </a:txBody>
                  <a:tcPr marL="0" marR="0" marT="0" marB="0" anchor="ctr" anchorCtr="0" horzOverflow="overflow">
                    <a:lnL w="0">
                      <a:miter lim="400000"/>
                    </a:lnL>
                    <a:lnR w="0">
                      <a:miter lim="400000"/>
                    </a:lnR>
                    <a:lnT w="0">
                      <a:miter lim="400000"/>
                    </a:lnT>
                    <a:lnB w="0">
                      <a:miter lim="400000"/>
                    </a:lnB>
                  </a:tcPr>
                </a:tc>
              </a:tr>
              <a:tr h="464313">
                <a:tc>
                  <a:txBody>
                    <a:bodyPr/>
                    <a:lstStyle/>
                    <a:p>
                      <a:pPr algn="r" defTabSz="914400">
                        <a:defRPr>
                          <a:solidFill>
                            <a:srgbClr val="000000"/>
                          </a:solidFill>
                        </a:defRPr>
                      </a:pPr>
                      <a:r>
                        <a:rPr sz="1200">
                          <a:solidFill>
                            <a:srgbClr val="A9A9A9">
                              <a:alpha val="50000"/>
                            </a:srgbClr>
                          </a:solidFill>
                          <a:latin typeface="Helvetica"/>
                          <a:ea typeface="Helvetica"/>
                          <a:cs typeface="Helvetica"/>
                          <a:sym typeface="Helvetica"/>
                        </a:rPr>
                        <a:t>13</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275" name="Rounded Rectangle"/>
          <p:cNvSpPr/>
          <p:nvPr/>
        </p:nvSpPr>
        <p:spPr>
          <a:xfrm>
            <a:off x="11877093" y="9509771"/>
            <a:ext cx="2164341" cy="3964743"/>
          </a:xfrm>
          <a:prstGeom prst="roundRect">
            <a:avLst>
              <a:gd name="adj" fmla="val 6388"/>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76" name="Rounded Rectangle"/>
          <p:cNvSpPr/>
          <p:nvPr/>
        </p:nvSpPr>
        <p:spPr>
          <a:xfrm>
            <a:off x="14239684" y="9517179"/>
            <a:ext cx="3488788" cy="3949928"/>
          </a:xfrm>
          <a:prstGeom prst="roundRect">
            <a:avLst>
              <a:gd name="adj" fmla="val 3963"/>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277" name="Table 1-1-1-1-1-1-1-2-3-3-1"/>
          <p:cNvGraphicFramePr/>
          <p:nvPr/>
        </p:nvGraphicFramePr>
        <p:xfrm>
          <a:off x="10504694" y="9725074"/>
          <a:ext cx="1010299" cy="26045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10298"/>
              </a:tblGrid>
              <a:tr h="1211409">
                <a:tc>
                  <a:txBody>
                    <a:bodyPr/>
                    <a:lstStyle/>
                    <a:p>
                      <a:pPr defTabSz="914400">
                        <a:defRPr b="1" sz="2000">
                          <a:solidFill>
                            <a:srgbClr val="A9A9A9"/>
                          </a:solidFill>
                          <a:latin typeface="Helvetica"/>
                          <a:ea typeface="Helvetica"/>
                          <a:cs typeface="Helvetica"/>
                          <a:sym typeface="Helvetica"/>
                        </a:defRPr>
                      </a:pPr>
                      <a:r>
                        <a:rPr b="0">
                          <a:solidFill>
                            <a:srgbClr val="FDFF88"/>
                          </a:solidFill>
                        </a:rPr>
                        <a:t>C.Int64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64373">
                <a:tc>
                  <a:txBody>
                    <a:bodyPr/>
                    <a:lstStyle/>
                    <a:p>
                      <a:pPr defTabSz="914400">
                        <a:defRPr>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464373">
                <a:tc>
                  <a:txBody>
                    <a:bodyPr/>
                    <a:lstStyle/>
                    <a:p>
                      <a:pPr defTabSz="914400">
                        <a:defRPr>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464373">
                <a:tc>
                  <a:txBody>
                    <a:bodyPr/>
                    <a:lstStyle/>
                    <a:p>
                      <a:pPr defTabSz="914400">
                        <a:defRPr>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278" name="Table 1-1-1-1-1-1-1-1-1-1-1-1-2-3-1"/>
          <p:cNvGraphicFramePr/>
          <p:nvPr/>
        </p:nvGraphicFramePr>
        <p:xfrm>
          <a:off x="9749973" y="9725074"/>
          <a:ext cx="741504" cy="26045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1503"/>
              </a:tblGrid>
              <a:tr h="1211409">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279" name="Table 1-1-1-1-1-1-1-2-4-1"/>
          <p:cNvGraphicFramePr/>
          <p:nvPr/>
        </p:nvGraphicFramePr>
        <p:xfrm>
          <a:off x="12827713" y="9725073"/>
          <a:ext cx="1010299" cy="214109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10298"/>
              </a:tblGrid>
              <a:tr h="1211938">
                <a:tc>
                  <a:txBody>
                    <a:bodyPr/>
                    <a:lstStyle/>
                    <a:p>
                      <a:pPr defTabSz="914400">
                        <a:defRPr b="1" sz="1900">
                          <a:solidFill>
                            <a:srgbClr val="A9A9A9"/>
                          </a:solidFill>
                          <a:latin typeface="Helvetica"/>
                          <a:ea typeface="Helvetica"/>
                          <a:cs typeface="Helvetica"/>
                          <a:sym typeface="Helvetica"/>
                        </a:defRPr>
                      </a:pPr>
                      <a:r>
                        <a:rPr b="0">
                          <a:solidFill>
                            <a:srgbClr val="FDFF88"/>
                          </a:solidFill>
                        </a:rPr>
                        <a:t>C.String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464576">
                <a:tc>
                  <a:txBody>
                    <a:bodyPr/>
                    <a:lstStyle/>
                    <a:p>
                      <a:pPr defTabSz="914400">
                        <a:defRPr>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464576">
                <a:tc>
                  <a:txBody>
                    <a:bodyPr/>
                    <a:lstStyle/>
                    <a:p>
                      <a:pPr defTabSz="914400">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280" name="Table 1-1-1-1-1-1-1-1-1-1-1-1-2-1-2-1"/>
          <p:cNvGraphicFramePr/>
          <p:nvPr/>
        </p:nvGraphicFramePr>
        <p:xfrm>
          <a:off x="12060868" y="9725073"/>
          <a:ext cx="750773" cy="214109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50772"/>
              </a:tblGrid>
              <a:tr h="121193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6457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576">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281" name="Table 1-1-1-1-1-1-1-2-1-1-3-1"/>
          <p:cNvGraphicFramePr/>
          <p:nvPr/>
        </p:nvGraphicFramePr>
        <p:xfrm>
          <a:off x="15317649" y="9725073"/>
          <a:ext cx="722967" cy="26045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965"/>
              </a:tblGrid>
              <a:tr h="1211409">
                <a:tc>
                  <a:txBody>
                    <a:bodyPr/>
                    <a:lstStyle/>
                    <a:p>
                      <a:pPr defTabSz="914400">
                        <a:lnSpc>
                          <a:spcPct val="80000"/>
                        </a:lnSpc>
                        <a:defRPr b="1">
                          <a:solidFill>
                            <a:srgbClr val="A9A9A9"/>
                          </a:solidFill>
                          <a:latin typeface="Helvetica"/>
                          <a:ea typeface="Helvetica"/>
                          <a:cs typeface="Helvetica"/>
                          <a:sym typeface="Helvetica"/>
                        </a:defRPr>
                      </a:pPr>
                      <a:r>
                        <a:rPr b="0"/>
                        <a:t>C</a:t>
                      </a:r>
                      <a:br>
                        <a:rPr b="0"/>
                      </a:br>
                      <a:r>
                        <a:rPr b="0"/>
                        <a:t>.Array</a:t>
                      </a:r>
                      <a:br>
                        <a:rPr b="0"/>
                      </a:br>
                      <a:r>
                        <a:rPr b="0"/>
                        <a:t>(...)</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6437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464373">
                <a:tc>
                  <a:txBody>
                    <a:bodyPr/>
                    <a:lstStyle/>
                    <a:p>
                      <a:pPr defTabSz="914400">
                        <a:defRPr>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464373">
                <a:tc>
                  <a:txBody>
                    <a:bodyPr/>
                    <a:lstStyle/>
                    <a:p>
                      <a:pPr defTabSz="914400">
                        <a:defRPr>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282" name="Table 1-1-1-1-1-1-1-2-2-2-1"/>
          <p:cNvGraphicFramePr/>
          <p:nvPr/>
        </p:nvGraphicFramePr>
        <p:xfrm>
          <a:off x="16379494" y="9725073"/>
          <a:ext cx="1028837" cy="353141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028835"/>
              </a:tblGrid>
              <a:tr h="1210768">
                <a:tc>
                  <a:txBody>
                    <a:bodyPr/>
                    <a:lstStyle/>
                    <a:p>
                      <a:pPr defTabSz="914400">
                        <a:defRPr b="1" sz="2000">
                          <a:solidFill>
                            <a:srgbClr val="A9A9A9"/>
                          </a:solidFill>
                          <a:latin typeface="Helvetica"/>
                          <a:ea typeface="Helvetica"/>
                          <a:cs typeface="Helvetica"/>
                          <a:sym typeface="Helvetica"/>
                        </a:defRPr>
                      </a:pPr>
                      <a:r>
                        <a:rPr b="0">
                          <a:solidFill>
                            <a:srgbClr val="FDFF88"/>
                          </a:solidFill>
                        </a:rPr>
                        <a:t>C.Array(Int64).bin</a:t>
                      </a:r>
                    </a:p>
                  </a:txBody>
                  <a:tcPr marL="0" marR="0" marT="0" marB="0" anchor="ctr" anchorCtr="0" horzOverflow="overflow">
                    <a:lnL w="0">
                      <a:miter lim="400000"/>
                    </a:lnL>
                    <a:lnR w="0">
                      <a:miter lim="400000"/>
                    </a:lnR>
                    <a:lnT w="0">
                      <a:miter lim="400000"/>
                    </a:lnT>
                    <a:lnB w="0">
                      <a:miter lim="400000"/>
                    </a:lnB>
                    <a:solidFill>
                      <a:srgbClr val="434343"/>
                    </a:solidFill>
                  </a:tcPr>
                </a:tc>
              </a:tr>
              <a:tr h="464128">
                <a:tc>
                  <a:txBody>
                    <a:bodyPr/>
                    <a:lstStyle/>
                    <a:p>
                      <a:pPr defTabSz="914400">
                        <a:defRPr>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464128">
                <a:tc>
                  <a:txBody>
                    <a:bodyPr/>
                    <a:lstStyle/>
                    <a:p>
                      <a:pPr defTabSz="914400">
                        <a:defRPr>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464128">
                <a:tc>
                  <a:txBody>
                    <a:bodyPr/>
                    <a:lstStyle/>
                    <a:p>
                      <a:pPr defTabSz="914400">
                        <a:defRPr>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464128">
                <a:tc>
                  <a:txBody>
                    <a:bodyPr/>
                    <a:lstStyle/>
                    <a:p>
                      <a:pPr defTabSz="914400">
                        <a:defRPr>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464128">
                <a:tc>
                  <a:txBody>
                    <a:bodyPr/>
                    <a:lstStyle/>
                    <a:p>
                      <a:pPr defTabSz="914400">
                        <a:defRPr>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1283" name="Rectangle"/>
          <p:cNvSpPr/>
          <p:nvPr/>
        </p:nvSpPr>
        <p:spPr>
          <a:xfrm>
            <a:off x="16663863" y="11034323"/>
            <a:ext cx="408705" cy="757639"/>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284" name="Rectangle"/>
          <p:cNvSpPr/>
          <p:nvPr/>
        </p:nvSpPr>
        <p:spPr>
          <a:xfrm>
            <a:off x="16663863" y="12414092"/>
            <a:ext cx="408705" cy="757640"/>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285" name="Rectangle"/>
          <p:cNvSpPr/>
          <p:nvPr/>
        </p:nvSpPr>
        <p:spPr>
          <a:xfrm>
            <a:off x="16663863" y="11882125"/>
            <a:ext cx="408705" cy="441802"/>
          </a:xfrm>
          <a:prstGeom prst="rect">
            <a:avLst/>
          </a:prstGeom>
          <a:ln>
            <a:solidFill>
              <a:srgbClr val="6C6C6C"/>
            </a:solidFill>
            <a:prstDash val="sysDot"/>
            <a:miter lim="400000"/>
          </a:ln>
        </p:spPr>
        <p:txBody>
          <a:bodyPr lIns="25400" tIns="25400" rIns="25400" bIns="25400" anchor="ct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1286" name="Connection Line"/>
          <p:cNvCxnSpPr>
            <a:stCxn id="1263" idx="0"/>
            <a:endCxn id="1283" idx="0"/>
          </p:cNvCxnSpPr>
          <p:nvPr/>
        </p:nvCxnSpPr>
        <p:spPr>
          <a:xfrm>
            <a:off x="15672277" y="11180525"/>
            <a:ext cx="1195939" cy="232618"/>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287" name="Connection Line"/>
          <p:cNvCxnSpPr>
            <a:stCxn id="1264" idx="0"/>
            <a:endCxn id="1285" idx="0"/>
          </p:cNvCxnSpPr>
          <p:nvPr/>
        </p:nvCxnSpPr>
        <p:spPr>
          <a:xfrm>
            <a:off x="15682133" y="11646232"/>
            <a:ext cx="1186083" cy="456794"/>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cxnSp>
        <p:nvCxnSpPr>
          <p:cNvPr id="1288" name="Connection Line"/>
          <p:cNvCxnSpPr>
            <a:stCxn id="1265" idx="0"/>
            <a:endCxn id="1284" idx="0"/>
          </p:cNvCxnSpPr>
          <p:nvPr/>
        </p:nvCxnSpPr>
        <p:spPr>
          <a:xfrm>
            <a:off x="15679140" y="12103025"/>
            <a:ext cx="1189076" cy="689887"/>
          </a:xfrm>
          <a:prstGeom prst="straightConnector1">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cxnSp>
      <p:graphicFrame>
        <p:nvGraphicFramePr>
          <p:cNvPr id="1289" name="Table 1-1-1-1-1-1-1-1-1-1-1-1-2-1-1-1-1"/>
          <p:cNvGraphicFramePr/>
          <p:nvPr/>
        </p:nvGraphicFramePr>
        <p:xfrm>
          <a:off x="14558717" y="9725073"/>
          <a:ext cx="741504" cy="26045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1503"/>
              </a:tblGrid>
              <a:tr h="1211409">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64373">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290" name="1"/>
          <p:cNvSpPr txBox="1"/>
          <p:nvPr/>
        </p:nvSpPr>
        <p:spPr>
          <a:xfrm>
            <a:off x="10468630" y="9144505"/>
            <a:ext cx="246381" cy="403902"/>
          </a:xfrm>
          <a:prstGeom prst="rect">
            <a:avLst/>
          </a:prstGeom>
          <a:ln w="12700">
            <a:miter lim="400000"/>
          </a:ln>
          <a:extLst>
            <a:ext uri="{C572A759-6A51-4108-AA02-DFA0A04FC94B}">
              <ma14:wrappingTextBoxFlag xmlns:ma14="http://schemas.microsoft.com/office/mac/drawingml/2011/main" val="1"/>
            </a:ext>
          </a:extLst>
        </p:spPr>
        <p:txBody>
          <a:bodyPr lIns="25400" tIns="25400" rIns="25400" bIns="25400" anchor="ct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291" name="0"/>
          <p:cNvSpPr txBox="1"/>
          <p:nvPr/>
        </p:nvSpPr>
        <p:spPr>
          <a:xfrm>
            <a:off x="15759917" y="9144505"/>
            <a:ext cx="246380" cy="403902"/>
          </a:xfrm>
          <a:prstGeom prst="rect">
            <a:avLst/>
          </a:prstGeom>
          <a:ln w="12700">
            <a:miter lim="400000"/>
          </a:ln>
          <a:extLst>
            <a:ext uri="{C572A759-6A51-4108-AA02-DFA0A04FC94B}">
              <ma14:wrappingTextBoxFlag xmlns:ma14="http://schemas.microsoft.com/office/mac/drawingml/2011/main" val="1"/>
            </a:ext>
          </a:extLst>
        </p:spPr>
        <p:txBody>
          <a:bodyPr lIns="25400" tIns="25400" rIns="25400" bIns="25400" anchor="ct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292" name="3"/>
          <p:cNvSpPr txBox="1"/>
          <p:nvPr/>
        </p:nvSpPr>
        <p:spPr>
          <a:xfrm>
            <a:off x="12836073" y="9144505"/>
            <a:ext cx="246380" cy="403902"/>
          </a:xfrm>
          <a:prstGeom prst="rect">
            <a:avLst/>
          </a:prstGeom>
          <a:ln w="12700">
            <a:miter lim="400000"/>
          </a:ln>
          <a:extLst>
            <a:ext uri="{C572A759-6A51-4108-AA02-DFA0A04FC94B}">
              <ma14:wrappingTextBoxFlag xmlns:ma14="http://schemas.microsoft.com/office/mac/drawingml/2011/main" val="1"/>
            </a:ext>
          </a:extLst>
        </p:spPr>
        <p:txBody>
          <a:bodyPr lIns="25400" tIns="25400" rIns="25400" bIns="25400" anchor="ct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3</a:t>
            </a:r>
          </a:p>
        </p:txBody>
      </p:sp>
      <p:sp>
        <p:nvSpPr>
          <p:cNvPr id="1293" name="Line"/>
          <p:cNvSpPr/>
          <p:nvPr/>
        </p:nvSpPr>
        <p:spPr>
          <a:xfrm>
            <a:off x="15101986" y="8775450"/>
            <a:ext cx="634432" cy="504344"/>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1294" name="array sizes"/>
          <p:cNvSpPr txBox="1"/>
          <p:nvPr/>
        </p:nvSpPr>
        <p:spPr>
          <a:xfrm>
            <a:off x="15309789" y="12526611"/>
            <a:ext cx="742745" cy="7674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1295" name="Line"/>
          <p:cNvSpPr/>
          <p:nvPr/>
        </p:nvSpPr>
        <p:spPr>
          <a:xfrm flipV="1">
            <a:off x="15681159" y="12369008"/>
            <a:ext cx="1" cy="254998"/>
          </a:xfrm>
          <a:prstGeom prst="line">
            <a:avLst/>
          </a:prstGeom>
          <a:ln>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1296" name="Rounded Rectangle"/>
          <p:cNvSpPr/>
          <p:nvPr/>
        </p:nvSpPr>
        <p:spPr>
          <a:xfrm>
            <a:off x="17006937" y="2548014"/>
            <a:ext cx="2607831" cy="1576784"/>
          </a:xfrm>
          <a:prstGeom prst="roundRect">
            <a:avLst>
              <a:gd name="adj" fmla="val 3016"/>
            </a:avLst>
          </a:prstGeom>
          <a:ln>
            <a:solidFill>
              <a:srgbClr val="434343"/>
            </a:solidFill>
            <a:custDash>
              <a:ds d="100000" sp="200000"/>
            </a:custDash>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97" name="Rounded Rectangle"/>
          <p:cNvSpPr/>
          <p:nvPr/>
        </p:nvSpPr>
        <p:spPr>
          <a:xfrm>
            <a:off x="17006937" y="4820158"/>
            <a:ext cx="2607831" cy="1576784"/>
          </a:xfrm>
          <a:prstGeom prst="roundRect">
            <a:avLst>
              <a:gd name="adj" fmla="val 3016"/>
            </a:avLst>
          </a:prstGeom>
          <a:ln>
            <a:solidFill>
              <a:srgbClr val="434343"/>
            </a:solidFill>
            <a:custDash>
              <a:ds d="100000" sp="200000"/>
            </a:custDash>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298" name="list of types stored as subcolumns"/>
          <p:cNvSpPr txBox="1"/>
          <p:nvPr/>
        </p:nvSpPr>
        <p:spPr>
          <a:xfrm>
            <a:off x="17144381" y="3580143"/>
            <a:ext cx="2286001" cy="51497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lnSpc>
                <a:spcPct val="70000"/>
              </a:lnSpc>
              <a:spcBef>
                <a:spcPts val="0"/>
              </a:spcBef>
              <a:defRPr sz="2000">
                <a:solidFill>
                  <a:srgbClr val="434343"/>
                </a:solidFill>
                <a:latin typeface="Helvetica"/>
                <a:ea typeface="Helvetica"/>
                <a:cs typeface="Helvetica"/>
                <a:sym typeface="Helvetica"/>
              </a:defRPr>
            </a:pPr>
            <a:r>
              <a:t>list of types stored</a:t>
            </a:r>
            <a:br/>
            <a:r>
              <a:t>as subcolumns</a:t>
            </a:r>
          </a:p>
        </p:txBody>
      </p:sp>
      <p:sp>
        <p:nvSpPr>
          <p:cNvPr id="1299" name="statistics (sizes) for all subcolumns"/>
          <p:cNvSpPr txBox="1"/>
          <p:nvPr/>
        </p:nvSpPr>
        <p:spPr>
          <a:xfrm>
            <a:off x="17173182" y="5860977"/>
            <a:ext cx="2286001" cy="51497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lnSpc>
                <a:spcPct val="70000"/>
              </a:lnSpc>
              <a:spcBef>
                <a:spcPts val="0"/>
              </a:spcBef>
              <a:defRPr sz="2000">
                <a:solidFill>
                  <a:srgbClr val="434343"/>
                </a:solidFill>
                <a:latin typeface="Helvetica"/>
                <a:ea typeface="Helvetica"/>
                <a:cs typeface="Helvetica"/>
                <a:sym typeface="Helvetica"/>
              </a:defRPr>
            </a:pPr>
            <a:r>
              <a:t>statistics (sizes)</a:t>
            </a:r>
            <a:br/>
            <a:r>
              <a:t>for all subcolumns</a:t>
            </a:r>
          </a:p>
        </p:txBody>
      </p:sp>
      <p:sp>
        <p:nvSpPr>
          <p:cNvPr id="1300" name="Rounded Rectangle"/>
          <p:cNvSpPr/>
          <p:nvPr/>
        </p:nvSpPr>
        <p:spPr>
          <a:xfrm>
            <a:off x="17004379" y="6860948"/>
            <a:ext cx="2607831" cy="1798562"/>
          </a:xfrm>
          <a:prstGeom prst="roundRect">
            <a:avLst>
              <a:gd name="adj" fmla="val 2644"/>
            </a:avLst>
          </a:prstGeom>
          <a:ln>
            <a:solidFill>
              <a:srgbClr val="434343"/>
            </a:solidFill>
            <a:custDash>
              <a:ds d="100000" sp="200000"/>
            </a:custDash>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01" name="statistics (sizes) for types in SharedVariant"/>
          <p:cNvSpPr txBox="1"/>
          <p:nvPr/>
        </p:nvSpPr>
        <p:spPr>
          <a:xfrm>
            <a:off x="17169367" y="7876523"/>
            <a:ext cx="2286001" cy="72702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lnSpc>
                <a:spcPct val="70000"/>
              </a:lnSpc>
              <a:spcBef>
                <a:spcPts val="0"/>
              </a:spcBef>
              <a:defRPr sz="2000">
                <a:solidFill>
                  <a:srgbClr val="434343"/>
                </a:solidFill>
                <a:latin typeface="Helvetica"/>
                <a:ea typeface="Helvetica"/>
                <a:cs typeface="Helvetica"/>
                <a:sym typeface="Helvetica"/>
              </a:defRPr>
            </a:pPr>
            <a:r>
              <a:t>statistics (sizes)</a:t>
            </a:r>
            <a:br/>
            <a:r>
              <a:t>for types</a:t>
            </a:r>
            <a:br/>
            <a:r>
              <a:t>in SharedVariant</a:t>
            </a:r>
          </a:p>
        </p:txBody>
      </p:sp>
      <p:sp>
        <p:nvSpPr>
          <p:cNvPr id="1302" name="only in-memory"/>
          <p:cNvSpPr txBox="1"/>
          <p:nvPr/>
        </p:nvSpPr>
        <p:spPr>
          <a:xfrm>
            <a:off x="15771361" y="1692609"/>
            <a:ext cx="839474" cy="40390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lnSpc>
                <a:spcPct val="100000"/>
              </a:lnSpc>
              <a:spcBef>
                <a:spcPts val="0"/>
              </a:spcBef>
              <a:defRPr sz="1200">
                <a:solidFill>
                  <a:srgbClr val="A9A9A9"/>
                </a:solidFill>
                <a:latin typeface="Helvetica"/>
                <a:ea typeface="Helvetica"/>
                <a:cs typeface="Helvetica"/>
                <a:sym typeface="Helvetica"/>
              </a:defRPr>
            </a:pPr>
            <a:r>
              <a:t> only</a:t>
            </a:r>
            <a:br/>
            <a:r>
              <a:t>in-memory</a:t>
            </a:r>
          </a:p>
        </p:txBody>
      </p:sp>
      <p:pic>
        <p:nvPicPr>
          <p:cNvPr id="1303" name="memory-thin.svg" descr="memory-thin.svg"/>
          <p:cNvPicPr>
            <a:picLocks noChangeAspect="1"/>
          </p:cNvPicPr>
          <p:nvPr/>
        </p:nvPicPr>
        <p:blipFill>
          <a:blip r:embed="rId3">
            <a:extLst/>
          </a:blip>
          <a:srcRect l="0" t="13583" r="0" b="13596"/>
          <a:stretch>
            <a:fillRect/>
          </a:stretch>
        </p:blipFill>
        <p:spPr>
          <a:xfrm>
            <a:off x="15756109" y="1701897"/>
            <a:ext cx="280135" cy="2039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4" y="0"/>
                </a:moveTo>
                <a:cubicBezTo>
                  <a:pt x="1888" y="0"/>
                  <a:pt x="1387" y="12"/>
                  <a:pt x="1040" y="210"/>
                </a:cubicBezTo>
                <a:cubicBezTo>
                  <a:pt x="555" y="453"/>
                  <a:pt x="188" y="981"/>
                  <a:pt x="0" y="1639"/>
                </a:cubicBezTo>
                <a:lnTo>
                  <a:pt x="0" y="19961"/>
                </a:lnTo>
                <a:cubicBezTo>
                  <a:pt x="188" y="20619"/>
                  <a:pt x="555" y="21147"/>
                  <a:pt x="1040" y="21390"/>
                </a:cubicBezTo>
                <a:cubicBezTo>
                  <a:pt x="1387" y="21588"/>
                  <a:pt x="1888" y="21600"/>
                  <a:pt x="2754" y="21600"/>
                </a:cubicBezTo>
                <a:lnTo>
                  <a:pt x="18816" y="21600"/>
                </a:lnTo>
                <a:cubicBezTo>
                  <a:pt x="19682" y="21600"/>
                  <a:pt x="20213" y="21588"/>
                  <a:pt x="20560" y="21390"/>
                </a:cubicBezTo>
                <a:cubicBezTo>
                  <a:pt x="21045" y="21147"/>
                  <a:pt x="21412" y="20619"/>
                  <a:pt x="21600" y="19961"/>
                </a:cubicBezTo>
                <a:lnTo>
                  <a:pt x="21600" y="1639"/>
                </a:lnTo>
                <a:cubicBezTo>
                  <a:pt x="21412" y="981"/>
                  <a:pt x="21045" y="453"/>
                  <a:pt x="20560" y="210"/>
                </a:cubicBezTo>
                <a:cubicBezTo>
                  <a:pt x="20213" y="12"/>
                  <a:pt x="19682" y="0"/>
                  <a:pt x="18816" y="0"/>
                </a:cubicBezTo>
                <a:lnTo>
                  <a:pt x="2754" y="0"/>
                </a:lnTo>
                <a:close/>
              </a:path>
            </a:pathLst>
          </a:custGeom>
          <a:ln w="12700">
            <a:miter lim="400000"/>
          </a:ln>
          <a:effectLst>
            <a:outerShdw sx="100000" sy="100000" kx="0" ky="0" algn="b" rotWithShape="0" blurRad="228600" dist="152253" dir="5400000">
              <a:srgbClr val="000000">
                <a:alpha val="50000"/>
              </a:srgbClr>
            </a:outerShdw>
          </a:effectLst>
        </p:spPr>
      </p:pic>
      <p:sp>
        <p:nvSpPr>
          <p:cNvPr id="1304" name="Line"/>
          <p:cNvSpPr/>
          <p:nvPr/>
        </p:nvSpPr>
        <p:spPr>
          <a:xfrm>
            <a:off x="6411594" y="2141315"/>
            <a:ext cx="7193309" cy="1"/>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1305" name="Rectangle"/>
          <p:cNvSpPr/>
          <p:nvPr/>
        </p:nvSpPr>
        <p:spPr>
          <a:xfrm>
            <a:off x="4235599" y="3686303"/>
            <a:ext cx="2025599" cy="338446"/>
          </a:xfrm>
          <a:prstGeom prst="rect">
            <a:avLst/>
          </a:prstGeom>
          <a:solidFill>
            <a:srgbClr val="85D092">
              <a:alpha val="4685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06" name="Rectangle"/>
          <p:cNvSpPr/>
          <p:nvPr/>
        </p:nvSpPr>
        <p:spPr>
          <a:xfrm>
            <a:off x="4235599" y="6506630"/>
            <a:ext cx="2025599" cy="338447"/>
          </a:xfrm>
          <a:prstGeom prst="rect">
            <a:avLst/>
          </a:prstGeom>
          <a:solidFill>
            <a:srgbClr val="85D092">
              <a:alpha val="4685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07" name="Rectangle"/>
          <p:cNvSpPr/>
          <p:nvPr/>
        </p:nvSpPr>
        <p:spPr>
          <a:xfrm>
            <a:off x="4235599" y="5091982"/>
            <a:ext cx="2025599" cy="338446"/>
          </a:xfrm>
          <a:prstGeom prst="rect">
            <a:avLst/>
          </a:prstGeom>
          <a:solidFill>
            <a:srgbClr val="85D092">
              <a:alpha val="4685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08" name="Rectangle"/>
          <p:cNvSpPr/>
          <p:nvPr/>
        </p:nvSpPr>
        <p:spPr>
          <a:xfrm>
            <a:off x="4235599" y="7407874"/>
            <a:ext cx="2025599" cy="338447"/>
          </a:xfrm>
          <a:prstGeom prst="rect">
            <a:avLst/>
          </a:prstGeom>
          <a:solidFill>
            <a:srgbClr val="85D092">
              <a:alpha val="4685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09" name="Line"/>
          <p:cNvSpPr/>
          <p:nvPr/>
        </p:nvSpPr>
        <p:spPr>
          <a:xfrm>
            <a:off x="15392399" y="8775451"/>
            <a:ext cx="2919902" cy="504343"/>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1310" name="Table 1-1-1-1-1-1-1-2-1-2"/>
          <p:cNvGraphicFramePr/>
          <p:nvPr/>
        </p:nvGraphicFramePr>
        <p:xfrm>
          <a:off x="19301562" y="9725075"/>
          <a:ext cx="4523171" cy="353141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523169"/>
              </a:tblGrid>
              <a:tr h="1210768">
                <a:tc>
                  <a:txBody>
                    <a:bodyPr/>
                    <a:lstStyle/>
                    <a:p>
                      <a:pPr defTabSz="914400">
                        <a:defRPr b="1" sz="2000">
                          <a:solidFill>
                            <a:srgbClr val="85D092"/>
                          </a:solidFill>
                          <a:latin typeface="Helvetica"/>
                          <a:ea typeface="Helvetica"/>
                          <a:cs typeface="Helvetica"/>
                          <a:sym typeface="Helvetica"/>
                        </a:defRPr>
                      </a:pPr>
                      <a:r>
                        <a:rPr b="0"/>
                        <a:t>C.SharedVariant</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464128">
                <a:tc>
                  <a:txBody>
                    <a:bodyPr/>
                    <a:lstStyle/>
                    <a:p>
                      <a:pPr algn="l" defTabSz="914400">
                        <a:defRPr>
                          <a:solidFill>
                            <a:srgbClr val="000000"/>
                          </a:solidFill>
                        </a:defRPr>
                      </a:pPr>
                      <a:r>
                        <a:rPr sz="1900">
                          <a:latin typeface="Helvetica"/>
                          <a:ea typeface="Helvetica"/>
                          <a:cs typeface="Helvetica"/>
                          <a:sym typeface="Helvetica"/>
                        </a:rPr>
                        <a:t>          Date: 2020-01-01</a:t>
                      </a:r>
                    </a:p>
                  </a:txBody>
                  <a:tcPr marL="0" marR="0" marT="0" marB="0" anchor="ctr" anchorCtr="0" horzOverflow="overflow">
                    <a:lnL w="0">
                      <a:miter lim="400000"/>
                    </a:lnL>
                    <a:lnR w="0">
                      <a:miter lim="400000"/>
                    </a:lnR>
                    <a:lnT w="0">
                      <a:miter lim="400000"/>
                    </a:lnT>
                    <a:lnB w="0">
                      <a:miter lim="400000"/>
                    </a:lnB>
                    <a:solidFill>
                      <a:srgbClr val="85D092"/>
                    </a:solidFill>
                  </a:tcPr>
                </a:tc>
              </a:tr>
              <a:tr h="464128">
                <a:tc>
                  <a:txBody>
                    <a:bodyPr/>
                    <a:lstStyle/>
                    <a:p>
                      <a:pPr algn="l" defTabSz="914400">
                        <a:defRPr>
                          <a:solidFill>
                            <a:srgbClr val="000000"/>
                          </a:solidFill>
                        </a:defRPr>
                      </a:pPr>
                      <a:r>
                        <a:rPr sz="1900">
                          <a:latin typeface="Helvetica"/>
                          <a:ea typeface="Helvetica"/>
                          <a:cs typeface="Helvetica"/>
                          <a:sym typeface="Helvetica"/>
                        </a:rPr>
                        <a:t>          Bool: FALSE</a:t>
                      </a:r>
                    </a:p>
                  </a:txBody>
                  <a:tcPr marL="0" marR="0" marT="0" marB="0" anchor="ctr" anchorCtr="0" horzOverflow="overflow">
                    <a:lnL w="0">
                      <a:miter lim="400000"/>
                    </a:lnL>
                    <a:lnR w="0">
                      <a:miter lim="400000"/>
                    </a:lnR>
                    <a:lnT w="0">
                      <a:miter lim="400000"/>
                    </a:lnT>
                    <a:lnB w="0">
                      <a:miter lim="400000"/>
                    </a:lnB>
                    <a:solidFill>
                      <a:srgbClr val="85D092"/>
                    </a:solidFill>
                  </a:tcPr>
                </a:tc>
              </a:tr>
              <a:tr h="464128">
                <a:tc>
                  <a:txBody>
                    <a:bodyPr/>
                    <a:lstStyle/>
                    <a:p>
                      <a:pPr algn="l" defTabSz="914400">
                        <a:defRPr>
                          <a:solidFill>
                            <a:srgbClr val="000000"/>
                          </a:solidFill>
                        </a:defRPr>
                      </a:pPr>
                      <a:r>
                        <a:rPr sz="1900">
                          <a:latin typeface="Helvetica"/>
                          <a:ea typeface="Helvetica"/>
                          <a:cs typeface="Helvetica"/>
                          <a:sym typeface="Helvetica"/>
                        </a:rPr>
                        <a:t> Array(String): ['bar', 'baz']</a:t>
                      </a:r>
                    </a:p>
                  </a:txBody>
                  <a:tcPr marL="0" marR="0" marT="0" marB="0" anchor="ctr" anchorCtr="0" horzOverflow="overflow">
                    <a:lnL w="0">
                      <a:miter lim="400000"/>
                    </a:lnL>
                    <a:lnR w="0">
                      <a:miter lim="400000"/>
                    </a:lnR>
                    <a:lnT w="0">
                      <a:miter lim="400000"/>
                    </a:lnT>
                    <a:lnB w="0">
                      <a:miter lim="400000"/>
                    </a:lnB>
                    <a:solidFill>
                      <a:srgbClr val="85D092"/>
                    </a:solidFill>
                  </a:tcPr>
                </a:tc>
              </a:tr>
              <a:tr h="464128">
                <a:tc>
                  <a:txBody>
                    <a:bodyPr/>
                    <a:lstStyle/>
                    <a:p>
                      <a:pPr algn="l" defTabSz="914400">
                        <a:defRPr>
                          <a:solidFill>
                            <a:srgbClr val="000000"/>
                          </a:solidFill>
                        </a:defRPr>
                      </a:pPr>
                      <a:r>
                        <a:rPr sz="1900">
                          <a:latin typeface="Helvetica"/>
                          <a:ea typeface="Helvetica"/>
                          <a:cs typeface="Helvetica"/>
                          <a:sym typeface="Helvetica"/>
                        </a:rPr>
                        <a:t>          Date: 2020-01-02</a:t>
                      </a:r>
                    </a:p>
                  </a:txBody>
                  <a:tcPr marL="0" marR="0" marT="0" marB="0" anchor="ctr" anchorCtr="0" horzOverflow="overflow">
                    <a:lnL w="0">
                      <a:miter lim="400000"/>
                    </a:lnL>
                    <a:lnR w="0">
                      <a:miter lim="400000"/>
                    </a:lnR>
                    <a:lnT w="0">
                      <a:miter lim="400000"/>
                    </a:lnT>
                    <a:lnB w="0">
                      <a:miter lim="400000"/>
                    </a:lnB>
                    <a:solidFill>
                      <a:srgbClr val="85D092"/>
                    </a:solidFill>
                  </a:tcPr>
                </a:tc>
              </a:tr>
              <a:tr h="464128">
                <a:tc>
                  <a:txBody>
                    <a:bodyPr/>
                    <a:lstStyle/>
                    <a:p>
                      <a:pPr algn="l" defTabSz="914400">
                        <a:defRPr>
                          <a:solidFill>
                            <a:srgbClr val="000000"/>
                          </a:solidFill>
                        </a:defRPr>
                      </a:pPr>
                      <a:r>
                        <a:rPr sz="1900">
                          <a:latin typeface="Helvetica"/>
                          <a:ea typeface="Helvetica"/>
                          <a:cs typeface="Helvetica"/>
                          <a:sym typeface="Helvetica"/>
                        </a:rPr>
                        <a:t>          Bool: TRUE</a:t>
                      </a:r>
                    </a:p>
                  </a:txBody>
                  <a:tcPr marL="0" marR="0" marT="0" marB="0" anchor="ctr" anchorCtr="0" horzOverflow="overflow">
                    <a:lnL w="0">
                      <a:miter lim="400000"/>
                    </a:lnL>
                    <a:lnR w="0">
                      <a:miter lim="400000"/>
                    </a:lnR>
                    <a:lnT w="0">
                      <a:miter lim="400000"/>
                    </a:lnT>
                    <a:lnB w="0">
                      <a:miter lim="400000"/>
                    </a:lnB>
                    <a:solidFill>
                      <a:srgbClr val="85D092"/>
                    </a:solidFill>
                  </a:tcPr>
                </a:tc>
              </a:tr>
            </a:tbl>
          </a:graphicData>
        </a:graphic>
      </p:graphicFrame>
      <p:graphicFrame>
        <p:nvGraphicFramePr>
          <p:cNvPr id="1311" name="Table 1-1-1-1-1-1-1-1-1-1-1-1-2-1-2-1-1"/>
          <p:cNvGraphicFramePr/>
          <p:nvPr/>
        </p:nvGraphicFramePr>
        <p:xfrm>
          <a:off x="18534716" y="9725075"/>
          <a:ext cx="741504" cy="353141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41503"/>
              </a:tblGrid>
              <a:tr h="121076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46412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6412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6412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6412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64128">
                <a:tc>
                  <a:txBody>
                    <a:bodyPr/>
                    <a:lstStyle/>
                    <a:p>
                      <a:pPr algn="r" defTabSz="914400">
                        <a:defRPr>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312" name="2"/>
          <p:cNvSpPr txBox="1"/>
          <p:nvPr/>
        </p:nvSpPr>
        <p:spPr>
          <a:xfrm>
            <a:off x="18315314" y="9144506"/>
            <a:ext cx="246381" cy="403902"/>
          </a:xfrm>
          <a:prstGeom prst="rect">
            <a:avLst/>
          </a:prstGeom>
          <a:ln w="12700">
            <a:miter lim="400000"/>
          </a:ln>
          <a:extLst>
            <a:ext uri="{C572A759-6A51-4108-AA02-DFA0A04FC94B}">
              <ma14:wrappingTextBoxFlag xmlns:ma14="http://schemas.microsoft.com/office/mac/drawingml/2011/main" val="1"/>
            </a:ext>
          </a:extLst>
        </p:spPr>
        <p:txBody>
          <a:bodyPr lIns="25400" tIns="25400" rIns="25400" bIns="25400" anchor="ct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sp>
        <p:nvSpPr>
          <p:cNvPr id="1313" name="Rounded Rectangle"/>
          <p:cNvSpPr/>
          <p:nvPr/>
        </p:nvSpPr>
        <p:spPr>
          <a:xfrm>
            <a:off x="18310435" y="9517181"/>
            <a:ext cx="5759306" cy="3949928"/>
          </a:xfrm>
          <a:prstGeom prst="roundRect">
            <a:avLst>
              <a:gd name="adj" fmla="val 3500"/>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14" name="Rectangle"/>
          <p:cNvSpPr/>
          <p:nvPr/>
        </p:nvSpPr>
        <p:spPr>
          <a:xfrm>
            <a:off x="4235599" y="5572488"/>
            <a:ext cx="2025599" cy="338446"/>
          </a:xfrm>
          <a:prstGeom prst="rect">
            <a:avLst/>
          </a:prstGeom>
          <a:solidFill>
            <a:srgbClr val="85D092">
              <a:alpha val="4685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15" name="✅"/>
          <p:cNvSpPr txBox="1"/>
          <p:nvPr/>
        </p:nvSpPr>
        <p:spPr>
          <a:xfrm>
            <a:off x="7988117" y="10307450"/>
            <a:ext cx="419101"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lvl1pPr>
          </a:lstStyle>
          <a:p>
            <a:pPr/>
            <a:r>
              <a:t>✅</a:t>
            </a:r>
          </a:p>
        </p:txBody>
      </p:sp>
      <p:grpSp>
        <p:nvGrpSpPr>
          <p:cNvPr id="1318" name="Group"/>
          <p:cNvGrpSpPr/>
          <p:nvPr/>
        </p:nvGrpSpPr>
        <p:grpSpPr>
          <a:xfrm>
            <a:off x="6471252" y="2334012"/>
            <a:ext cx="1435101" cy="1435101"/>
            <a:chOff x="12700" y="9524"/>
            <a:chExt cx="1435100" cy="1435100"/>
          </a:xfrm>
        </p:grpSpPr>
        <p:sp>
          <p:nvSpPr>
            <p:cNvPr id="131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17"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nvGrpSpPr>
          <p:cNvPr id="1321" name="Group"/>
          <p:cNvGrpSpPr/>
          <p:nvPr/>
        </p:nvGrpSpPr>
        <p:grpSpPr>
          <a:xfrm>
            <a:off x="6471252" y="2779060"/>
            <a:ext cx="1435101" cy="1435101"/>
            <a:chOff x="12700" y="9524"/>
            <a:chExt cx="1435100" cy="1435100"/>
          </a:xfrm>
        </p:grpSpPr>
        <p:sp>
          <p:nvSpPr>
            <p:cNvPr id="131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20"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4D092"/>
                  </a:solidFill>
                  <a:latin typeface="Helvetica"/>
                  <a:ea typeface="Helvetica"/>
                  <a:cs typeface="Helvetica"/>
                  <a:sym typeface="Helvetica"/>
                </a:defRPr>
              </a:lvl1pPr>
            </a:lstStyle>
            <a:p>
              <a:pPr/>
              <a:r>
                <a:t>②</a:t>
              </a:r>
            </a:p>
          </p:txBody>
        </p:sp>
      </p:grpSp>
      <p:grpSp>
        <p:nvGrpSpPr>
          <p:cNvPr id="1324" name="Group"/>
          <p:cNvGrpSpPr/>
          <p:nvPr/>
        </p:nvGrpSpPr>
        <p:grpSpPr>
          <a:xfrm>
            <a:off x="6471252" y="3224107"/>
            <a:ext cx="1435101" cy="1435101"/>
            <a:chOff x="12700" y="9524"/>
            <a:chExt cx="1435100" cy="1435100"/>
          </a:xfrm>
        </p:grpSpPr>
        <p:sp>
          <p:nvSpPr>
            <p:cNvPr id="132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23"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327" name="Group"/>
          <p:cNvGrpSpPr/>
          <p:nvPr/>
        </p:nvGrpSpPr>
        <p:grpSpPr>
          <a:xfrm>
            <a:off x="6471252" y="3669155"/>
            <a:ext cx="1435101" cy="1435101"/>
            <a:chOff x="12700" y="9524"/>
            <a:chExt cx="1435100" cy="1435100"/>
          </a:xfrm>
        </p:grpSpPr>
        <p:sp>
          <p:nvSpPr>
            <p:cNvPr id="132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26"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④</a:t>
              </a:r>
            </a:p>
          </p:txBody>
        </p:sp>
      </p:grpSp>
      <p:grpSp>
        <p:nvGrpSpPr>
          <p:cNvPr id="1330" name="Group"/>
          <p:cNvGrpSpPr/>
          <p:nvPr/>
        </p:nvGrpSpPr>
        <p:grpSpPr>
          <a:xfrm>
            <a:off x="6471252" y="5096104"/>
            <a:ext cx="1435101" cy="1435101"/>
            <a:chOff x="12700" y="9524"/>
            <a:chExt cx="1435100" cy="1435100"/>
          </a:xfrm>
        </p:grpSpPr>
        <p:sp>
          <p:nvSpPr>
            <p:cNvPr id="132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29"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⑤</a:t>
              </a:r>
            </a:p>
          </p:txBody>
        </p:sp>
      </p:grpSp>
      <p:grpSp>
        <p:nvGrpSpPr>
          <p:cNvPr id="1333" name="Group"/>
          <p:cNvGrpSpPr/>
          <p:nvPr/>
        </p:nvGrpSpPr>
        <p:grpSpPr>
          <a:xfrm>
            <a:off x="6471252" y="5604238"/>
            <a:ext cx="1435101" cy="1435101"/>
            <a:chOff x="12700" y="9524"/>
            <a:chExt cx="1435100" cy="1435100"/>
          </a:xfrm>
        </p:grpSpPr>
        <p:sp>
          <p:nvSpPr>
            <p:cNvPr id="133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32"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⑥</a:t>
              </a:r>
            </a:p>
          </p:txBody>
        </p:sp>
      </p:grpSp>
      <p:grpSp>
        <p:nvGrpSpPr>
          <p:cNvPr id="1336" name="Group"/>
          <p:cNvGrpSpPr/>
          <p:nvPr/>
        </p:nvGrpSpPr>
        <p:grpSpPr>
          <a:xfrm>
            <a:off x="9959387" y="9778647"/>
            <a:ext cx="1435101" cy="1435101"/>
            <a:chOff x="12700" y="9524"/>
            <a:chExt cx="1435100" cy="1435100"/>
          </a:xfrm>
        </p:grpSpPr>
        <p:sp>
          <p:nvSpPr>
            <p:cNvPr id="133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35"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sp>
        <p:nvSpPr>
          <p:cNvPr id="1337" name="Rounded Rectangle"/>
          <p:cNvSpPr/>
          <p:nvPr/>
        </p:nvSpPr>
        <p:spPr>
          <a:xfrm>
            <a:off x="9516496" y="9507196"/>
            <a:ext cx="2164341" cy="3964743"/>
          </a:xfrm>
          <a:prstGeom prst="roundRect">
            <a:avLst>
              <a:gd name="adj" fmla="val 6388"/>
            </a:avLst>
          </a:prstGeom>
          <a:ln>
            <a:solidFill>
              <a:srgbClr val="6C6C6C"/>
            </a:solidFill>
            <a:prstDash val="sysDot"/>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340" name="Group"/>
          <p:cNvGrpSpPr/>
          <p:nvPr/>
        </p:nvGrpSpPr>
        <p:grpSpPr>
          <a:xfrm>
            <a:off x="12264357" y="9778647"/>
            <a:ext cx="1435101" cy="1435101"/>
            <a:chOff x="12700" y="9524"/>
            <a:chExt cx="1435100" cy="1435100"/>
          </a:xfrm>
        </p:grpSpPr>
        <p:sp>
          <p:nvSpPr>
            <p:cNvPr id="133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39"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4D092"/>
                  </a:solidFill>
                  <a:latin typeface="Helvetica"/>
                  <a:ea typeface="Helvetica"/>
                  <a:cs typeface="Helvetica"/>
                  <a:sym typeface="Helvetica"/>
                </a:defRPr>
              </a:lvl1pPr>
            </a:lstStyle>
            <a:p>
              <a:pPr/>
              <a:r>
                <a:t>②</a:t>
              </a:r>
            </a:p>
          </p:txBody>
        </p:sp>
      </p:grpSp>
      <p:grpSp>
        <p:nvGrpSpPr>
          <p:cNvPr id="1343" name="Group"/>
          <p:cNvGrpSpPr/>
          <p:nvPr/>
        </p:nvGrpSpPr>
        <p:grpSpPr>
          <a:xfrm>
            <a:off x="14660304" y="9778647"/>
            <a:ext cx="1435101" cy="1435101"/>
            <a:chOff x="12700" y="9524"/>
            <a:chExt cx="1435100" cy="1435100"/>
          </a:xfrm>
        </p:grpSpPr>
        <p:sp>
          <p:nvSpPr>
            <p:cNvPr id="134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42"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346" name="Group"/>
          <p:cNvGrpSpPr/>
          <p:nvPr/>
        </p:nvGrpSpPr>
        <p:grpSpPr>
          <a:xfrm>
            <a:off x="18352299" y="9778647"/>
            <a:ext cx="1435101" cy="1435101"/>
            <a:chOff x="12700" y="9524"/>
            <a:chExt cx="1435100" cy="1435100"/>
          </a:xfrm>
        </p:grpSpPr>
        <p:sp>
          <p:nvSpPr>
            <p:cNvPr id="134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45"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④</a:t>
              </a:r>
            </a:p>
          </p:txBody>
        </p:sp>
      </p:grpSp>
      <p:grpSp>
        <p:nvGrpSpPr>
          <p:cNvPr id="1349" name="Group"/>
          <p:cNvGrpSpPr/>
          <p:nvPr/>
        </p:nvGrpSpPr>
        <p:grpSpPr>
          <a:xfrm>
            <a:off x="18707317" y="9778647"/>
            <a:ext cx="1435101" cy="1435101"/>
            <a:chOff x="12700" y="9524"/>
            <a:chExt cx="1435100" cy="1435100"/>
          </a:xfrm>
        </p:grpSpPr>
        <p:sp>
          <p:nvSpPr>
            <p:cNvPr id="134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48"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⑤</a:t>
              </a:r>
            </a:p>
          </p:txBody>
        </p:sp>
      </p:grpSp>
      <p:grpSp>
        <p:nvGrpSpPr>
          <p:cNvPr id="1352" name="Group"/>
          <p:cNvGrpSpPr/>
          <p:nvPr/>
        </p:nvGrpSpPr>
        <p:grpSpPr>
          <a:xfrm>
            <a:off x="19056487" y="9777834"/>
            <a:ext cx="1435101" cy="1435101"/>
            <a:chOff x="12700" y="9524"/>
            <a:chExt cx="1435100" cy="1435100"/>
          </a:xfrm>
        </p:grpSpPr>
        <p:sp>
          <p:nvSpPr>
            <p:cNvPr id="135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351"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⑥</a:t>
              </a:r>
            </a:p>
          </p:txBody>
        </p:sp>
      </p:grpSp>
      <p:sp>
        <p:nvSpPr>
          <p:cNvPr id="1353" name="Option to limit  types stored as separate column files"/>
          <p:cNvSpPr txBox="1"/>
          <p:nvPr/>
        </p:nvSpPr>
        <p:spPr>
          <a:xfrm>
            <a:off x="381000" y="2966981"/>
            <a:ext cx="3024182" cy="184023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93700" indent="-393700">
              <a:buSzPct val="123000"/>
              <a:buChar char="+"/>
              <a:defRPr sz="3100">
                <a:solidFill>
                  <a:srgbClr val="85D092"/>
                </a:solidFill>
                <a:latin typeface="Helvetica"/>
                <a:ea typeface="Helvetica"/>
                <a:cs typeface="Helvetica"/>
                <a:sym typeface="Helvetica"/>
              </a:defRPr>
            </a:pPr>
            <a:r>
              <a:t>Option to limit </a:t>
            </a:r>
            <a:br/>
            <a:r>
              <a:t>types stored</a:t>
            </a:r>
            <a:br/>
            <a:r>
              <a:t>as separate</a:t>
            </a:r>
            <a:br/>
            <a:r>
              <a:t>column files</a:t>
            </a:r>
          </a:p>
        </p:txBody>
      </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3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3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3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3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13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134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1330"/>
                                        </p:tgtEl>
                                        <p:attrNameLst>
                                          <p:attrName>style.visibility</p:attrName>
                                        </p:attrNameLst>
                                      </p:cBhvr>
                                      <p:to>
                                        <p:strVal val="visible"/>
                                      </p:to>
                                    </p:set>
                                  </p:childTnLst>
                                </p:cTn>
                              </p:par>
                            </p:childTnLst>
                          </p:cTn>
                        </p:par>
                        <p:par>
                          <p:cTn id="31" fill="hold">
                            <p:stCondLst>
                              <p:cond delay="0"/>
                            </p:stCondLst>
                            <p:childTnLst>
                              <p:par>
                                <p:cTn id="32" presetClass="entr" nodeType="afterEffect" presetSubtype="0" presetID="1" grpId="8" fill="hold">
                                  <p:stCondLst>
                                    <p:cond delay="0"/>
                                  </p:stCondLst>
                                  <p:iterate type="el" backwards="0">
                                    <p:tmAbs val="0"/>
                                  </p:iterate>
                                  <p:childTnLst>
                                    <p:set>
                                      <p:cBhvr>
                                        <p:cTn id="33" fill="hold"/>
                                        <p:tgtEl>
                                          <p:spTgt spid="1327"/>
                                        </p:tgtEl>
                                        <p:attrNameLst>
                                          <p:attrName>style.visibility</p:attrName>
                                        </p:attrNameLst>
                                      </p:cBhvr>
                                      <p:to>
                                        <p:strVal val="visible"/>
                                      </p:to>
                                    </p:set>
                                  </p:childTnLst>
                                </p:cTn>
                              </p:par>
                            </p:childTnLst>
                          </p:cTn>
                        </p:par>
                        <p:par>
                          <p:cTn id="34" fill="hold">
                            <p:stCondLst>
                              <p:cond delay="0"/>
                            </p:stCondLst>
                            <p:childTnLst>
                              <p:par>
                                <p:cTn id="35" presetClass="entr" nodeType="afterEffect" presetSubtype="0" presetID="1" grpId="9" fill="hold">
                                  <p:stCondLst>
                                    <p:cond delay="0"/>
                                  </p:stCondLst>
                                  <p:iterate type="el" backwards="0">
                                    <p:tmAbs val="0"/>
                                  </p:iterate>
                                  <p:childTnLst>
                                    <p:set>
                                      <p:cBhvr>
                                        <p:cTn id="36" fill="hold"/>
                                        <p:tgtEl>
                                          <p:spTgt spid="133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10" fill="hold">
                                  <p:stCondLst>
                                    <p:cond delay="0"/>
                                  </p:stCondLst>
                                  <p:iterate type="el" backwards="0">
                                    <p:tmAbs val="0"/>
                                  </p:iterate>
                                  <p:childTnLst>
                                    <p:set>
                                      <p:cBhvr>
                                        <p:cTn id="40" fill="hold"/>
                                        <p:tgtEl>
                                          <p:spTgt spid="1346"/>
                                        </p:tgtEl>
                                        <p:attrNameLst>
                                          <p:attrName>style.visibility</p:attrName>
                                        </p:attrNameLst>
                                      </p:cBhvr>
                                      <p:to>
                                        <p:strVal val="visible"/>
                                      </p:to>
                                    </p:set>
                                  </p:childTnLst>
                                </p:cTn>
                              </p:par>
                            </p:childTnLst>
                          </p:cTn>
                        </p:par>
                        <p:par>
                          <p:cTn id="41" fill="hold">
                            <p:stCondLst>
                              <p:cond delay="0"/>
                            </p:stCondLst>
                            <p:childTnLst>
                              <p:par>
                                <p:cTn id="42" presetClass="entr" nodeType="afterEffect" presetSubtype="0" presetID="1" grpId="11" fill="hold">
                                  <p:stCondLst>
                                    <p:cond delay="0"/>
                                  </p:stCondLst>
                                  <p:iterate type="el" backwards="0">
                                    <p:tmAbs val="0"/>
                                  </p:iterate>
                                  <p:childTnLst>
                                    <p:set>
                                      <p:cBhvr>
                                        <p:cTn id="43" fill="hold"/>
                                        <p:tgtEl>
                                          <p:spTgt spid="1349"/>
                                        </p:tgtEl>
                                        <p:attrNameLst>
                                          <p:attrName>style.visibility</p:attrName>
                                        </p:attrNameLst>
                                      </p:cBhvr>
                                      <p:to>
                                        <p:strVal val="visible"/>
                                      </p:to>
                                    </p:set>
                                  </p:childTnLst>
                                </p:cTn>
                              </p:par>
                            </p:childTnLst>
                          </p:cTn>
                        </p:par>
                        <p:par>
                          <p:cTn id="44" fill="hold">
                            <p:stCondLst>
                              <p:cond delay="0"/>
                            </p:stCondLst>
                            <p:childTnLst>
                              <p:par>
                                <p:cTn id="45" presetClass="entr" nodeType="afterEffect" presetSubtype="0" presetID="1" grpId="12" fill="hold">
                                  <p:stCondLst>
                                    <p:cond delay="0"/>
                                  </p:stCondLst>
                                  <p:iterate type="el" backwards="0">
                                    <p:tmAbs val="0"/>
                                  </p:iterate>
                                  <p:childTnLst>
                                    <p:set>
                                      <p:cBhvr>
                                        <p:cTn id="46" fill="hold"/>
                                        <p:tgtEl>
                                          <p:spTgt spid="135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0" presetID="1" grpId="13" fill="hold">
                                  <p:stCondLst>
                                    <p:cond delay="0"/>
                                  </p:stCondLst>
                                  <p:iterate type="el" backwards="0">
                                    <p:tmAbs val="0"/>
                                  </p:iterate>
                                  <p:childTnLst>
                                    <p:set>
                                      <p:cBhvr>
                                        <p:cTn id="50" fill="hold"/>
                                        <p:tgtEl>
                                          <p:spTgt spid="131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Class="exit" nodeType="clickEffect" presetID="9" grpId="14" fill="hold">
                                  <p:stCondLst>
                                    <p:cond delay="0"/>
                                  </p:stCondLst>
                                  <p:iterate type="el" backwards="0">
                                    <p:tmAbs val="0"/>
                                  </p:iterate>
                                  <p:childTnLst>
                                    <p:animEffect filter="dissolve" transition="out">
                                      <p:cBhvr>
                                        <p:cTn id="54" dur="300" fill="hold"/>
                                        <p:tgtEl>
                                          <p:spTgt spid="1260"/>
                                        </p:tgtEl>
                                      </p:cBhvr>
                                    </p:animEffect>
                                    <p:set>
                                      <p:cBhvr>
                                        <p:cTn id="55" fill="hold">
                                          <p:stCondLst>
                                            <p:cond delay="299"/>
                                          </p:stCondLst>
                                        </p:cTn>
                                        <p:tgtEl>
                                          <p:spTgt spid="1260"/>
                                        </p:tgtEl>
                                        <p:attrNameLst>
                                          <p:attrName>style.visibility</p:attrName>
                                        </p:attrNameLst>
                                      </p:cBhvr>
                                      <p:to>
                                        <p:strVal val="hidden"/>
                                      </p:to>
                                    </p:set>
                                  </p:childTnLst>
                                </p:cTn>
                              </p:par>
                            </p:childTnLst>
                          </p:cTn>
                        </p:par>
                        <p:par>
                          <p:cTn id="56" fill="hold">
                            <p:stCondLst>
                              <p:cond delay="300"/>
                            </p:stCondLst>
                            <p:childTnLst>
                              <p:par>
                                <p:cTn id="57" presetClass="exit" nodeType="afterEffect" presetID="9" grpId="15" fill="hold">
                                  <p:stCondLst>
                                    <p:cond delay="0"/>
                                  </p:stCondLst>
                                  <p:iterate type="el" backwards="0">
                                    <p:tmAbs val="0"/>
                                  </p:iterate>
                                  <p:childTnLst>
                                    <p:animEffect filter="dissolve" transition="out">
                                      <p:cBhvr>
                                        <p:cTn id="58" dur="300" fill="hold"/>
                                        <p:tgtEl>
                                          <p:spTgt spid="1266"/>
                                        </p:tgtEl>
                                      </p:cBhvr>
                                    </p:animEffect>
                                    <p:set>
                                      <p:cBhvr>
                                        <p:cTn id="59" fill="hold">
                                          <p:stCondLst>
                                            <p:cond delay="299"/>
                                          </p:stCondLst>
                                        </p:cTn>
                                        <p:tgtEl>
                                          <p:spTgt spid="1266"/>
                                        </p:tgtEl>
                                        <p:attrNameLst>
                                          <p:attrName>style.visibility</p:attrName>
                                        </p:attrNameLst>
                                      </p:cBhvr>
                                      <p:to>
                                        <p:strVal val="hidden"/>
                                      </p:to>
                                    </p:set>
                                  </p:childTnLst>
                                </p:cTn>
                              </p:par>
                            </p:childTnLst>
                          </p:cTn>
                        </p:par>
                        <p:par>
                          <p:cTn id="60" fill="hold">
                            <p:stCondLst>
                              <p:cond delay="600"/>
                            </p:stCondLst>
                            <p:childTnLst>
                              <p:par>
                                <p:cTn id="61" presetClass="exit" nodeType="afterEffect" presetID="9" grpId="16" fill="hold">
                                  <p:stCondLst>
                                    <p:cond delay="0"/>
                                  </p:stCondLst>
                                  <p:iterate type="el" backwards="0">
                                    <p:tmAbs val="0"/>
                                  </p:iterate>
                                  <p:childTnLst>
                                    <p:animEffect filter="dissolve" transition="out">
                                      <p:cBhvr>
                                        <p:cTn id="62" dur="300" fill="hold"/>
                                        <p:tgtEl>
                                          <p:spTgt spid="1267"/>
                                        </p:tgtEl>
                                      </p:cBhvr>
                                    </p:animEffect>
                                    <p:set>
                                      <p:cBhvr>
                                        <p:cTn id="63" fill="hold">
                                          <p:stCondLst>
                                            <p:cond delay="299"/>
                                          </p:stCondLst>
                                        </p:cTn>
                                        <p:tgtEl>
                                          <p:spTgt spid="1267"/>
                                        </p:tgtEl>
                                        <p:attrNameLst>
                                          <p:attrName>style.visibility</p:attrName>
                                        </p:attrNameLst>
                                      </p:cBhvr>
                                      <p:to>
                                        <p:strVal val="hidden"/>
                                      </p:to>
                                    </p:set>
                                  </p:childTnLst>
                                </p:cTn>
                              </p:par>
                            </p:childTnLst>
                          </p:cTn>
                        </p:par>
                        <p:par>
                          <p:cTn id="64" fill="hold">
                            <p:stCondLst>
                              <p:cond delay="900"/>
                            </p:stCondLst>
                            <p:childTnLst>
                              <p:par>
                                <p:cTn id="65" presetClass="exit" nodeType="afterEffect" presetID="9" grpId="17" fill="hold">
                                  <p:stCondLst>
                                    <p:cond delay="0"/>
                                  </p:stCondLst>
                                  <p:iterate type="el" backwards="0">
                                    <p:tmAbs val="0"/>
                                  </p:iterate>
                                  <p:childTnLst>
                                    <p:animEffect filter="dissolve" transition="out">
                                      <p:cBhvr>
                                        <p:cTn id="66" dur="300" fill="hold"/>
                                        <p:tgtEl>
                                          <p:spTgt spid="1273"/>
                                        </p:tgtEl>
                                      </p:cBhvr>
                                    </p:animEffect>
                                    <p:set>
                                      <p:cBhvr>
                                        <p:cTn id="67" fill="hold">
                                          <p:stCondLst>
                                            <p:cond delay="299"/>
                                          </p:stCondLst>
                                        </p:cTn>
                                        <p:tgtEl>
                                          <p:spTgt spid="1273"/>
                                        </p:tgtEl>
                                        <p:attrNameLst>
                                          <p:attrName>style.visibility</p:attrName>
                                        </p:attrNameLst>
                                      </p:cBhvr>
                                      <p:to>
                                        <p:strVal val="hidden"/>
                                      </p:to>
                                    </p:set>
                                  </p:childTnLst>
                                </p:cTn>
                              </p:par>
                            </p:childTnLst>
                          </p:cTn>
                        </p:par>
                        <p:par>
                          <p:cTn id="68" fill="hold">
                            <p:stCondLst>
                              <p:cond delay="1200"/>
                            </p:stCondLst>
                            <p:childTnLst>
                              <p:par>
                                <p:cTn id="69" presetClass="exit" nodeType="afterEffect" presetID="9" grpId="18" fill="hold">
                                  <p:stCondLst>
                                    <p:cond delay="0"/>
                                  </p:stCondLst>
                                  <p:iterate type="el" backwards="0">
                                    <p:tmAbs val="0"/>
                                  </p:iterate>
                                  <p:childTnLst>
                                    <p:animEffect filter="dissolve" transition="out">
                                      <p:cBhvr>
                                        <p:cTn id="70" dur="300" fill="hold"/>
                                        <p:tgtEl>
                                          <p:spTgt spid="1262"/>
                                        </p:tgtEl>
                                      </p:cBhvr>
                                    </p:animEffect>
                                    <p:set>
                                      <p:cBhvr>
                                        <p:cTn id="71" fill="hold">
                                          <p:stCondLst>
                                            <p:cond delay="299"/>
                                          </p:stCondLst>
                                        </p:cTn>
                                        <p:tgtEl>
                                          <p:spTgt spid="1262"/>
                                        </p:tgtEl>
                                        <p:attrNameLst>
                                          <p:attrName>style.visibility</p:attrName>
                                        </p:attrNameLst>
                                      </p:cBhvr>
                                      <p:to>
                                        <p:strVal val="hidden"/>
                                      </p:to>
                                    </p:set>
                                  </p:childTnLst>
                                </p:cTn>
                              </p:par>
                            </p:childTnLst>
                          </p:cTn>
                        </p:par>
                        <p:par>
                          <p:cTn id="72" fill="hold">
                            <p:stCondLst>
                              <p:cond delay="1500"/>
                            </p:stCondLst>
                            <p:childTnLst>
                              <p:par>
                                <p:cTn id="73" presetClass="exit" nodeType="afterEffect" presetID="9" grpId="19" fill="hold">
                                  <p:stCondLst>
                                    <p:cond delay="0"/>
                                  </p:stCondLst>
                                  <p:iterate type="el" backwards="0">
                                    <p:tmAbs val="0"/>
                                  </p:iterate>
                                  <p:childTnLst>
                                    <p:animEffect filter="dissolve" transition="out">
                                      <p:cBhvr>
                                        <p:cTn id="74" dur="300" fill="hold"/>
                                        <p:tgtEl>
                                          <p:spTgt spid="1261"/>
                                        </p:tgtEl>
                                      </p:cBhvr>
                                    </p:animEffect>
                                    <p:set>
                                      <p:cBhvr>
                                        <p:cTn id="75" fill="hold">
                                          <p:stCondLst>
                                            <p:cond delay="299"/>
                                          </p:stCondLst>
                                        </p:cTn>
                                        <p:tgtEl>
                                          <p:spTgt spid="1261"/>
                                        </p:tgtEl>
                                        <p:attrNameLst>
                                          <p:attrName>style.visibility</p:attrName>
                                        </p:attrNameLst>
                                      </p:cBhvr>
                                      <p:to>
                                        <p:strVal val="hidden"/>
                                      </p:to>
                                    </p:set>
                                  </p:childTnLst>
                                </p:cTn>
                              </p:par>
                            </p:childTnLst>
                          </p:cTn>
                        </p:par>
                        <p:par>
                          <p:cTn id="76" fill="hold">
                            <p:stCondLst>
                              <p:cond delay="1800"/>
                            </p:stCondLst>
                            <p:childTnLst>
                              <p:par>
                                <p:cTn id="77" presetClass="exit" nodeType="afterEffect" presetID="9" grpId="20" fill="hold">
                                  <p:stCondLst>
                                    <p:cond delay="0"/>
                                  </p:stCondLst>
                                  <p:iterate type="el" backwards="0">
                                    <p:tmAbs val="0"/>
                                  </p:iterate>
                                  <p:childTnLst>
                                    <p:animEffect filter="dissolve" transition="out">
                                      <p:cBhvr>
                                        <p:cTn id="78" dur="300" fill="hold"/>
                                        <p:tgtEl>
                                          <p:spTgt spid="1272"/>
                                        </p:tgtEl>
                                      </p:cBhvr>
                                    </p:animEffect>
                                    <p:set>
                                      <p:cBhvr>
                                        <p:cTn id="79" fill="hold">
                                          <p:stCondLst>
                                            <p:cond delay="299"/>
                                          </p:stCondLst>
                                        </p:cTn>
                                        <p:tgtEl>
                                          <p:spTgt spid="1272"/>
                                        </p:tgtEl>
                                        <p:attrNameLst>
                                          <p:attrName>style.visibility</p:attrName>
                                        </p:attrNameLst>
                                      </p:cBhvr>
                                      <p:to>
                                        <p:strVal val="hidden"/>
                                      </p:to>
                                    </p:set>
                                  </p:childTnLst>
                                </p:cTn>
                              </p:par>
                            </p:childTnLst>
                          </p:cTn>
                        </p:par>
                        <p:par>
                          <p:cTn id="80" fill="hold">
                            <p:stCondLst>
                              <p:cond delay="2100"/>
                            </p:stCondLst>
                            <p:childTnLst>
                              <p:par>
                                <p:cTn id="81" presetClass="exit" nodeType="afterEffect" presetID="9" grpId="21" fill="hold">
                                  <p:stCondLst>
                                    <p:cond delay="0"/>
                                  </p:stCondLst>
                                  <p:iterate type="el" backwards="0">
                                    <p:tmAbs val="0"/>
                                  </p:iterate>
                                  <p:childTnLst>
                                    <p:animEffect filter="dissolve" transition="out">
                                      <p:cBhvr>
                                        <p:cTn id="82" dur="300" fill="hold"/>
                                        <p:tgtEl>
                                          <p:spTgt spid="1274"/>
                                        </p:tgtEl>
                                      </p:cBhvr>
                                    </p:animEffect>
                                    <p:set>
                                      <p:cBhvr>
                                        <p:cTn id="83" fill="hold">
                                          <p:stCondLst>
                                            <p:cond delay="299"/>
                                          </p:stCondLst>
                                        </p:cTn>
                                        <p:tgtEl>
                                          <p:spTgt spid="1274"/>
                                        </p:tgtEl>
                                        <p:attrNameLst>
                                          <p:attrName>style.visibility</p:attrName>
                                        </p:attrNameLst>
                                      </p:cBhvr>
                                      <p:to>
                                        <p:strVal val="hidden"/>
                                      </p:to>
                                    </p:set>
                                  </p:childTnLst>
                                </p:cTn>
                              </p:par>
                            </p:childTnLst>
                          </p:cTn>
                        </p:par>
                        <p:par>
                          <p:cTn id="84" fill="hold">
                            <p:stCondLst>
                              <p:cond delay="2400"/>
                            </p:stCondLst>
                            <p:childTnLst>
                              <p:par>
                                <p:cTn id="85" presetClass="exit" nodeType="afterEffect" presetID="9" grpId="22" fill="hold">
                                  <p:stCondLst>
                                    <p:cond delay="0"/>
                                  </p:stCondLst>
                                  <p:iterate type="el" backwards="0">
                                    <p:tmAbs val="0"/>
                                  </p:iterate>
                                  <p:childTnLst>
                                    <p:animEffect filter="dissolve" transition="out">
                                      <p:cBhvr>
                                        <p:cTn id="86" dur="300" fill="hold"/>
                                        <p:tgtEl>
                                          <p:spTgt spid="1271"/>
                                        </p:tgtEl>
                                      </p:cBhvr>
                                    </p:animEffect>
                                    <p:set>
                                      <p:cBhvr>
                                        <p:cTn id="87" fill="hold">
                                          <p:stCondLst>
                                            <p:cond delay="299"/>
                                          </p:stCondLst>
                                        </p:cTn>
                                        <p:tgtEl>
                                          <p:spTgt spid="1271"/>
                                        </p:tgtEl>
                                        <p:attrNameLst>
                                          <p:attrName>style.visibility</p:attrName>
                                        </p:attrNameLst>
                                      </p:cBhvr>
                                      <p:to>
                                        <p:strVal val="hidden"/>
                                      </p:to>
                                    </p:set>
                                  </p:childTnLst>
                                </p:cTn>
                              </p:par>
                            </p:childTnLst>
                          </p:cTn>
                        </p:par>
                        <p:par>
                          <p:cTn id="88" fill="hold">
                            <p:stCondLst>
                              <p:cond delay="2700"/>
                            </p:stCondLst>
                            <p:childTnLst>
                              <p:par>
                                <p:cTn id="89" presetClass="exit" nodeType="afterEffect" presetID="9" grpId="23" fill="hold">
                                  <p:stCondLst>
                                    <p:cond delay="0"/>
                                  </p:stCondLst>
                                  <p:iterate type="el" backwards="0">
                                    <p:tmAbs val="0"/>
                                  </p:iterate>
                                  <p:childTnLst>
                                    <p:animEffect filter="dissolve" transition="out">
                                      <p:cBhvr>
                                        <p:cTn id="90" dur="300" fill="hold"/>
                                        <p:tgtEl>
                                          <p:spTgt spid="1270"/>
                                        </p:tgtEl>
                                      </p:cBhvr>
                                    </p:animEffect>
                                    <p:set>
                                      <p:cBhvr>
                                        <p:cTn id="91" fill="hold">
                                          <p:stCondLst>
                                            <p:cond delay="299"/>
                                          </p:stCondLst>
                                        </p:cTn>
                                        <p:tgtEl>
                                          <p:spTgt spid="1270"/>
                                        </p:tgtEl>
                                        <p:attrNameLst>
                                          <p:attrName>style.visibility</p:attrName>
                                        </p:attrNameLst>
                                      </p:cBhvr>
                                      <p:to>
                                        <p:strVal val="hidden"/>
                                      </p:to>
                                    </p:set>
                                  </p:childTnLst>
                                </p:cTn>
                              </p:par>
                            </p:childTnLst>
                          </p:cTn>
                        </p:par>
                        <p:par>
                          <p:cTn id="92" fill="hold">
                            <p:stCondLst>
                              <p:cond delay="3000"/>
                            </p:stCondLst>
                            <p:childTnLst>
                              <p:par>
                                <p:cTn id="93" presetClass="exit" nodeType="afterEffect" presetID="9" grpId="24" fill="hold">
                                  <p:stCondLst>
                                    <p:cond delay="0"/>
                                  </p:stCondLst>
                                  <p:iterate type="el" backwards="0">
                                    <p:tmAbs val="0"/>
                                  </p:iterate>
                                  <p:childTnLst>
                                    <p:animEffect filter="dissolve" transition="out">
                                      <p:cBhvr>
                                        <p:cTn id="94" dur="300" fill="hold"/>
                                        <p:tgtEl>
                                          <p:spTgt spid="1303"/>
                                        </p:tgtEl>
                                      </p:cBhvr>
                                    </p:animEffect>
                                    <p:set>
                                      <p:cBhvr>
                                        <p:cTn id="95" fill="hold">
                                          <p:stCondLst>
                                            <p:cond delay="299"/>
                                          </p:stCondLst>
                                        </p:cTn>
                                        <p:tgtEl>
                                          <p:spTgt spid="1303"/>
                                        </p:tgtEl>
                                        <p:attrNameLst>
                                          <p:attrName>style.visibility</p:attrName>
                                        </p:attrNameLst>
                                      </p:cBhvr>
                                      <p:to>
                                        <p:strVal val="hidden"/>
                                      </p:to>
                                    </p:set>
                                  </p:childTnLst>
                                </p:cTn>
                              </p:par>
                            </p:childTnLst>
                          </p:cTn>
                        </p:par>
                        <p:par>
                          <p:cTn id="96" fill="hold">
                            <p:stCondLst>
                              <p:cond delay="3300"/>
                            </p:stCondLst>
                            <p:childTnLst>
                              <p:par>
                                <p:cTn id="97" presetClass="exit" nodeType="afterEffect" presetID="9" grpId="25" fill="hold">
                                  <p:stCondLst>
                                    <p:cond delay="0"/>
                                  </p:stCondLst>
                                  <p:iterate type="el" backwards="0">
                                    <p:tmAbs val="0"/>
                                  </p:iterate>
                                  <p:childTnLst>
                                    <p:animEffect filter="dissolve" transition="out">
                                      <p:cBhvr>
                                        <p:cTn id="98" dur="300" fill="hold"/>
                                        <p:tgtEl>
                                          <p:spTgt spid="1302"/>
                                        </p:tgtEl>
                                      </p:cBhvr>
                                    </p:animEffect>
                                    <p:set>
                                      <p:cBhvr>
                                        <p:cTn id="99" fill="hold">
                                          <p:stCondLst>
                                            <p:cond delay="299"/>
                                          </p:stCondLst>
                                        </p:cTn>
                                        <p:tgtEl>
                                          <p:spTgt spid="1302"/>
                                        </p:tgtEl>
                                        <p:attrNameLst>
                                          <p:attrName>style.visibility</p:attrName>
                                        </p:attrNameLst>
                                      </p:cBhvr>
                                      <p:to>
                                        <p:strVal val="hidden"/>
                                      </p:to>
                                    </p:set>
                                  </p:childTnLst>
                                </p:cTn>
                              </p:par>
                            </p:childTnLst>
                          </p:cTn>
                        </p:par>
                        <p:par>
                          <p:cTn id="100" fill="hold">
                            <p:stCondLst>
                              <p:cond delay="3600"/>
                            </p:stCondLst>
                            <p:childTnLst>
                              <p:par>
                                <p:cTn id="101" presetClass="exit" nodeType="afterEffect" presetID="9" grpId="26" fill="hold">
                                  <p:stCondLst>
                                    <p:cond delay="0"/>
                                  </p:stCondLst>
                                  <p:iterate type="el" backwards="0">
                                    <p:tmAbs val="0"/>
                                  </p:iterate>
                                  <p:childTnLst>
                                    <p:animEffect filter="dissolve" transition="out">
                                      <p:cBhvr>
                                        <p:cTn id="102" dur="300" fill="hold"/>
                                        <p:tgtEl>
                                          <p:spTgt spid="1304"/>
                                        </p:tgtEl>
                                      </p:cBhvr>
                                    </p:animEffect>
                                    <p:set>
                                      <p:cBhvr>
                                        <p:cTn id="103" fill="hold">
                                          <p:stCondLst>
                                            <p:cond delay="299"/>
                                          </p:stCondLst>
                                        </p:cTn>
                                        <p:tgtEl>
                                          <p:spTgt spid="1304"/>
                                        </p:tgtEl>
                                        <p:attrNameLst>
                                          <p:attrName>style.visibility</p:attrName>
                                        </p:attrNameLst>
                                      </p:cBhvr>
                                      <p:to>
                                        <p:strVal val="hidden"/>
                                      </p:to>
                                    </p:set>
                                  </p:childTnLst>
                                </p:cTn>
                              </p:par>
                            </p:childTnLst>
                          </p:cTn>
                        </p:par>
                        <p:par>
                          <p:cTn id="104" fill="hold">
                            <p:stCondLst>
                              <p:cond delay="3900"/>
                            </p:stCondLst>
                            <p:childTnLst>
                              <p:par>
                                <p:cTn id="105" presetClass="exit" nodeType="afterEffect" presetID="9" grpId="27" fill="hold">
                                  <p:stCondLst>
                                    <p:cond delay="0"/>
                                  </p:stCondLst>
                                  <p:iterate type="el" backwards="0">
                                    <p:tmAbs val="0"/>
                                  </p:iterate>
                                  <p:childTnLst>
                                    <p:animEffect filter="dissolve" transition="out">
                                      <p:cBhvr>
                                        <p:cTn id="106" dur="300" fill="hold"/>
                                        <p:tgtEl>
                                          <p:spTgt spid="1318"/>
                                        </p:tgtEl>
                                      </p:cBhvr>
                                    </p:animEffect>
                                    <p:set>
                                      <p:cBhvr>
                                        <p:cTn id="107" fill="hold">
                                          <p:stCondLst>
                                            <p:cond delay="299"/>
                                          </p:stCondLst>
                                        </p:cTn>
                                        <p:tgtEl>
                                          <p:spTgt spid="1318"/>
                                        </p:tgtEl>
                                        <p:attrNameLst>
                                          <p:attrName>style.visibility</p:attrName>
                                        </p:attrNameLst>
                                      </p:cBhvr>
                                      <p:to>
                                        <p:strVal val="hidden"/>
                                      </p:to>
                                    </p:set>
                                  </p:childTnLst>
                                </p:cTn>
                              </p:par>
                            </p:childTnLst>
                          </p:cTn>
                        </p:par>
                        <p:par>
                          <p:cTn id="108" fill="hold">
                            <p:stCondLst>
                              <p:cond delay="4200"/>
                            </p:stCondLst>
                            <p:childTnLst>
                              <p:par>
                                <p:cTn id="109" presetClass="exit" nodeType="afterEffect" presetID="9" grpId="28" fill="hold">
                                  <p:stCondLst>
                                    <p:cond delay="0"/>
                                  </p:stCondLst>
                                  <p:iterate type="el" backwards="0">
                                    <p:tmAbs val="0"/>
                                  </p:iterate>
                                  <p:childTnLst>
                                    <p:animEffect filter="dissolve" transition="out">
                                      <p:cBhvr>
                                        <p:cTn id="110" dur="300" fill="hold"/>
                                        <p:tgtEl>
                                          <p:spTgt spid="1296"/>
                                        </p:tgtEl>
                                      </p:cBhvr>
                                    </p:animEffect>
                                    <p:set>
                                      <p:cBhvr>
                                        <p:cTn id="111" fill="hold">
                                          <p:stCondLst>
                                            <p:cond delay="299"/>
                                          </p:stCondLst>
                                        </p:cTn>
                                        <p:tgtEl>
                                          <p:spTgt spid="1296"/>
                                        </p:tgtEl>
                                        <p:attrNameLst>
                                          <p:attrName>style.visibility</p:attrName>
                                        </p:attrNameLst>
                                      </p:cBhvr>
                                      <p:to>
                                        <p:strVal val="hidden"/>
                                      </p:to>
                                    </p:set>
                                  </p:childTnLst>
                                </p:cTn>
                              </p:par>
                            </p:childTnLst>
                          </p:cTn>
                        </p:par>
                        <p:par>
                          <p:cTn id="112" fill="hold">
                            <p:stCondLst>
                              <p:cond delay="4500"/>
                            </p:stCondLst>
                            <p:childTnLst>
                              <p:par>
                                <p:cTn id="113" presetClass="exit" nodeType="afterEffect" presetID="9" grpId="29" fill="hold">
                                  <p:stCondLst>
                                    <p:cond delay="0"/>
                                  </p:stCondLst>
                                  <p:iterate type="el" backwards="0">
                                    <p:tmAbs val="0"/>
                                  </p:iterate>
                                  <p:childTnLst>
                                    <p:animEffect filter="dissolve" transition="out">
                                      <p:cBhvr>
                                        <p:cTn id="114" dur="300" fill="hold"/>
                                        <p:tgtEl>
                                          <p:spTgt spid="1321"/>
                                        </p:tgtEl>
                                      </p:cBhvr>
                                    </p:animEffect>
                                    <p:set>
                                      <p:cBhvr>
                                        <p:cTn id="115" fill="hold">
                                          <p:stCondLst>
                                            <p:cond delay="299"/>
                                          </p:stCondLst>
                                        </p:cTn>
                                        <p:tgtEl>
                                          <p:spTgt spid="1321"/>
                                        </p:tgtEl>
                                        <p:attrNameLst>
                                          <p:attrName>style.visibility</p:attrName>
                                        </p:attrNameLst>
                                      </p:cBhvr>
                                      <p:to>
                                        <p:strVal val="hidden"/>
                                      </p:to>
                                    </p:set>
                                  </p:childTnLst>
                                </p:cTn>
                              </p:par>
                            </p:childTnLst>
                          </p:cTn>
                        </p:par>
                        <p:par>
                          <p:cTn id="116" fill="hold">
                            <p:stCondLst>
                              <p:cond delay="4800"/>
                            </p:stCondLst>
                            <p:childTnLst>
                              <p:par>
                                <p:cTn id="117" presetClass="exit" nodeType="afterEffect" presetID="9" grpId="30" fill="hold">
                                  <p:stCondLst>
                                    <p:cond delay="0"/>
                                  </p:stCondLst>
                                  <p:iterate type="el" backwards="0">
                                    <p:tmAbs val="0"/>
                                  </p:iterate>
                                  <p:childTnLst>
                                    <p:animEffect filter="dissolve" transition="out">
                                      <p:cBhvr>
                                        <p:cTn id="118" dur="300" fill="hold"/>
                                        <p:tgtEl>
                                          <p:spTgt spid="1324"/>
                                        </p:tgtEl>
                                      </p:cBhvr>
                                    </p:animEffect>
                                    <p:set>
                                      <p:cBhvr>
                                        <p:cTn id="119" fill="hold">
                                          <p:stCondLst>
                                            <p:cond delay="299"/>
                                          </p:stCondLst>
                                        </p:cTn>
                                        <p:tgtEl>
                                          <p:spTgt spid="1324"/>
                                        </p:tgtEl>
                                        <p:attrNameLst>
                                          <p:attrName>style.visibility</p:attrName>
                                        </p:attrNameLst>
                                      </p:cBhvr>
                                      <p:to>
                                        <p:strVal val="hidden"/>
                                      </p:to>
                                    </p:set>
                                  </p:childTnLst>
                                </p:cTn>
                              </p:par>
                            </p:childTnLst>
                          </p:cTn>
                        </p:par>
                        <p:par>
                          <p:cTn id="120" fill="hold">
                            <p:stCondLst>
                              <p:cond delay="5100"/>
                            </p:stCondLst>
                            <p:childTnLst>
                              <p:par>
                                <p:cTn id="121" presetClass="exit" nodeType="afterEffect" presetID="9" grpId="31" fill="hold">
                                  <p:stCondLst>
                                    <p:cond delay="0"/>
                                  </p:stCondLst>
                                  <p:iterate type="el" backwards="0">
                                    <p:tmAbs val="0"/>
                                  </p:iterate>
                                  <p:childTnLst>
                                    <p:animEffect filter="dissolve" transition="out">
                                      <p:cBhvr>
                                        <p:cTn id="122" dur="300" fill="hold"/>
                                        <p:tgtEl>
                                          <p:spTgt spid="1298"/>
                                        </p:tgtEl>
                                      </p:cBhvr>
                                    </p:animEffect>
                                    <p:set>
                                      <p:cBhvr>
                                        <p:cTn id="123" fill="hold">
                                          <p:stCondLst>
                                            <p:cond delay="299"/>
                                          </p:stCondLst>
                                        </p:cTn>
                                        <p:tgtEl>
                                          <p:spTgt spid="1298"/>
                                        </p:tgtEl>
                                        <p:attrNameLst>
                                          <p:attrName>style.visibility</p:attrName>
                                        </p:attrNameLst>
                                      </p:cBhvr>
                                      <p:to>
                                        <p:strVal val="hidden"/>
                                      </p:to>
                                    </p:set>
                                  </p:childTnLst>
                                </p:cTn>
                              </p:par>
                            </p:childTnLst>
                          </p:cTn>
                        </p:par>
                        <p:par>
                          <p:cTn id="124" fill="hold">
                            <p:stCondLst>
                              <p:cond delay="5400"/>
                            </p:stCondLst>
                            <p:childTnLst>
                              <p:par>
                                <p:cTn id="125" presetClass="exit" nodeType="afterEffect" presetID="9" grpId="32" fill="hold">
                                  <p:stCondLst>
                                    <p:cond delay="0"/>
                                  </p:stCondLst>
                                  <p:iterate type="el" backwards="0">
                                    <p:tmAbs val="0"/>
                                  </p:iterate>
                                  <p:childTnLst>
                                    <p:animEffect filter="dissolve" transition="out">
                                      <p:cBhvr>
                                        <p:cTn id="126" dur="300" fill="hold"/>
                                        <p:tgtEl>
                                          <p:spTgt spid="1327"/>
                                        </p:tgtEl>
                                      </p:cBhvr>
                                    </p:animEffect>
                                    <p:set>
                                      <p:cBhvr>
                                        <p:cTn id="127" fill="hold">
                                          <p:stCondLst>
                                            <p:cond delay="299"/>
                                          </p:stCondLst>
                                        </p:cTn>
                                        <p:tgtEl>
                                          <p:spTgt spid="1327"/>
                                        </p:tgtEl>
                                        <p:attrNameLst>
                                          <p:attrName>style.visibility</p:attrName>
                                        </p:attrNameLst>
                                      </p:cBhvr>
                                      <p:to>
                                        <p:strVal val="hidden"/>
                                      </p:to>
                                    </p:set>
                                  </p:childTnLst>
                                </p:cTn>
                              </p:par>
                            </p:childTnLst>
                          </p:cTn>
                        </p:par>
                        <p:par>
                          <p:cTn id="128" fill="hold">
                            <p:stCondLst>
                              <p:cond delay="5700"/>
                            </p:stCondLst>
                            <p:childTnLst>
                              <p:par>
                                <p:cTn id="129" presetClass="exit" nodeType="afterEffect" presetID="9" grpId="33" fill="hold">
                                  <p:stCondLst>
                                    <p:cond delay="0"/>
                                  </p:stCondLst>
                                  <p:iterate type="el" backwards="0">
                                    <p:tmAbs val="0"/>
                                  </p:iterate>
                                  <p:childTnLst>
                                    <p:animEffect filter="dissolve" transition="out">
                                      <p:cBhvr>
                                        <p:cTn id="130" dur="300" fill="hold"/>
                                        <p:tgtEl>
                                          <p:spTgt spid="1305"/>
                                        </p:tgtEl>
                                      </p:cBhvr>
                                    </p:animEffect>
                                    <p:set>
                                      <p:cBhvr>
                                        <p:cTn id="131" fill="hold">
                                          <p:stCondLst>
                                            <p:cond delay="299"/>
                                          </p:stCondLst>
                                        </p:cTn>
                                        <p:tgtEl>
                                          <p:spTgt spid="1305"/>
                                        </p:tgtEl>
                                        <p:attrNameLst>
                                          <p:attrName>style.visibility</p:attrName>
                                        </p:attrNameLst>
                                      </p:cBhvr>
                                      <p:to>
                                        <p:strVal val="hidden"/>
                                      </p:to>
                                    </p:set>
                                  </p:childTnLst>
                                </p:cTn>
                              </p:par>
                            </p:childTnLst>
                          </p:cTn>
                        </p:par>
                        <p:par>
                          <p:cTn id="132" fill="hold">
                            <p:stCondLst>
                              <p:cond delay="6000"/>
                            </p:stCondLst>
                            <p:childTnLst>
                              <p:par>
                                <p:cTn id="133" presetClass="exit" nodeType="afterEffect" presetID="9" grpId="34" fill="hold">
                                  <p:stCondLst>
                                    <p:cond delay="0"/>
                                  </p:stCondLst>
                                  <p:iterate type="el" backwards="0">
                                    <p:tmAbs val="0"/>
                                  </p:iterate>
                                  <p:childTnLst>
                                    <p:animEffect filter="dissolve" transition="out">
                                      <p:cBhvr>
                                        <p:cTn id="134" dur="300" fill="hold"/>
                                        <p:tgtEl>
                                          <p:spTgt spid="1353"/>
                                        </p:tgtEl>
                                      </p:cBhvr>
                                    </p:animEffect>
                                    <p:set>
                                      <p:cBhvr>
                                        <p:cTn id="135" fill="hold">
                                          <p:stCondLst>
                                            <p:cond delay="299"/>
                                          </p:stCondLst>
                                        </p:cTn>
                                        <p:tgtEl>
                                          <p:spTgt spid="1353"/>
                                        </p:tgtEl>
                                        <p:attrNameLst>
                                          <p:attrName>style.visibility</p:attrName>
                                        </p:attrNameLst>
                                      </p:cBhvr>
                                      <p:to>
                                        <p:strVal val="hidden"/>
                                      </p:to>
                                    </p:set>
                                  </p:childTnLst>
                                </p:cTn>
                              </p:par>
                            </p:childTnLst>
                          </p:cTn>
                        </p:par>
                        <p:par>
                          <p:cTn id="136" fill="hold">
                            <p:stCondLst>
                              <p:cond delay="6300"/>
                            </p:stCondLst>
                            <p:childTnLst>
                              <p:par>
                                <p:cTn id="137" presetClass="exit" nodeType="afterEffect" presetID="9" grpId="35" fill="hold">
                                  <p:stCondLst>
                                    <p:cond delay="0"/>
                                  </p:stCondLst>
                                  <p:iterate type="el" backwards="0">
                                    <p:tmAbs val="0"/>
                                  </p:iterate>
                                  <p:childTnLst>
                                    <p:animEffect filter="dissolve" transition="out">
                                      <p:cBhvr>
                                        <p:cTn id="138" dur="300" fill="hold"/>
                                        <p:tgtEl>
                                          <p:spTgt spid="1297"/>
                                        </p:tgtEl>
                                      </p:cBhvr>
                                    </p:animEffect>
                                    <p:set>
                                      <p:cBhvr>
                                        <p:cTn id="139" fill="hold">
                                          <p:stCondLst>
                                            <p:cond delay="299"/>
                                          </p:stCondLst>
                                        </p:cTn>
                                        <p:tgtEl>
                                          <p:spTgt spid="1297"/>
                                        </p:tgtEl>
                                        <p:attrNameLst>
                                          <p:attrName>style.visibility</p:attrName>
                                        </p:attrNameLst>
                                      </p:cBhvr>
                                      <p:to>
                                        <p:strVal val="hidden"/>
                                      </p:to>
                                    </p:set>
                                  </p:childTnLst>
                                </p:cTn>
                              </p:par>
                            </p:childTnLst>
                          </p:cTn>
                        </p:par>
                        <p:par>
                          <p:cTn id="140" fill="hold">
                            <p:stCondLst>
                              <p:cond delay="6600"/>
                            </p:stCondLst>
                            <p:childTnLst>
                              <p:par>
                                <p:cTn id="141" presetClass="exit" nodeType="afterEffect" presetID="9" grpId="36" fill="hold">
                                  <p:stCondLst>
                                    <p:cond delay="0"/>
                                  </p:stCondLst>
                                  <p:iterate type="el" backwards="0">
                                    <p:tmAbs val="0"/>
                                  </p:iterate>
                                  <p:childTnLst>
                                    <p:animEffect filter="dissolve" transition="out">
                                      <p:cBhvr>
                                        <p:cTn id="142" dur="300" fill="hold"/>
                                        <p:tgtEl>
                                          <p:spTgt spid="1330"/>
                                        </p:tgtEl>
                                      </p:cBhvr>
                                    </p:animEffect>
                                    <p:set>
                                      <p:cBhvr>
                                        <p:cTn id="143" fill="hold">
                                          <p:stCondLst>
                                            <p:cond delay="299"/>
                                          </p:stCondLst>
                                        </p:cTn>
                                        <p:tgtEl>
                                          <p:spTgt spid="1330"/>
                                        </p:tgtEl>
                                        <p:attrNameLst>
                                          <p:attrName>style.visibility</p:attrName>
                                        </p:attrNameLst>
                                      </p:cBhvr>
                                      <p:to>
                                        <p:strVal val="hidden"/>
                                      </p:to>
                                    </p:set>
                                  </p:childTnLst>
                                </p:cTn>
                              </p:par>
                            </p:childTnLst>
                          </p:cTn>
                        </p:par>
                        <p:par>
                          <p:cTn id="144" fill="hold">
                            <p:stCondLst>
                              <p:cond delay="6900"/>
                            </p:stCondLst>
                            <p:childTnLst>
                              <p:par>
                                <p:cTn id="145" presetClass="exit" nodeType="afterEffect" presetID="9" grpId="37" fill="hold">
                                  <p:stCondLst>
                                    <p:cond delay="0"/>
                                  </p:stCondLst>
                                  <p:iterate type="el" backwards="0">
                                    <p:tmAbs val="0"/>
                                  </p:iterate>
                                  <p:childTnLst>
                                    <p:animEffect filter="dissolve" transition="out">
                                      <p:cBhvr>
                                        <p:cTn id="146" dur="300" fill="hold"/>
                                        <p:tgtEl>
                                          <p:spTgt spid="1307"/>
                                        </p:tgtEl>
                                      </p:cBhvr>
                                    </p:animEffect>
                                    <p:set>
                                      <p:cBhvr>
                                        <p:cTn id="147" fill="hold">
                                          <p:stCondLst>
                                            <p:cond delay="299"/>
                                          </p:stCondLst>
                                        </p:cTn>
                                        <p:tgtEl>
                                          <p:spTgt spid="1307"/>
                                        </p:tgtEl>
                                        <p:attrNameLst>
                                          <p:attrName>style.visibility</p:attrName>
                                        </p:attrNameLst>
                                      </p:cBhvr>
                                      <p:to>
                                        <p:strVal val="hidden"/>
                                      </p:to>
                                    </p:set>
                                  </p:childTnLst>
                                </p:cTn>
                              </p:par>
                            </p:childTnLst>
                          </p:cTn>
                        </p:par>
                        <p:par>
                          <p:cTn id="148" fill="hold">
                            <p:stCondLst>
                              <p:cond delay="7200"/>
                            </p:stCondLst>
                            <p:childTnLst>
                              <p:par>
                                <p:cTn id="149" presetClass="exit" nodeType="afterEffect" presetID="9" grpId="38" fill="hold">
                                  <p:stCondLst>
                                    <p:cond delay="0"/>
                                  </p:stCondLst>
                                  <p:iterate type="el" backwards="0">
                                    <p:tmAbs val="0"/>
                                  </p:iterate>
                                  <p:childTnLst>
                                    <p:animEffect filter="dissolve" transition="out">
                                      <p:cBhvr>
                                        <p:cTn id="150" dur="300" fill="hold"/>
                                        <p:tgtEl>
                                          <p:spTgt spid="1314"/>
                                        </p:tgtEl>
                                      </p:cBhvr>
                                    </p:animEffect>
                                    <p:set>
                                      <p:cBhvr>
                                        <p:cTn id="151" fill="hold">
                                          <p:stCondLst>
                                            <p:cond delay="299"/>
                                          </p:stCondLst>
                                        </p:cTn>
                                        <p:tgtEl>
                                          <p:spTgt spid="1314"/>
                                        </p:tgtEl>
                                        <p:attrNameLst>
                                          <p:attrName>style.visibility</p:attrName>
                                        </p:attrNameLst>
                                      </p:cBhvr>
                                      <p:to>
                                        <p:strVal val="hidden"/>
                                      </p:to>
                                    </p:set>
                                  </p:childTnLst>
                                </p:cTn>
                              </p:par>
                            </p:childTnLst>
                          </p:cTn>
                        </p:par>
                        <p:par>
                          <p:cTn id="152" fill="hold">
                            <p:stCondLst>
                              <p:cond delay="7500"/>
                            </p:stCondLst>
                            <p:childTnLst>
                              <p:par>
                                <p:cTn id="153" presetClass="exit" nodeType="afterEffect" presetID="9" grpId="39" fill="hold">
                                  <p:stCondLst>
                                    <p:cond delay="0"/>
                                  </p:stCondLst>
                                  <p:iterate type="el" backwards="0">
                                    <p:tmAbs val="0"/>
                                  </p:iterate>
                                  <p:childTnLst>
                                    <p:animEffect filter="dissolve" transition="out">
                                      <p:cBhvr>
                                        <p:cTn id="154" dur="300" fill="hold"/>
                                        <p:tgtEl>
                                          <p:spTgt spid="1333"/>
                                        </p:tgtEl>
                                      </p:cBhvr>
                                    </p:animEffect>
                                    <p:set>
                                      <p:cBhvr>
                                        <p:cTn id="155" fill="hold">
                                          <p:stCondLst>
                                            <p:cond delay="299"/>
                                          </p:stCondLst>
                                        </p:cTn>
                                        <p:tgtEl>
                                          <p:spTgt spid="1333"/>
                                        </p:tgtEl>
                                        <p:attrNameLst>
                                          <p:attrName>style.visibility</p:attrName>
                                        </p:attrNameLst>
                                      </p:cBhvr>
                                      <p:to>
                                        <p:strVal val="hidden"/>
                                      </p:to>
                                    </p:set>
                                  </p:childTnLst>
                                </p:cTn>
                              </p:par>
                            </p:childTnLst>
                          </p:cTn>
                        </p:par>
                        <p:par>
                          <p:cTn id="156" fill="hold">
                            <p:stCondLst>
                              <p:cond delay="7800"/>
                            </p:stCondLst>
                            <p:childTnLst>
                              <p:par>
                                <p:cTn id="157" presetClass="exit" nodeType="afterEffect" presetID="9" grpId="40" fill="hold">
                                  <p:stCondLst>
                                    <p:cond delay="0"/>
                                  </p:stCondLst>
                                  <p:iterate type="el" backwards="0">
                                    <p:tmAbs val="0"/>
                                  </p:iterate>
                                  <p:childTnLst>
                                    <p:animEffect filter="dissolve" transition="out">
                                      <p:cBhvr>
                                        <p:cTn id="158" dur="300" fill="hold"/>
                                        <p:tgtEl>
                                          <p:spTgt spid="1299"/>
                                        </p:tgtEl>
                                      </p:cBhvr>
                                    </p:animEffect>
                                    <p:set>
                                      <p:cBhvr>
                                        <p:cTn id="159" fill="hold">
                                          <p:stCondLst>
                                            <p:cond delay="299"/>
                                          </p:stCondLst>
                                        </p:cTn>
                                        <p:tgtEl>
                                          <p:spTgt spid="1299"/>
                                        </p:tgtEl>
                                        <p:attrNameLst>
                                          <p:attrName>style.visibility</p:attrName>
                                        </p:attrNameLst>
                                      </p:cBhvr>
                                      <p:to>
                                        <p:strVal val="hidden"/>
                                      </p:to>
                                    </p:set>
                                  </p:childTnLst>
                                </p:cTn>
                              </p:par>
                            </p:childTnLst>
                          </p:cTn>
                        </p:par>
                        <p:par>
                          <p:cTn id="160" fill="hold">
                            <p:stCondLst>
                              <p:cond delay="8100"/>
                            </p:stCondLst>
                            <p:childTnLst>
                              <p:par>
                                <p:cTn id="161" presetClass="exit" nodeType="afterEffect" presetID="9" grpId="41" fill="hold">
                                  <p:stCondLst>
                                    <p:cond delay="0"/>
                                  </p:stCondLst>
                                  <p:iterate type="el" backwards="0">
                                    <p:tmAbs val="0"/>
                                  </p:iterate>
                                  <p:childTnLst>
                                    <p:animEffect filter="dissolve" transition="out">
                                      <p:cBhvr>
                                        <p:cTn id="162" dur="300" fill="hold"/>
                                        <p:tgtEl>
                                          <p:spTgt spid="1306"/>
                                        </p:tgtEl>
                                      </p:cBhvr>
                                    </p:animEffect>
                                    <p:set>
                                      <p:cBhvr>
                                        <p:cTn id="163" fill="hold">
                                          <p:stCondLst>
                                            <p:cond delay="299"/>
                                          </p:stCondLst>
                                        </p:cTn>
                                        <p:tgtEl>
                                          <p:spTgt spid="1306"/>
                                        </p:tgtEl>
                                        <p:attrNameLst>
                                          <p:attrName>style.visibility</p:attrName>
                                        </p:attrNameLst>
                                      </p:cBhvr>
                                      <p:to>
                                        <p:strVal val="hidden"/>
                                      </p:to>
                                    </p:set>
                                  </p:childTnLst>
                                </p:cTn>
                              </p:par>
                            </p:childTnLst>
                          </p:cTn>
                        </p:par>
                        <p:par>
                          <p:cTn id="164" fill="hold">
                            <p:stCondLst>
                              <p:cond delay="8400"/>
                            </p:stCondLst>
                            <p:childTnLst>
                              <p:par>
                                <p:cTn id="165" presetClass="exit" nodeType="afterEffect" presetID="9" grpId="42" fill="hold">
                                  <p:stCondLst>
                                    <p:cond delay="0"/>
                                  </p:stCondLst>
                                  <p:iterate type="el" backwards="0">
                                    <p:tmAbs val="0"/>
                                  </p:iterate>
                                  <p:childTnLst>
                                    <p:animEffect filter="dissolve" transition="out">
                                      <p:cBhvr>
                                        <p:cTn id="166" dur="300" fill="hold"/>
                                        <p:tgtEl>
                                          <p:spTgt spid="1300"/>
                                        </p:tgtEl>
                                      </p:cBhvr>
                                    </p:animEffect>
                                    <p:set>
                                      <p:cBhvr>
                                        <p:cTn id="167" fill="hold">
                                          <p:stCondLst>
                                            <p:cond delay="299"/>
                                          </p:stCondLst>
                                        </p:cTn>
                                        <p:tgtEl>
                                          <p:spTgt spid="1300"/>
                                        </p:tgtEl>
                                        <p:attrNameLst>
                                          <p:attrName>style.visibility</p:attrName>
                                        </p:attrNameLst>
                                      </p:cBhvr>
                                      <p:to>
                                        <p:strVal val="hidden"/>
                                      </p:to>
                                    </p:set>
                                  </p:childTnLst>
                                </p:cTn>
                              </p:par>
                            </p:childTnLst>
                          </p:cTn>
                        </p:par>
                        <p:par>
                          <p:cTn id="168" fill="hold">
                            <p:stCondLst>
                              <p:cond delay="8700"/>
                            </p:stCondLst>
                            <p:childTnLst>
                              <p:par>
                                <p:cTn id="169" presetClass="exit" nodeType="afterEffect" presetID="9" grpId="43" fill="hold">
                                  <p:stCondLst>
                                    <p:cond delay="0"/>
                                  </p:stCondLst>
                                  <p:iterate type="el" backwards="0">
                                    <p:tmAbs val="0"/>
                                  </p:iterate>
                                  <p:childTnLst>
                                    <p:animEffect filter="dissolve" transition="out">
                                      <p:cBhvr>
                                        <p:cTn id="170" dur="300" fill="hold"/>
                                        <p:tgtEl>
                                          <p:spTgt spid="1308"/>
                                        </p:tgtEl>
                                      </p:cBhvr>
                                    </p:animEffect>
                                    <p:set>
                                      <p:cBhvr>
                                        <p:cTn id="171" fill="hold">
                                          <p:stCondLst>
                                            <p:cond delay="299"/>
                                          </p:stCondLst>
                                        </p:cTn>
                                        <p:tgtEl>
                                          <p:spTgt spid="1308"/>
                                        </p:tgtEl>
                                        <p:attrNameLst>
                                          <p:attrName>style.visibility</p:attrName>
                                        </p:attrNameLst>
                                      </p:cBhvr>
                                      <p:to>
                                        <p:strVal val="hidden"/>
                                      </p:to>
                                    </p:set>
                                  </p:childTnLst>
                                </p:cTn>
                              </p:par>
                            </p:childTnLst>
                          </p:cTn>
                        </p:par>
                        <p:par>
                          <p:cTn id="172" fill="hold">
                            <p:stCondLst>
                              <p:cond delay="9000"/>
                            </p:stCondLst>
                            <p:childTnLst>
                              <p:par>
                                <p:cTn id="173" presetClass="exit" nodeType="afterEffect" presetID="9" grpId="44" fill="hold">
                                  <p:stCondLst>
                                    <p:cond delay="0"/>
                                  </p:stCondLst>
                                  <p:iterate type="el" backwards="0">
                                    <p:tmAbs val="0"/>
                                  </p:iterate>
                                  <p:childTnLst>
                                    <p:animEffect filter="dissolve" transition="out">
                                      <p:cBhvr>
                                        <p:cTn id="174" dur="300" fill="hold"/>
                                        <p:tgtEl>
                                          <p:spTgt spid="1301"/>
                                        </p:tgtEl>
                                      </p:cBhvr>
                                    </p:animEffect>
                                    <p:set>
                                      <p:cBhvr>
                                        <p:cTn id="175" fill="hold">
                                          <p:stCondLst>
                                            <p:cond delay="299"/>
                                          </p:stCondLst>
                                        </p:cTn>
                                        <p:tgtEl>
                                          <p:spTgt spid="1301"/>
                                        </p:tgtEl>
                                        <p:attrNameLst>
                                          <p:attrName>style.visibility</p:attrName>
                                        </p:attrNameLst>
                                      </p:cBhvr>
                                      <p:to>
                                        <p:strVal val="hidden"/>
                                      </p:to>
                                    </p:set>
                                  </p:childTnLst>
                                </p:cTn>
                              </p:par>
                            </p:childTnLst>
                          </p:cTn>
                        </p:par>
                        <p:par>
                          <p:cTn id="176" fill="hold">
                            <p:stCondLst>
                              <p:cond delay="9300"/>
                            </p:stCondLst>
                            <p:childTnLst>
                              <p:par>
                                <p:cTn id="177" presetClass="exit" nodeType="afterEffect" presetID="9" grpId="45" fill="hold">
                                  <p:stCondLst>
                                    <p:cond delay="0"/>
                                  </p:stCondLst>
                                  <p:iterate type="el" backwards="0">
                                    <p:tmAbs val="0"/>
                                  </p:iterate>
                                  <p:childTnLst>
                                    <p:animEffect filter="dissolve" transition="out">
                                      <p:cBhvr>
                                        <p:cTn id="178" dur="300" fill="hold"/>
                                        <p:tgtEl>
                                          <p:spTgt spid="1269"/>
                                        </p:tgtEl>
                                      </p:cBhvr>
                                    </p:animEffect>
                                    <p:set>
                                      <p:cBhvr>
                                        <p:cTn id="179" fill="hold">
                                          <p:stCondLst>
                                            <p:cond delay="299"/>
                                          </p:stCondLst>
                                        </p:cTn>
                                        <p:tgtEl>
                                          <p:spTgt spid="1269"/>
                                        </p:tgtEl>
                                        <p:attrNameLst>
                                          <p:attrName>style.visibility</p:attrName>
                                        </p:attrNameLst>
                                      </p:cBhvr>
                                      <p:to>
                                        <p:strVal val="hidden"/>
                                      </p:to>
                                    </p:set>
                                  </p:childTnLst>
                                </p:cTn>
                              </p:par>
                            </p:childTnLst>
                          </p:cTn>
                        </p:par>
                        <p:par>
                          <p:cTn id="180" fill="hold">
                            <p:stCondLst>
                              <p:cond delay="9600"/>
                            </p:stCondLst>
                            <p:childTnLst>
                              <p:par>
                                <p:cTn id="181" presetClass="exit" nodeType="afterEffect" presetID="9" grpId="46" fill="hold">
                                  <p:stCondLst>
                                    <p:cond delay="0"/>
                                  </p:stCondLst>
                                  <p:iterate type="el" backwards="0">
                                    <p:tmAbs val="0"/>
                                  </p:iterate>
                                  <p:childTnLst>
                                    <p:animEffect filter="dissolve" transition="out">
                                      <p:cBhvr>
                                        <p:cTn id="182" dur="300" fill="hold"/>
                                        <p:tgtEl>
                                          <p:spTgt spid="1268"/>
                                        </p:tgtEl>
                                      </p:cBhvr>
                                    </p:animEffect>
                                    <p:set>
                                      <p:cBhvr>
                                        <p:cTn id="183" fill="hold">
                                          <p:stCondLst>
                                            <p:cond delay="299"/>
                                          </p:stCondLst>
                                        </p:cTn>
                                        <p:tgtEl>
                                          <p:spTgt spid="1268"/>
                                        </p:tgtEl>
                                        <p:attrNameLst>
                                          <p:attrName>style.visibility</p:attrName>
                                        </p:attrNameLst>
                                      </p:cBhvr>
                                      <p:to>
                                        <p:strVal val="hidden"/>
                                      </p:to>
                                    </p:set>
                                  </p:childTnLst>
                                </p:cTn>
                              </p:par>
                            </p:childTnLst>
                          </p:cTn>
                        </p:par>
                        <p:par>
                          <p:cTn id="184" fill="hold">
                            <p:stCondLst>
                              <p:cond delay="9900"/>
                            </p:stCondLst>
                            <p:childTnLst>
                              <p:par>
                                <p:cTn id="185" presetClass="exit" nodeType="afterEffect" presetID="9" grpId="47" fill="hold">
                                  <p:stCondLst>
                                    <p:cond delay="0"/>
                                  </p:stCondLst>
                                  <p:iterate type="el" backwards="0">
                                    <p:tmAbs val="0"/>
                                  </p:iterate>
                                  <p:childTnLst>
                                    <p:animEffect filter="dissolve" transition="out">
                                      <p:cBhvr>
                                        <p:cTn id="186" dur="300" fill="hold"/>
                                        <p:tgtEl>
                                          <p:spTgt spid="1293"/>
                                        </p:tgtEl>
                                      </p:cBhvr>
                                    </p:animEffect>
                                    <p:set>
                                      <p:cBhvr>
                                        <p:cTn id="187" fill="hold">
                                          <p:stCondLst>
                                            <p:cond delay="299"/>
                                          </p:stCondLst>
                                        </p:cTn>
                                        <p:tgtEl>
                                          <p:spTgt spid="1293"/>
                                        </p:tgtEl>
                                        <p:attrNameLst>
                                          <p:attrName>style.visibility</p:attrName>
                                        </p:attrNameLst>
                                      </p:cBhvr>
                                      <p:to>
                                        <p:strVal val="hidden"/>
                                      </p:to>
                                    </p:set>
                                  </p:childTnLst>
                                </p:cTn>
                              </p:par>
                            </p:childTnLst>
                          </p:cTn>
                        </p:par>
                        <p:par>
                          <p:cTn id="188" fill="hold">
                            <p:stCondLst>
                              <p:cond delay="10200"/>
                            </p:stCondLst>
                            <p:childTnLst>
                              <p:par>
                                <p:cTn id="189" presetClass="exit" nodeType="afterEffect" presetID="9" grpId="48" fill="hold">
                                  <p:stCondLst>
                                    <p:cond delay="0"/>
                                  </p:stCondLst>
                                  <p:iterate type="el" backwards="0">
                                    <p:tmAbs val="0"/>
                                  </p:iterate>
                                  <p:childTnLst>
                                    <p:animEffect filter="dissolve" transition="out">
                                      <p:cBhvr>
                                        <p:cTn id="190" dur="300" fill="hold"/>
                                        <p:tgtEl>
                                          <p:spTgt spid="1309"/>
                                        </p:tgtEl>
                                      </p:cBhvr>
                                    </p:animEffect>
                                    <p:set>
                                      <p:cBhvr>
                                        <p:cTn id="191" fill="hold">
                                          <p:stCondLst>
                                            <p:cond delay="299"/>
                                          </p:stCondLst>
                                        </p:cTn>
                                        <p:tgtEl>
                                          <p:spTgt spid="1309"/>
                                        </p:tgtEl>
                                        <p:attrNameLst>
                                          <p:attrName>style.visibility</p:attrName>
                                        </p:attrNameLst>
                                      </p:cBhvr>
                                      <p:to>
                                        <p:strVal val="hidden"/>
                                      </p:to>
                                    </p:set>
                                  </p:childTnLst>
                                </p:cTn>
                              </p:par>
                            </p:childTnLst>
                          </p:cTn>
                        </p:par>
                        <p:par>
                          <p:cTn id="192" fill="hold">
                            <p:stCondLst>
                              <p:cond delay="10500"/>
                            </p:stCondLst>
                            <p:childTnLst>
                              <p:par>
                                <p:cTn id="193" presetClass="exit" nodeType="afterEffect" presetID="9" grpId="49" fill="hold">
                                  <p:stCondLst>
                                    <p:cond delay="0"/>
                                  </p:stCondLst>
                                  <p:iterate type="el" backwards="0">
                                    <p:tmAbs val="0"/>
                                  </p:iterate>
                                  <p:childTnLst>
                                    <p:animEffect filter="dissolve" transition="out">
                                      <p:cBhvr>
                                        <p:cTn id="194" dur="300" fill="hold"/>
                                        <p:tgtEl>
                                          <p:spTgt spid="1290"/>
                                        </p:tgtEl>
                                      </p:cBhvr>
                                    </p:animEffect>
                                    <p:set>
                                      <p:cBhvr>
                                        <p:cTn id="195" fill="hold">
                                          <p:stCondLst>
                                            <p:cond delay="299"/>
                                          </p:stCondLst>
                                        </p:cTn>
                                        <p:tgtEl>
                                          <p:spTgt spid="1290"/>
                                        </p:tgtEl>
                                        <p:attrNameLst>
                                          <p:attrName>style.visibility</p:attrName>
                                        </p:attrNameLst>
                                      </p:cBhvr>
                                      <p:to>
                                        <p:strVal val="hidden"/>
                                      </p:to>
                                    </p:set>
                                  </p:childTnLst>
                                </p:cTn>
                              </p:par>
                            </p:childTnLst>
                          </p:cTn>
                        </p:par>
                        <p:par>
                          <p:cTn id="196" fill="hold">
                            <p:stCondLst>
                              <p:cond delay="10800"/>
                            </p:stCondLst>
                            <p:childTnLst>
                              <p:par>
                                <p:cTn id="197" presetClass="exit" nodeType="afterEffect" presetID="9" grpId="50" fill="hold">
                                  <p:stCondLst>
                                    <p:cond delay="0"/>
                                  </p:stCondLst>
                                  <p:iterate type="el" backwards="0">
                                    <p:tmAbs val="0"/>
                                  </p:iterate>
                                  <p:childTnLst>
                                    <p:animEffect filter="dissolve" transition="out">
                                      <p:cBhvr>
                                        <p:cTn id="198" dur="300" fill="hold"/>
                                        <p:tgtEl>
                                          <p:spTgt spid="1292"/>
                                        </p:tgtEl>
                                      </p:cBhvr>
                                    </p:animEffect>
                                    <p:set>
                                      <p:cBhvr>
                                        <p:cTn id="199" fill="hold">
                                          <p:stCondLst>
                                            <p:cond delay="299"/>
                                          </p:stCondLst>
                                        </p:cTn>
                                        <p:tgtEl>
                                          <p:spTgt spid="1292"/>
                                        </p:tgtEl>
                                        <p:attrNameLst>
                                          <p:attrName>style.visibility</p:attrName>
                                        </p:attrNameLst>
                                      </p:cBhvr>
                                      <p:to>
                                        <p:strVal val="hidden"/>
                                      </p:to>
                                    </p:set>
                                  </p:childTnLst>
                                </p:cTn>
                              </p:par>
                            </p:childTnLst>
                          </p:cTn>
                        </p:par>
                        <p:par>
                          <p:cTn id="200" fill="hold">
                            <p:stCondLst>
                              <p:cond delay="11100"/>
                            </p:stCondLst>
                            <p:childTnLst>
                              <p:par>
                                <p:cTn id="201" presetClass="exit" nodeType="afterEffect" presetID="9" grpId="51" fill="hold">
                                  <p:stCondLst>
                                    <p:cond delay="0"/>
                                  </p:stCondLst>
                                  <p:iterate type="el" backwards="0">
                                    <p:tmAbs val="0"/>
                                  </p:iterate>
                                  <p:childTnLst>
                                    <p:animEffect filter="dissolve" transition="out">
                                      <p:cBhvr>
                                        <p:cTn id="202" dur="300" fill="hold"/>
                                        <p:tgtEl>
                                          <p:spTgt spid="1291"/>
                                        </p:tgtEl>
                                      </p:cBhvr>
                                    </p:animEffect>
                                    <p:set>
                                      <p:cBhvr>
                                        <p:cTn id="203" fill="hold">
                                          <p:stCondLst>
                                            <p:cond delay="299"/>
                                          </p:stCondLst>
                                        </p:cTn>
                                        <p:tgtEl>
                                          <p:spTgt spid="1291"/>
                                        </p:tgtEl>
                                        <p:attrNameLst>
                                          <p:attrName>style.visibility</p:attrName>
                                        </p:attrNameLst>
                                      </p:cBhvr>
                                      <p:to>
                                        <p:strVal val="hidden"/>
                                      </p:to>
                                    </p:set>
                                  </p:childTnLst>
                                </p:cTn>
                              </p:par>
                            </p:childTnLst>
                          </p:cTn>
                        </p:par>
                        <p:par>
                          <p:cTn id="204" fill="hold">
                            <p:stCondLst>
                              <p:cond delay="11400"/>
                            </p:stCondLst>
                            <p:childTnLst>
                              <p:par>
                                <p:cTn id="205" presetClass="exit" nodeType="afterEffect" presetID="9" grpId="52" fill="hold">
                                  <p:stCondLst>
                                    <p:cond delay="0"/>
                                  </p:stCondLst>
                                  <p:iterate type="el" backwards="0">
                                    <p:tmAbs val="0"/>
                                  </p:iterate>
                                  <p:childTnLst>
                                    <p:animEffect filter="dissolve" transition="out">
                                      <p:cBhvr>
                                        <p:cTn id="206" dur="300" fill="hold"/>
                                        <p:tgtEl>
                                          <p:spTgt spid="1312"/>
                                        </p:tgtEl>
                                      </p:cBhvr>
                                    </p:animEffect>
                                    <p:set>
                                      <p:cBhvr>
                                        <p:cTn id="207" fill="hold">
                                          <p:stCondLst>
                                            <p:cond delay="299"/>
                                          </p:stCondLst>
                                        </p:cTn>
                                        <p:tgtEl>
                                          <p:spTgt spid="1312"/>
                                        </p:tgtEl>
                                        <p:attrNameLst>
                                          <p:attrName>style.visibility</p:attrName>
                                        </p:attrNameLst>
                                      </p:cBhvr>
                                      <p:to>
                                        <p:strVal val="hidden"/>
                                      </p:to>
                                    </p:set>
                                  </p:childTnLst>
                                </p:cTn>
                              </p:par>
                            </p:childTnLst>
                          </p:cTn>
                        </p:par>
                        <p:par>
                          <p:cTn id="208" fill="hold">
                            <p:stCondLst>
                              <p:cond delay="11700"/>
                            </p:stCondLst>
                            <p:childTnLst>
                              <p:par>
                                <p:cTn id="209" presetClass="exit" nodeType="afterEffect" presetID="9" grpId="53" fill="hold">
                                  <p:stCondLst>
                                    <p:cond delay="0"/>
                                  </p:stCondLst>
                                  <p:iterate type="el" backwards="0">
                                    <p:tmAbs val="0"/>
                                  </p:iterate>
                                  <p:childTnLst>
                                    <p:animEffect filter="dissolve" transition="out">
                                      <p:cBhvr>
                                        <p:cTn id="210" dur="300" fill="hold"/>
                                        <p:tgtEl>
                                          <p:spTgt spid="1337"/>
                                        </p:tgtEl>
                                      </p:cBhvr>
                                    </p:animEffect>
                                    <p:set>
                                      <p:cBhvr>
                                        <p:cTn id="211" fill="hold">
                                          <p:stCondLst>
                                            <p:cond delay="299"/>
                                          </p:stCondLst>
                                        </p:cTn>
                                        <p:tgtEl>
                                          <p:spTgt spid="1337"/>
                                        </p:tgtEl>
                                        <p:attrNameLst>
                                          <p:attrName>style.visibility</p:attrName>
                                        </p:attrNameLst>
                                      </p:cBhvr>
                                      <p:to>
                                        <p:strVal val="hidden"/>
                                      </p:to>
                                    </p:set>
                                  </p:childTnLst>
                                </p:cTn>
                              </p:par>
                            </p:childTnLst>
                          </p:cTn>
                        </p:par>
                        <p:par>
                          <p:cTn id="212" fill="hold">
                            <p:stCondLst>
                              <p:cond delay="12000"/>
                            </p:stCondLst>
                            <p:childTnLst>
                              <p:par>
                                <p:cTn id="213" presetClass="exit" nodeType="afterEffect" presetID="9" grpId="54" fill="hold">
                                  <p:stCondLst>
                                    <p:cond delay="0"/>
                                  </p:stCondLst>
                                  <p:iterate type="el" backwards="0">
                                    <p:tmAbs val="0"/>
                                  </p:iterate>
                                  <p:childTnLst>
                                    <p:animEffect filter="dissolve" transition="out">
                                      <p:cBhvr>
                                        <p:cTn id="214" dur="300" fill="hold"/>
                                        <p:tgtEl>
                                          <p:spTgt spid="1275"/>
                                        </p:tgtEl>
                                      </p:cBhvr>
                                    </p:animEffect>
                                    <p:set>
                                      <p:cBhvr>
                                        <p:cTn id="215" fill="hold">
                                          <p:stCondLst>
                                            <p:cond delay="299"/>
                                          </p:stCondLst>
                                        </p:cTn>
                                        <p:tgtEl>
                                          <p:spTgt spid="1275"/>
                                        </p:tgtEl>
                                        <p:attrNameLst>
                                          <p:attrName>style.visibility</p:attrName>
                                        </p:attrNameLst>
                                      </p:cBhvr>
                                      <p:to>
                                        <p:strVal val="hidden"/>
                                      </p:to>
                                    </p:set>
                                  </p:childTnLst>
                                </p:cTn>
                              </p:par>
                            </p:childTnLst>
                          </p:cTn>
                        </p:par>
                        <p:par>
                          <p:cTn id="216" fill="hold">
                            <p:stCondLst>
                              <p:cond delay="12300"/>
                            </p:stCondLst>
                            <p:childTnLst>
                              <p:par>
                                <p:cTn id="217" presetClass="exit" nodeType="afterEffect" presetID="9" grpId="55" fill="hold">
                                  <p:stCondLst>
                                    <p:cond delay="0"/>
                                  </p:stCondLst>
                                  <p:iterate type="el" backwards="0">
                                    <p:tmAbs val="0"/>
                                  </p:iterate>
                                  <p:childTnLst>
                                    <p:animEffect filter="dissolve" transition="out">
                                      <p:cBhvr>
                                        <p:cTn id="218" dur="300" fill="hold"/>
                                        <p:tgtEl>
                                          <p:spTgt spid="1276"/>
                                        </p:tgtEl>
                                      </p:cBhvr>
                                    </p:animEffect>
                                    <p:set>
                                      <p:cBhvr>
                                        <p:cTn id="219" fill="hold">
                                          <p:stCondLst>
                                            <p:cond delay="299"/>
                                          </p:stCondLst>
                                        </p:cTn>
                                        <p:tgtEl>
                                          <p:spTgt spid="1276"/>
                                        </p:tgtEl>
                                        <p:attrNameLst>
                                          <p:attrName>style.visibility</p:attrName>
                                        </p:attrNameLst>
                                      </p:cBhvr>
                                      <p:to>
                                        <p:strVal val="hidden"/>
                                      </p:to>
                                    </p:set>
                                  </p:childTnLst>
                                </p:cTn>
                              </p:par>
                            </p:childTnLst>
                          </p:cTn>
                        </p:par>
                        <p:par>
                          <p:cTn id="220" fill="hold">
                            <p:stCondLst>
                              <p:cond delay="12600"/>
                            </p:stCondLst>
                            <p:childTnLst>
                              <p:par>
                                <p:cTn id="221" presetClass="exit" nodeType="afterEffect" presetID="9" grpId="56" fill="hold">
                                  <p:stCondLst>
                                    <p:cond delay="0"/>
                                  </p:stCondLst>
                                  <p:iterate type="el" backwards="0">
                                    <p:tmAbs val="0"/>
                                  </p:iterate>
                                  <p:childTnLst>
                                    <p:animEffect filter="dissolve" transition="out">
                                      <p:cBhvr>
                                        <p:cTn id="222" dur="300" fill="hold"/>
                                        <p:tgtEl>
                                          <p:spTgt spid="1313"/>
                                        </p:tgtEl>
                                      </p:cBhvr>
                                    </p:animEffect>
                                    <p:set>
                                      <p:cBhvr>
                                        <p:cTn id="223" fill="hold">
                                          <p:stCondLst>
                                            <p:cond delay="299"/>
                                          </p:stCondLst>
                                        </p:cTn>
                                        <p:tgtEl>
                                          <p:spTgt spid="1313"/>
                                        </p:tgtEl>
                                        <p:attrNameLst>
                                          <p:attrName>style.visibility</p:attrName>
                                        </p:attrNameLst>
                                      </p:cBhvr>
                                      <p:to>
                                        <p:strVal val="hidden"/>
                                      </p:to>
                                    </p:set>
                                  </p:childTnLst>
                                </p:cTn>
                              </p:par>
                            </p:childTnLst>
                          </p:cTn>
                        </p:par>
                        <p:par>
                          <p:cTn id="224" fill="hold">
                            <p:stCondLst>
                              <p:cond delay="12900"/>
                            </p:stCondLst>
                            <p:childTnLst>
                              <p:par>
                                <p:cTn id="225" presetClass="exit" nodeType="afterEffect" presetID="9" grpId="57" fill="hold">
                                  <p:stCondLst>
                                    <p:cond delay="0"/>
                                  </p:stCondLst>
                                  <p:iterate type="el" backwards="0">
                                    <p:tmAbs val="0"/>
                                  </p:iterate>
                                  <p:childTnLst>
                                    <p:animEffect filter="dissolve" transition="out">
                                      <p:cBhvr>
                                        <p:cTn id="226" dur="300" fill="hold"/>
                                        <p:tgtEl>
                                          <p:spTgt spid="1282"/>
                                        </p:tgtEl>
                                      </p:cBhvr>
                                    </p:animEffect>
                                    <p:set>
                                      <p:cBhvr>
                                        <p:cTn id="227" fill="hold">
                                          <p:stCondLst>
                                            <p:cond delay="299"/>
                                          </p:stCondLst>
                                        </p:cTn>
                                        <p:tgtEl>
                                          <p:spTgt spid="1282"/>
                                        </p:tgtEl>
                                        <p:attrNameLst>
                                          <p:attrName>style.visibility</p:attrName>
                                        </p:attrNameLst>
                                      </p:cBhvr>
                                      <p:to>
                                        <p:strVal val="hidden"/>
                                      </p:to>
                                    </p:set>
                                  </p:childTnLst>
                                </p:cTn>
                              </p:par>
                            </p:childTnLst>
                          </p:cTn>
                        </p:par>
                        <p:par>
                          <p:cTn id="228" fill="hold">
                            <p:stCondLst>
                              <p:cond delay="13200"/>
                            </p:stCondLst>
                            <p:childTnLst>
                              <p:par>
                                <p:cTn id="229" presetClass="exit" nodeType="afterEffect" presetID="9" grpId="58" fill="hold">
                                  <p:stCondLst>
                                    <p:cond delay="0"/>
                                  </p:stCondLst>
                                  <p:iterate type="el" backwards="0">
                                    <p:tmAbs val="0"/>
                                  </p:iterate>
                                  <p:childTnLst>
                                    <p:animEffect filter="dissolve" transition="out">
                                      <p:cBhvr>
                                        <p:cTn id="230" dur="300" fill="hold"/>
                                        <p:tgtEl>
                                          <p:spTgt spid="1280"/>
                                        </p:tgtEl>
                                      </p:cBhvr>
                                    </p:animEffect>
                                    <p:set>
                                      <p:cBhvr>
                                        <p:cTn id="231" fill="hold">
                                          <p:stCondLst>
                                            <p:cond delay="299"/>
                                          </p:stCondLst>
                                        </p:cTn>
                                        <p:tgtEl>
                                          <p:spTgt spid="1280"/>
                                        </p:tgtEl>
                                        <p:attrNameLst>
                                          <p:attrName>style.visibility</p:attrName>
                                        </p:attrNameLst>
                                      </p:cBhvr>
                                      <p:to>
                                        <p:strVal val="hidden"/>
                                      </p:to>
                                    </p:set>
                                  </p:childTnLst>
                                </p:cTn>
                              </p:par>
                            </p:childTnLst>
                          </p:cTn>
                        </p:par>
                        <p:par>
                          <p:cTn id="232" fill="hold">
                            <p:stCondLst>
                              <p:cond delay="13500"/>
                            </p:stCondLst>
                            <p:childTnLst>
                              <p:par>
                                <p:cTn id="233" presetClass="exit" nodeType="afterEffect" presetID="9" grpId="59" fill="hold">
                                  <p:stCondLst>
                                    <p:cond delay="0"/>
                                  </p:stCondLst>
                                  <p:iterate type="el" backwards="0">
                                    <p:tmAbs val="0"/>
                                  </p:iterate>
                                  <p:childTnLst>
                                    <p:animEffect filter="dissolve" transition="out">
                                      <p:cBhvr>
                                        <p:cTn id="234" dur="300" fill="hold"/>
                                        <p:tgtEl>
                                          <p:spTgt spid="1279"/>
                                        </p:tgtEl>
                                      </p:cBhvr>
                                    </p:animEffect>
                                    <p:set>
                                      <p:cBhvr>
                                        <p:cTn id="235" fill="hold">
                                          <p:stCondLst>
                                            <p:cond delay="299"/>
                                          </p:stCondLst>
                                        </p:cTn>
                                        <p:tgtEl>
                                          <p:spTgt spid="1279"/>
                                        </p:tgtEl>
                                        <p:attrNameLst>
                                          <p:attrName>style.visibility</p:attrName>
                                        </p:attrNameLst>
                                      </p:cBhvr>
                                      <p:to>
                                        <p:strVal val="hidden"/>
                                      </p:to>
                                    </p:set>
                                  </p:childTnLst>
                                </p:cTn>
                              </p:par>
                            </p:childTnLst>
                          </p:cTn>
                        </p:par>
                        <p:par>
                          <p:cTn id="236" fill="hold">
                            <p:stCondLst>
                              <p:cond delay="13800"/>
                            </p:stCondLst>
                            <p:childTnLst>
                              <p:par>
                                <p:cTn id="237" presetClass="exit" nodeType="afterEffect" presetID="9" grpId="60" fill="hold">
                                  <p:stCondLst>
                                    <p:cond delay="0"/>
                                  </p:stCondLst>
                                  <p:iterate type="el" backwards="0">
                                    <p:tmAbs val="0"/>
                                  </p:iterate>
                                  <p:childTnLst>
                                    <p:animEffect filter="dissolve" transition="out">
                                      <p:cBhvr>
                                        <p:cTn id="238" dur="300" fill="hold"/>
                                        <p:tgtEl>
                                          <p:spTgt spid="1289"/>
                                        </p:tgtEl>
                                      </p:cBhvr>
                                    </p:animEffect>
                                    <p:set>
                                      <p:cBhvr>
                                        <p:cTn id="239" fill="hold">
                                          <p:stCondLst>
                                            <p:cond delay="299"/>
                                          </p:stCondLst>
                                        </p:cTn>
                                        <p:tgtEl>
                                          <p:spTgt spid="1289"/>
                                        </p:tgtEl>
                                        <p:attrNameLst>
                                          <p:attrName>style.visibility</p:attrName>
                                        </p:attrNameLst>
                                      </p:cBhvr>
                                      <p:to>
                                        <p:strVal val="hidden"/>
                                      </p:to>
                                    </p:set>
                                  </p:childTnLst>
                                </p:cTn>
                              </p:par>
                            </p:childTnLst>
                          </p:cTn>
                        </p:par>
                        <p:par>
                          <p:cTn id="240" fill="hold">
                            <p:stCondLst>
                              <p:cond delay="14100"/>
                            </p:stCondLst>
                            <p:childTnLst>
                              <p:par>
                                <p:cTn id="241" presetClass="exit" nodeType="afterEffect" presetID="9" grpId="61" fill="hold">
                                  <p:stCondLst>
                                    <p:cond delay="0"/>
                                  </p:stCondLst>
                                  <p:iterate type="el" backwards="0">
                                    <p:tmAbs val="0"/>
                                  </p:iterate>
                                  <p:childTnLst>
                                    <p:animEffect filter="dissolve" transition="out">
                                      <p:cBhvr>
                                        <p:cTn id="242" dur="300" fill="hold"/>
                                        <p:tgtEl>
                                          <p:spTgt spid="1281"/>
                                        </p:tgtEl>
                                      </p:cBhvr>
                                    </p:animEffect>
                                    <p:set>
                                      <p:cBhvr>
                                        <p:cTn id="243" fill="hold">
                                          <p:stCondLst>
                                            <p:cond delay="299"/>
                                          </p:stCondLst>
                                        </p:cTn>
                                        <p:tgtEl>
                                          <p:spTgt spid="1281"/>
                                        </p:tgtEl>
                                        <p:attrNameLst>
                                          <p:attrName>style.visibility</p:attrName>
                                        </p:attrNameLst>
                                      </p:cBhvr>
                                      <p:to>
                                        <p:strVal val="hidden"/>
                                      </p:to>
                                    </p:set>
                                  </p:childTnLst>
                                </p:cTn>
                              </p:par>
                            </p:childTnLst>
                          </p:cTn>
                        </p:par>
                        <p:par>
                          <p:cTn id="244" fill="hold">
                            <p:stCondLst>
                              <p:cond delay="14400"/>
                            </p:stCondLst>
                            <p:childTnLst>
                              <p:par>
                                <p:cTn id="245" presetClass="exit" nodeType="afterEffect" presetID="9" grpId="62" fill="hold">
                                  <p:stCondLst>
                                    <p:cond delay="0"/>
                                  </p:stCondLst>
                                  <p:iterate type="el" backwards="0">
                                    <p:tmAbs val="0"/>
                                  </p:iterate>
                                  <p:childTnLst>
                                    <p:animEffect filter="dissolve" transition="out">
                                      <p:cBhvr>
                                        <p:cTn id="246" dur="300" fill="hold"/>
                                        <p:tgtEl>
                                          <p:spTgt spid="1278"/>
                                        </p:tgtEl>
                                      </p:cBhvr>
                                    </p:animEffect>
                                    <p:set>
                                      <p:cBhvr>
                                        <p:cTn id="247" fill="hold">
                                          <p:stCondLst>
                                            <p:cond delay="299"/>
                                          </p:stCondLst>
                                        </p:cTn>
                                        <p:tgtEl>
                                          <p:spTgt spid="1278"/>
                                        </p:tgtEl>
                                        <p:attrNameLst>
                                          <p:attrName>style.visibility</p:attrName>
                                        </p:attrNameLst>
                                      </p:cBhvr>
                                      <p:to>
                                        <p:strVal val="hidden"/>
                                      </p:to>
                                    </p:set>
                                  </p:childTnLst>
                                </p:cTn>
                              </p:par>
                            </p:childTnLst>
                          </p:cTn>
                        </p:par>
                        <p:par>
                          <p:cTn id="248" fill="hold">
                            <p:stCondLst>
                              <p:cond delay="14700"/>
                            </p:stCondLst>
                            <p:childTnLst>
                              <p:par>
                                <p:cTn id="249" presetClass="exit" nodeType="afterEffect" presetID="9" grpId="63" fill="hold">
                                  <p:stCondLst>
                                    <p:cond delay="0"/>
                                  </p:stCondLst>
                                  <p:iterate type="el" backwards="0">
                                    <p:tmAbs val="0"/>
                                  </p:iterate>
                                  <p:childTnLst>
                                    <p:animEffect filter="dissolve" transition="out">
                                      <p:cBhvr>
                                        <p:cTn id="250" dur="300" fill="hold"/>
                                        <p:tgtEl>
                                          <p:spTgt spid="1277"/>
                                        </p:tgtEl>
                                      </p:cBhvr>
                                    </p:animEffect>
                                    <p:set>
                                      <p:cBhvr>
                                        <p:cTn id="251" fill="hold">
                                          <p:stCondLst>
                                            <p:cond delay="299"/>
                                          </p:stCondLst>
                                        </p:cTn>
                                        <p:tgtEl>
                                          <p:spTgt spid="1277"/>
                                        </p:tgtEl>
                                        <p:attrNameLst>
                                          <p:attrName>style.visibility</p:attrName>
                                        </p:attrNameLst>
                                      </p:cBhvr>
                                      <p:to>
                                        <p:strVal val="hidden"/>
                                      </p:to>
                                    </p:set>
                                  </p:childTnLst>
                                </p:cTn>
                              </p:par>
                            </p:childTnLst>
                          </p:cTn>
                        </p:par>
                        <p:par>
                          <p:cTn id="252" fill="hold">
                            <p:stCondLst>
                              <p:cond delay="15000"/>
                            </p:stCondLst>
                            <p:childTnLst>
                              <p:par>
                                <p:cTn id="253" presetClass="exit" nodeType="afterEffect" presetID="9" grpId="64" fill="hold">
                                  <p:stCondLst>
                                    <p:cond delay="0"/>
                                  </p:stCondLst>
                                  <p:iterate type="el" backwards="0">
                                    <p:tmAbs val="0"/>
                                  </p:iterate>
                                  <p:childTnLst>
                                    <p:animEffect filter="dissolve" transition="out">
                                      <p:cBhvr>
                                        <p:cTn id="254" dur="300" fill="hold"/>
                                        <p:tgtEl>
                                          <p:spTgt spid="1311"/>
                                        </p:tgtEl>
                                      </p:cBhvr>
                                    </p:animEffect>
                                    <p:set>
                                      <p:cBhvr>
                                        <p:cTn id="255" fill="hold">
                                          <p:stCondLst>
                                            <p:cond delay="299"/>
                                          </p:stCondLst>
                                        </p:cTn>
                                        <p:tgtEl>
                                          <p:spTgt spid="1311"/>
                                        </p:tgtEl>
                                        <p:attrNameLst>
                                          <p:attrName>style.visibility</p:attrName>
                                        </p:attrNameLst>
                                      </p:cBhvr>
                                      <p:to>
                                        <p:strVal val="hidden"/>
                                      </p:to>
                                    </p:set>
                                  </p:childTnLst>
                                </p:cTn>
                              </p:par>
                            </p:childTnLst>
                          </p:cTn>
                        </p:par>
                        <p:par>
                          <p:cTn id="256" fill="hold">
                            <p:stCondLst>
                              <p:cond delay="15300"/>
                            </p:stCondLst>
                            <p:childTnLst>
                              <p:par>
                                <p:cTn id="257" presetClass="exit" nodeType="afterEffect" presetID="9" grpId="65" fill="hold">
                                  <p:stCondLst>
                                    <p:cond delay="0"/>
                                  </p:stCondLst>
                                  <p:iterate type="el" backwards="0">
                                    <p:tmAbs val="0"/>
                                  </p:iterate>
                                  <p:childTnLst>
                                    <p:animEffect filter="dissolve" transition="out">
                                      <p:cBhvr>
                                        <p:cTn id="258" dur="300" fill="hold"/>
                                        <p:tgtEl>
                                          <p:spTgt spid="1310"/>
                                        </p:tgtEl>
                                      </p:cBhvr>
                                    </p:animEffect>
                                    <p:set>
                                      <p:cBhvr>
                                        <p:cTn id="259" fill="hold">
                                          <p:stCondLst>
                                            <p:cond delay="299"/>
                                          </p:stCondLst>
                                        </p:cTn>
                                        <p:tgtEl>
                                          <p:spTgt spid="1310"/>
                                        </p:tgtEl>
                                        <p:attrNameLst>
                                          <p:attrName>style.visibility</p:attrName>
                                        </p:attrNameLst>
                                      </p:cBhvr>
                                      <p:to>
                                        <p:strVal val="hidden"/>
                                      </p:to>
                                    </p:set>
                                  </p:childTnLst>
                                </p:cTn>
                              </p:par>
                            </p:childTnLst>
                          </p:cTn>
                        </p:par>
                        <p:par>
                          <p:cTn id="260" fill="hold">
                            <p:stCondLst>
                              <p:cond delay="15600"/>
                            </p:stCondLst>
                            <p:childTnLst>
                              <p:par>
                                <p:cTn id="261" presetClass="exit" nodeType="afterEffect" presetID="9" grpId="66" fill="hold">
                                  <p:stCondLst>
                                    <p:cond delay="0"/>
                                  </p:stCondLst>
                                  <p:iterate type="el" backwards="0">
                                    <p:tmAbs val="0"/>
                                  </p:iterate>
                                  <p:childTnLst>
                                    <p:animEffect filter="dissolve" transition="out">
                                      <p:cBhvr>
                                        <p:cTn id="262" dur="300" fill="hold"/>
                                        <p:tgtEl>
                                          <p:spTgt spid="1352"/>
                                        </p:tgtEl>
                                      </p:cBhvr>
                                    </p:animEffect>
                                    <p:set>
                                      <p:cBhvr>
                                        <p:cTn id="263" fill="hold">
                                          <p:stCondLst>
                                            <p:cond delay="299"/>
                                          </p:stCondLst>
                                        </p:cTn>
                                        <p:tgtEl>
                                          <p:spTgt spid="1352"/>
                                        </p:tgtEl>
                                        <p:attrNameLst>
                                          <p:attrName>style.visibility</p:attrName>
                                        </p:attrNameLst>
                                      </p:cBhvr>
                                      <p:to>
                                        <p:strVal val="hidden"/>
                                      </p:to>
                                    </p:set>
                                  </p:childTnLst>
                                </p:cTn>
                              </p:par>
                            </p:childTnLst>
                          </p:cTn>
                        </p:par>
                        <p:par>
                          <p:cTn id="264" fill="hold">
                            <p:stCondLst>
                              <p:cond delay="15900"/>
                            </p:stCondLst>
                            <p:childTnLst>
                              <p:par>
                                <p:cTn id="265" presetClass="exit" nodeType="afterEffect" presetID="9" grpId="67" fill="hold">
                                  <p:stCondLst>
                                    <p:cond delay="0"/>
                                  </p:stCondLst>
                                  <p:iterate type="el" backwards="0">
                                    <p:tmAbs val="0"/>
                                  </p:iterate>
                                  <p:childTnLst>
                                    <p:animEffect filter="dissolve" transition="out">
                                      <p:cBhvr>
                                        <p:cTn id="266" dur="300" fill="hold"/>
                                        <p:tgtEl>
                                          <p:spTgt spid="1336"/>
                                        </p:tgtEl>
                                      </p:cBhvr>
                                    </p:animEffect>
                                    <p:set>
                                      <p:cBhvr>
                                        <p:cTn id="267" fill="hold">
                                          <p:stCondLst>
                                            <p:cond delay="299"/>
                                          </p:stCondLst>
                                        </p:cTn>
                                        <p:tgtEl>
                                          <p:spTgt spid="1336"/>
                                        </p:tgtEl>
                                        <p:attrNameLst>
                                          <p:attrName>style.visibility</p:attrName>
                                        </p:attrNameLst>
                                      </p:cBhvr>
                                      <p:to>
                                        <p:strVal val="hidden"/>
                                      </p:to>
                                    </p:set>
                                  </p:childTnLst>
                                </p:cTn>
                              </p:par>
                            </p:childTnLst>
                          </p:cTn>
                        </p:par>
                        <p:par>
                          <p:cTn id="268" fill="hold">
                            <p:stCondLst>
                              <p:cond delay="16200"/>
                            </p:stCondLst>
                            <p:childTnLst>
                              <p:par>
                                <p:cTn id="269" presetClass="exit" nodeType="afterEffect" presetID="9" grpId="68" fill="hold">
                                  <p:stCondLst>
                                    <p:cond delay="0"/>
                                  </p:stCondLst>
                                  <p:iterate type="el" backwards="0">
                                    <p:tmAbs val="0"/>
                                  </p:iterate>
                                  <p:childTnLst>
                                    <p:animEffect filter="dissolve" transition="out">
                                      <p:cBhvr>
                                        <p:cTn id="270" dur="300" fill="hold"/>
                                        <p:tgtEl>
                                          <p:spTgt spid="1340"/>
                                        </p:tgtEl>
                                      </p:cBhvr>
                                    </p:animEffect>
                                    <p:set>
                                      <p:cBhvr>
                                        <p:cTn id="271" fill="hold">
                                          <p:stCondLst>
                                            <p:cond delay="299"/>
                                          </p:stCondLst>
                                        </p:cTn>
                                        <p:tgtEl>
                                          <p:spTgt spid="1340"/>
                                        </p:tgtEl>
                                        <p:attrNameLst>
                                          <p:attrName>style.visibility</p:attrName>
                                        </p:attrNameLst>
                                      </p:cBhvr>
                                      <p:to>
                                        <p:strVal val="hidden"/>
                                      </p:to>
                                    </p:set>
                                  </p:childTnLst>
                                </p:cTn>
                              </p:par>
                            </p:childTnLst>
                          </p:cTn>
                        </p:par>
                        <p:par>
                          <p:cTn id="272" fill="hold">
                            <p:stCondLst>
                              <p:cond delay="16500"/>
                            </p:stCondLst>
                            <p:childTnLst>
                              <p:par>
                                <p:cTn id="273" presetClass="exit" nodeType="afterEffect" presetID="9" grpId="69" fill="hold">
                                  <p:stCondLst>
                                    <p:cond delay="0"/>
                                  </p:stCondLst>
                                  <p:iterate type="el" backwards="0">
                                    <p:tmAbs val="0"/>
                                  </p:iterate>
                                  <p:childTnLst>
                                    <p:animEffect filter="dissolve" transition="out">
                                      <p:cBhvr>
                                        <p:cTn id="274" dur="300" fill="hold"/>
                                        <p:tgtEl>
                                          <p:spTgt spid="1343"/>
                                        </p:tgtEl>
                                      </p:cBhvr>
                                    </p:animEffect>
                                    <p:set>
                                      <p:cBhvr>
                                        <p:cTn id="275" fill="hold">
                                          <p:stCondLst>
                                            <p:cond delay="299"/>
                                          </p:stCondLst>
                                        </p:cTn>
                                        <p:tgtEl>
                                          <p:spTgt spid="1343"/>
                                        </p:tgtEl>
                                        <p:attrNameLst>
                                          <p:attrName>style.visibility</p:attrName>
                                        </p:attrNameLst>
                                      </p:cBhvr>
                                      <p:to>
                                        <p:strVal val="hidden"/>
                                      </p:to>
                                    </p:set>
                                  </p:childTnLst>
                                </p:cTn>
                              </p:par>
                            </p:childTnLst>
                          </p:cTn>
                        </p:par>
                        <p:par>
                          <p:cTn id="276" fill="hold">
                            <p:stCondLst>
                              <p:cond delay="16800"/>
                            </p:stCondLst>
                            <p:childTnLst>
                              <p:par>
                                <p:cTn id="277" presetClass="exit" nodeType="afterEffect" presetID="9" grpId="70" fill="hold">
                                  <p:stCondLst>
                                    <p:cond delay="0"/>
                                  </p:stCondLst>
                                  <p:iterate type="el" backwards="0">
                                    <p:tmAbs val="0"/>
                                  </p:iterate>
                                  <p:childTnLst>
                                    <p:animEffect filter="dissolve" transition="out">
                                      <p:cBhvr>
                                        <p:cTn id="278" dur="300" fill="hold"/>
                                        <p:tgtEl>
                                          <p:spTgt spid="1346"/>
                                        </p:tgtEl>
                                      </p:cBhvr>
                                    </p:animEffect>
                                    <p:set>
                                      <p:cBhvr>
                                        <p:cTn id="279" fill="hold">
                                          <p:stCondLst>
                                            <p:cond delay="299"/>
                                          </p:stCondLst>
                                        </p:cTn>
                                        <p:tgtEl>
                                          <p:spTgt spid="1346"/>
                                        </p:tgtEl>
                                        <p:attrNameLst>
                                          <p:attrName>style.visibility</p:attrName>
                                        </p:attrNameLst>
                                      </p:cBhvr>
                                      <p:to>
                                        <p:strVal val="hidden"/>
                                      </p:to>
                                    </p:set>
                                  </p:childTnLst>
                                </p:cTn>
                              </p:par>
                            </p:childTnLst>
                          </p:cTn>
                        </p:par>
                        <p:par>
                          <p:cTn id="280" fill="hold">
                            <p:stCondLst>
                              <p:cond delay="17100"/>
                            </p:stCondLst>
                            <p:childTnLst>
                              <p:par>
                                <p:cTn id="281" presetClass="exit" nodeType="afterEffect" presetID="9" grpId="71" fill="hold">
                                  <p:stCondLst>
                                    <p:cond delay="0"/>
                                  </p:stCondLst>
                                  <p:iterate type="el" backwards="0">
                                    <p:tmAbs val="0"/>
                                  </p:iterate>
                                  <p:childTnLst>
                                    <p:animEffect filter="dissolve" transition="out">
                                      <p:cBhvr>
                                        <p:cTn id="282" dur="300" fill="hold"/>
                                        <p:tgtEl>
                                          <p:spTgt spid="1349"/>
                                        </p:tgtEl>
                                      </p:cBhvr>
                                    </p:animEffect>
                                    <p:set>
                                      <p:cBhvr>
                                        <p:cTn id="283" fill="hold">
                                          <p:stCondLst>
                                            <p:cond delay="299"/>
                                          </p:stCondLst>
                                        </p:cTn>
                                        <p:tgtEl>
                                          <p:spTgt spid="1349"/>
                                        </p:tgtEl>
                                        <p:attrNameLst>
                                          <p:attrName>style.visibility</p:attrName>
                                        </p:attrNameLst>
                                      </p:cBhvr>
                                      <p:to>
                                        <p:strVal val="hidden"/>
                                      </p:to>
                                    </p:set>
                                  </p:childTnLst>
                                </p:cTn>
                              </p:par>
                            </p:childTnLst>
                          </p:cTn>
                        </p:par>
                        <p:par>
                          <p:cTn id="284" fill="hold">
                            <p:stCondLst>
                              <p:cond delay="17400"/>
                            </p:stCondLst>
                            <p:childTnLst>
                              <p:par>
                                <p:cTn id="285" presetClass="exit" nodeType="afterEffect" presetID="9" grpId="72" fill="hold">
                                  <p:stCondLst>
                                    <p:cond delay="0"/>
                                  </p:stCondLst>
                                  <p:iterate type="el" backwards="0">
                                    <p:tmAbs val="0"/>
                                  </p:iterate>
                                  <p:childTnLst>
                                    <p:animEffect filter="dissolve" transition="out">
                                      <p:cBhvr>
                                        <p:cTn id="286" dur="300" fill="hold"/>
                                        <p:tgtEl>
                                          <p:spTgt spid="1263"/>
                                        </p:tgtEl>
                                      </p:cBhvr>
                                    </p:animEffect>
                                    <p:set>
                                      <p:cBhvr>
                                        <p:cTn id="287" fill="hold">
                                          <p:stCondLst>
                                            <p:cond delay="299"/>
                                          </p:stCondLst>
                                        </p:cTn>
                                        <p:tgtEl>
                                          <p:spTgt spid="1263"/>
                                        </p:tgtEl>
                                        <p:attrNameLst>
                                          <p:attrName>style.visibility</p:attrName>
                                        </p:attrNameLst>
                                      </p:cBhvr>
                                      <p:to>
                                        <p:strVal val="hidden"/>
                                      </p:to>
                                    </p:set>
                                  </p:childTnLst>
                                </p:cTn>
                              </p:par>
                            </p:childTnLst>
                          </p:cTn>
                        </p:par>
                        <p:par>
                          <p:cTn id="288" fill="hold">
                            <p:stCondLst>
                              <p:cond delay="17700"/>
                            </p:stCondLst>
                            <p:childTnLst>
                              <p:par>
                                <p:cTn id="289" presetClass="exit" nodeType="afterEffect" presetID="9" grpId="73" fill="hold">
                                  <p:stCondLst>
                                    <p:cond delay="0"/>
                                  </p:stCondLst>
                                  <p:iterate type="el" backwards="0">
                                    <p:tmAbs val="0"/>
                                  </p:iterate>
                                  <p:childTnLst>
                                    <p:animEffect filter="dissolve" transition="out">
                                      <p:cBhvr>
                                        <p:cTn id="290" dur="300" fill="hold"/>
                                        <p:tgtEl>
                                          <p:spTgt spid="1283"/>
                                        </p:tgtEl>
                                      </p:cBhvr>
                                    </p:animEffect>
                                    <p:set>
                                      <p:cBhvr>
                                        <p:cTn id="291" fill="hold">
                                          <p:stCondLst>
                                            <p:cond delay="299"/>
                                          </p:stCondLst>
                                        </p:cTn>
                                        <p:tgtEl>
                                          <p:spTgt spid="1283"/>
                                        </p:tgtEl>
                                        <p:attrNameLst>
                                          <p:attrName>style.visibility</p:attrName>
                                        </p:attrNameLst>
                                      </p:cBhvr>
                                      <p:to>
                                        <p:strVal val="hidden"/>
                                      </p:to>
                                    </p:set>
                                  </p:childTnLst>
                                </p:cTn>
                              </p:par>
                            </p:childTnLst>
                          </p:cTn>
                        </p:par>
                        <p:par>
                          <p:cTn id="292" fill="hold">
                            <p:stCondLst>
                              <p:cond delay="18000"/>
                            </p:stCondLst>
                            <p:childTnLst>
                              <p:par>
                                <p:cTn id="293" presetClass="exit" nodeType="afterEffect" presetID="9" grpId="74" fill="hold">
                                  <p:stCondLst>
                                    <p:cond delay="0"/>
                                  </p:stCondLst>
                                  <p:iterate type="el" backwards="0">
                                    <p:tmAbs val="0"/>
                                  </p:iterate>
                                  <p:childTnLst>
                                    <p:animEffect filter="dissolve" transition="out">
                                      <p:cBhvr>
                                        <p:cTn id="294" dur="300" fill="hold"/>
                                        <p:tgtEl>
                                          <p:spTgt spid="1286"/>
                                        </p:tgtEl>
                                      </p:cBhvr>
                                    </p:animEffect>
                                    <p:set>
                                      <p:cBhvr>
                                        <p:cTn id="295" fill="hold">
                                          <p:stCondLst>
                                            <p:cond delay="299"/>
                                          </p:stCondLst>
                                        </p:cTn>
                                        <p:tgtEl>
                                          <p:spTgt spid="1286"/>
                                        </p:tgtEl>
                                        <p:attrNameLst>
                                          <p:attrName>style.visibility</p:attrName>
                                        </p:attrNameLst>
                                      </p:cBhvr>
                                      <p:to>
                                        <p:strVal val="hidden"/>
                                      </p:to>
                                    </p:set>
                                  </p:childTnLst>
                                </p:cTn>
                              </p:par>
                            </p:childTnLst>
                          </p:cTn>
                        </p:par>
                        <p:par>
                          <p:cTn id="296" fill="hold">
                            <p:stCondLst>
                              <p:cond delay="18300"/>
                            </p:stCondLst>
                            <p:childTnLst>
                              <p:par>
                                <p:cTn id="297" presetClass="exit" nodeType="afterEffect" presetID="9" grpId="75" fill="hold">
                                  <p:stCondLst>
                                    <p:cond delay="0"/>
                                  </p:stCondLst>
                                  <p:iterate type="el" backwards="0">
                                    <p:tmAbs val="0"/>
                                  </p:iterate>
                                  <p:childTnLst>
                                    <p:animEffect filter="dissolve" transition="out">
                                      <p:cBhvr>
                                        <p:cTn id="298" dur="300" fill="hold"/>
                                        <p:tgtEl>
                                          <p:spTgt spid="1251"/>
                                        </p:tgtEl>
                                      </p:cBhvr>
                                    </p:animEffect>
                                    <p:set>
                                      <p:cBhvr>
                                        <p:cTn id="299" fill="hold">
                                          <p:stCondLst>
                                            <p:cond delay="299"/>
                                          </p:stCondLst>
                                        </p:cTn>
                                        <p:tgtEl>
                                          <p:spTgt spid="1251"/>
                                        </p:tgtEl>
                                        <p:attrNameLst>
                                          <p:attrName>style.visibility</p:attrName>
                                        </p:attrNameLst>
                                      </p:cBhvr>
                                      <p:to>
                                        <p:strVal val="hidden"/>
                                      </p:to>
                                    </p:set>
                                  </p:childTnLst>
                                </p:cTn>
                              </p:par>
                            </p:childTnLst>
                          </p:cTn>
                        </p:par>
                        <p:par>
                          <p:cTn id="300" fill="hold">
                            <p:stCondLst>
                              <p:cond delay="18600"/>
                            </p:stCondLst>
                            <p:childTnLst>
                              <p:par>
                                <p:cTn id="301" presetClass="exit" nodeType="afterEffect" presetID="9" grpId="76" fill="hold">
                                  <p:stCondLst>
                                    <p:cond delay="0"/>
                                  </p:stCondLst>
                                  <p:iterate type="el" backwards="0">
                                    <p:tmAbs val="0"/>
                                  </p:iterate>
                                  <p:childTnLst>
                                    <p:animEffect filter="dissolve" transition="out">
                                      <p:cBhvr>
                                        <p:cTn id="302" dur="300" fill="hold"/>
                                        <p:tgtEl>
                                          <p:spTgt spid="1264"/>
                                        </p:tgtEl>
                                      </p:cBhvr>
                                    </p:animEffect>
                                    <p:set>
                                      <p:cBhvr>
                                        <p:cTn id="303" fill="hold">
                                          <p:stCondLst>
                                            <p:cond delay="299"/>
                                          </p:stCondLst>
                                        </p:cTn>
                                        <p:tgtEl>
                                          <p:spTgt spid="1264"/>
                                        </p:tgtEl>
                                        <p:attrNameLst>
                                          <p:attrName>style.visibility</p:attrName>
                                        </p:attrNameLst>
                                      </p:cBhvr>
                                      <p:to>
                                        <p:strVal val="hidden"/>
                                      </p:to>
                                    </p:set>
                                  </p:childTnLst>
                                </p:cTn>
                              </p:par>
                            </p:childTnLst>
                          </p:cTn>
                        </p:par>
                        <p:par>
                          <p:cTn id="304" fill="hold">
                            <p:stCondLst>
                              <p:cond delay="18900"/>
                            </p:stCondLst>
                            <p:childTnLst>
                              <p:par>
                                <p:cTn id="305" presetClass="exit" nodeType="afterEffect" presetID="9" grpId="77" fill="hold">
                                  <p:stCondLst>
                                    <p:cond delay="0"/>
                                  </p:stCondLst>
                                  <p:iterate type="el" backwards="0">
                                    <p:tmAbs val="0"/>
                                  </p:iterate>
                                  <p:childTnLst>
                                    <p:animEffect filter="dissolve" transition="out">
                                      <p:cBhvr>
                                        <p:cTn id="306" dur="300" fill="hold"/>
                                        <p:tgtEl>
                                          <p:spTgt spid="1287"/>
                                        </p:tgtEl>
                                      </p:cBhvr>
                                    </p:animEffect>
                                    <p:set>
                                      <p:cBhvr>
                                        <p:cTn id="307" fill="hold">
                                          <p:stCondLst>
                                            <p:cond delay="299"/>
                                          </p:stCondLst>
                                        </p:cTn>
                                        <p:tgtEl>
                                          <p:spTgt spid="1287"/>
                                        </p:tgtEl>
                                        <p:attrNameLst>
                                          <p:attrName>style.visibility</p:attrName>
                                        </p:attrNameLst>
                                      </p:cBhvr>
                                      <p:to>
                                        <p:strVal val="hidden"/>
                                      </p:to>
                                    </p:set>
                                  </p:childTnLst>
                                </p:cTn>
                              </p:par>
                            </p:childTnLst>
                          </p:cTn>
                        </p:par>
                        <p:par>
                          <p:cTn id="308" fill="hold">
                            <p:stCondLst>
                              <p:cond delay="19200"/>
                            </p:stCondLst>
                            <p:childTnLst>
                              <p:par>
                                <p:cTn id="309" presetClass="exit" nodeType="afterEffect" presetID="9" grpId="78" fill="hold">
                                  <p:stCondLst>
                                    <p:cond delay="0"/>
                                  </p:stCondLst>
                                  <p:iterate type="el" backwards="0">
                                    <p:tmAbs val="0"/>
                                  </p:iterate>
                                  <p:childTnLst>
                                    <p:animEffect filter="dissolve" transition="out">
                                      <p:cBhvr>
                                        <p:cTn id="310" dur="300" fill="hold"/>
                                        <p:tgtEl>
                                          <p:spTgt spid="1257"/>
                                        </p:tgtEl>
                                      </p:cBhvr>
                                    </p:animEffect>
                                    <p:set>
                                      <p:cBhvr>
                                        <p:cTn id="311" fill="hold">
                                          <p:stCondLst>
                                            <p:cond delay="299"/>
                                          </p:stCondLst>
                                        </p:cTn>
                                        <p:tgtEl>
                                          <p:spTgt spid="1257"/>
                                        </p:tgtEl>
                                        <p:attrNameLst>
                                          <p:attrName>style.visibility</p:attrName>
                                        </p:attrNameLst>
                                      </p:cBhvr>
                                      <p:to>
                                        <p:strVal val="hidden"/>
                                      </p:to>
                                    </p:set>
                                  </p:childTnLst>
                                </p:cTn>
                              </p:par>
                            </p:childTnLst>
                          </p:cTn>
                        </p:par>
                        <p:par>
                          <p:cTn id="312" fill="hold">
                            <p:stCondLst>
                              <p:cond delay="19500"/>
                            </p:stCondLst>
                            <p:childTnLst>
                              <p:par>
                                <p:cTn id="313" presetClass="exit" nodeType="afterEffect" presetID="9" grpId="79" fill="hold">
                                  <p:stCondLst>
                                    <p:cond delay="0"/>
                                  </p:stCondLst>
                                  <p:iterate type="el" backwards="0">
                                    <p:tmAbs val="0"/>
                                  </p:iterate>
                                  <p:childTnLst>
                                    <p:animEffect filter="dissolve" transition="out">
                                      <p:cBhvr>
                                        <p:cTn id="314" dur="300" fill="hold"/>
                                        <p:tgtEl>
                                          <p:spTgt spid="1285"/>
                                        </p:tgtEl>
                                      </p:cBhvr>
                                    </p:animEffect>
                                    <p:set>
                                      <p:cBhvr>
                                        <p:cTn id="315" fill="hold">
                                          <p:stCondLst>
                                            <p:cond delay="299"/>
                                          </p:stCondLst>
                                        </p:cTn>
                                        <p:tgtEl>
                                          <p:spTgt spid="1285"/>
                                        </p:tgtEl>
                                        <p:attrNameLst>
                                          <p:attrName>style.visibility</p:attrName>
                                        </p:attrNameLst>
                                      </p:cBhvr>
                                      <p:to>
                                        <p:strVal val="hidden"/>
                                      </p:to>
                                    </p:set>
                                  </p:childTnLst>
                                </p:cTn>
                              </p:par>
                            </p:childTnLst>
                          </p:cTn>
                        </p:par>
                        <p:par>
                          <p:cTn id="316" fill="hold">
                            <p:stCondLst>
                              <p:cond delay="19800"/>
                            </p:stCondLst>
                            <p:childTnLst>
                              <p:par>
                                <p:cTn id="317" presetClass="exit" nodeType="afterEffect" presetID="9" grpId="80" fill="hold">
                                  <p:stCondLst>
                                    <p:cond delay="0"/>
                                  </p:stCondLst>
                                  <p:iterate type="el" backwards="0">
                                    <p:tmAbs val="0"/>
                                  </p:iterate>
                                  <p:childTnLst>
                                    <p:animEffect filter="dissolve" transition="out">
                                      <p:cBhvr>
                                        <p:cTn id="318" dur="300" fill="hold"/>
                                        <p:tgtEl>
                                          <p:spTgt spid="1265"/>
                                        </p:tgtEl>
                                      </p:cBhvr>
                                    </p:animEffect>
                                    <p:set>
                                      <p:cBhvr>
                                        <p:cTn id="319" fill="hold">
                                          <p:stCondLst>
                                            <p:cond delay="299"/>
                                          </p:stCondLst>
                                        </p:cTn>
                                        <p:tgtEl>
                                          <p:spTgt spid="1265"/>
                                        </p:tgtEl>
                                        <p:attrNameLst>
                                          <p:attrName>style.visibility</p:attrName>
                                        </p:attrNameLst>
                                      </p:cBhvr>
                                      <p:to>
                                        <p:strVal val="hidden"/>
                                      </p:to>
                                    </p:set>
                                  </p:childTnLst>
                                </p:cTn>
                              </p:par>
                            </p:childTnLst>
                          </p:cTn>
                        </p:par>
                        <p:par>
                          <p:cTn id="320" fill="hold">
                            <p:stCondLst>
                              <p:cond delay="20100"/>
                            </p:stCondLst>
                            <p:childTnLst>
                              <p:par>
                                <p:cTn id="321" presetClass="exit" nodeType="afterEffect" presetID="9" grpId="81" fill="hold">
                                  <p:stCondLst>
                                    <p:cond delay="0"/>
                                  </p:stCondLst>
                                  <p:iterate type="el" backwards="0">
                                    <p:tmAbs val="0"/>
                                  </p:iterate>
                                  <p:childTnLst>
                                    <p:animEffect filter="dissolve" transition="out">
                                      <p:cBhvr>
                                        <p:cTn id="322" dur="300" fill="hold"/>
                                        <p:tgtEl>
                                          <p:spTgt spid="1288"/>
                                        </p:tgtEl>
                                      </p:cBhvr>
                                    </p:animEffect>
                                    <p:set>
                                      <p:cBhvr>
                                        <p:cTn id="323" fill="hold">
                                          <p:stCondLst>
                                            <p:cond delay="299"/>
                                          </p:stCondLst>
                                        </p:cTn>
                                        <p:tgtEl>
                                          <p:spTgt spid="1288"/>
                                        </p:tgtEl>
                                        <p:attrNameLst>
                                          <p:attrName>style.visibility</p:attrName>
                                        </p:attrNameLst>
                                      </p:cBhvr>
                                      <p:to>
                                        <p:strVal val="hidden"/>
                                      </p:to>
                                    </p:set>
                                  </p:childTnLst>
                                </p:cTn>
                              </p:par>
                            </p:childTnLst>
                          </p:cTn>
                        </p:par>
                        <p:par>
                          <p:cTn id="324" fill="hold">
                            <p:stCondLst>
                              <p:cond delay="20400"/>
                            </p:stCondLst>
                            <p:childTnLst>
                              <p:par>
                                <p:cTn id="325" presetClass="exit" nodeType="afterEffect" presetID="9" grpId="82" fill="hold">
                                  <p:stCondLst>
                                    <p:cond delay="0"/>
                                  </p:stCondLst>
                                  <p:iterate type="el" backwards="0">
                                    <p:tmAbs val="0"/>
                                  </p:iterate>
                                  <p:childTnLst>
                                    <p:animEffect filter="dissolve" transition="out">
                                      <p:cBhvr>
                                        <p:cTn id="326" dur="300" fill="hold"/>
                                        <p:tgtEl>
                                          <p:spTgt spid="1254"/>
                                        </p:tgtEl>
                                      </p:cBhvr>
                                    </p:animEffect>
                                    <p:set>
                                      <p:cBhvr>
                                        <p:cTn id="327" fill="hold">
                                          <p:stCondLst>
                                            <p:cond delay="299"/>
                                          </p:stCondLst>
                                        </p:cTn>
                                        <p:tgtEl>
                                          <p:spTgt spid="1254"/>
                                        </p:tgtEl>
                                        <p:attrNameLst>
                                          <p:attrName>style.visibility</p:attrName>
                                        </p:attrNameLst>
                                      </p:cBhvr>
                                      <p:to>
                                        <p:strVal val="hidden"/>
                                      </p:to>
                                    </p:set>
                                  </p:childTnLst>
                                </p:cTn>
                              </p:par>
                            </p:childTnLst>
                          </p:cTn>
                        </p:par>
                        <p:par>
                          <p:cTn id="328" fill="hold">
                            <p:stCondLst>
                              <p:cond delay="20700"/>
                            </p:stCondLst>
                            <p:childTnLst>
                              <p:par>
                                <p:cTn id="329" presetClass="exit" nodeType="afterEffect" presetID="9" grpId="83" fill="hold">
                                  <p:stCondLst>
                                    <p:cond delay="0"/>
                                  </p:stCondLst>
                                  <p:iterate type="el" backwards="0">
                                    <p:tmAbs val="0"/>
                                  </p:iterate>
                                  <p:childTnLst>
                                    <p:animEffect filter="dissolve" transition="out">
                                      <p:cBhvr>
                                        <p:cTn id="330" dur="300" fill="hold"/>
                                        <p:tgtEl>
                                          <p:spTgt spid="1284"/>
                                        </p:tgtEl>
                                      </p:cBhvr>
                                    </p:animEffect>
                                    <p:set>
                                      <p:cBhvr>
                                        <p:cTn id="331" fill="hold">
                                          <p:stCondLst>
                                            <p:cond delay="299"/>
                                          </p:stCondLst>
                                        </p:cTn>
                                        <p:tgtEl>
                                          <p:spTgt spid="1284"/>
                                        </p:tgtEl>
                                        <p:attrNameLst>
                                          <p:attrName>style.visibility</p:attrName>
                                        </p:attrNameLst>
                                      </p:cBhvr>
                                      <p:to>
                                        <p:strVal val="hidden"/>
                                      </p:to>
                                    </p:set>
                                  </p:childTnLst>
                                </p:cTn>
                              </p:par>
                            </p:childTnLst>
                          </p:cTn>
                        </p:par>
                        <p:par>
                          <p:cTn id="332" fill="hold">
                            <p:stCondLst>
                              <p:cond delay="21000"/>
                            </p:stCondLst>
                            <p:childTnLst>
                              <p:par>
                                <p:cTn id="333" presetClass="exit" nodeType="afterEffect" presetID="9" grpId="84" fill="hold">
                                  <p:stCondLst>
                                    <p:cond delay="0"/>
                                  </p:stCondLst>
                                  <p:iterate type="el" backwards="0">
                                    <p:tmAbs val="0"/>
                                  </p:iterate>
                                  <p:childTnLst>
                                    <p:animEffect filter="dissolve" transition="out">
                                      <p:cBhvr>
                                        <p:cTn id="334" dur="300" fill="hold"/>
                                        <p:tgtEl>
                                          <p:spTgt spid="1295"/>
                                        </p:tgtEl>
                                      </p:cBhvr>
                                    </p:animEffect>
                                    <p:set>
                                      <p:cBhvr>
                                        <p:cTn id="335" fill="hold">
                                          <p:stCondLst>
                                            <p:cond delay="299"/>
                                          </p:stCondLst>
                                        </p:cTn>
                                        <p:tgtEl>
                                          <p:spTgt spid="1295"/>
                                        </p:tgtEl>
                                        <p:attrNameLst>
                                          <p:attrName>style.visibility</p:attrName>
                                        </p:attrNameLst>
                                      </p:cBhvr>
                                      <p:to>
                                        <p:strVal val="hidden"/>
                                      </p:to>
                                    </p:set>
                                  </p:childTnLst>
                                </p:cTn>
                              </p:par>
                            </p:childTnLst>
                          </p:cTn>
                        </p:par>
                        <p:par>
                          <p:cTn id="336" fill="hold">
                            <p:stCondLst>
                              <p:cond delay="21300"/>
                            </p:stCondLst>
                            <p:childTnLst>
                              <p:par>
                                <p:cTn id="337" presetClass="exit" nodeType="afterEffect" presetID="9" grpId="85" fill="hold">
                                  <p:stCondLst>
                                    <p:cond delay="0"/>
                                  </p:stCondLst>
                                  <p:iterate type="el" backwards="0">
                                    <p:tmAbs val="0"/>
                                  </p:iterate>
                                  <p:childTnLst>
                                    <p:animEffect filter="dissolve" transition="out">
                                      <p:cBhvr>
                                        <p:cTn id="338" dur="300" fill="hold"/>
                                        <p:tgtEl>
                                          <p:spTgt spid="1294"/>
                                        </p:tgtEl>
                                      </p:cBhvr>
                                    </p:animEffect>
                                    <p:set>
                                      <p:cBhvr>
                                        <p:cTn id="339" fill="hold">
                                          <p:stCondLst>
                                            <p:cond delay="299"/>
                                          </p:stCondLst>
                                        </p:cTn>
                                        <p:tgtEl>
                                          <p:spTgt spid="1294"/>
                                        </p:tgtEl>
                                        <p:attrNameLst>
                                          <p:attrName>style.visibility</p:attrName>
                                        </p:attrNameLst>
                                      </p:cBhvr>
                                      <p:to>
                                        <p:strVal val="hidden"/>
                                      </p:to>
                                    </p:set>
                                  </p:childTnLst>
                                </p:cTn>
                              </p:par>
                            </p:childTnLst>
                          </p:cTn>
                        </p:par>
                        <p:par>
                          <p:cTn id="340" fill="hold">
                            <p:stCondLst>
                              <p:cond delay="21600"/>
                            </p:stCondLst>
                            <p:childTnLst>
                              <p:par>
                                <p:cTn id="341" presetClass="exit" nodeType="afterEffect" presetID="9" grpId="86" fill="hold">
                                  <p:stCondLst>
                                    <p:cond delay="0"/>
                                  </p:stCondLst>
                                  <p:iterate type="el" backwards="0">
                                    <p:tmAbs val="0"/>
                                  </p:iterate>
                                  <p:childTnLst>
                                    <p:animEffect filter="dissolve" transition="out">
                                      <p:cBhvr>
                                        <p:cTn id="342" dur="300" fill="hold"/>
                                        <p:tgtEl>
                                          <p:spTgt spid="1258"/>
                                        </p:tgtEl>
                                      </p:cBhvr>
                                    </p:animEffect>
                                    <p:set>
                                      <p:cBhvr>
                                        <p:cTn id="343" fill="hold">
                                          <p:stCondLst>
                                            <p:cond delay="299"/>
                                          </p:stCondLst>
                                        </p:cTn>
                                        <p:tgtEl>
                                          <p:spTgt spid="1258"/>
                                        </p:tgtEl>
                                        <p:attrNameLst>
                                          <p:attrName>style.visibility</p:attrName>
                                        </p:attrNameLst>
                                      </p:cBhvr>
                                      <p:to>
                                        <p:strVal val="hidden"/>
                                      </p:to>
                                    </p:set>
                                  </p:childTnLst>
                                </p:cTn>
                              </p:par>
                            </p:childTnLst>
                          </p:cTn>
                        </p:par>
                        <p:par>
                          <p:cTn id="344" fill="hold">
                            <p:stCondLst>
                              <p:cond delay="21900"/>
                            </p:stCondLst>
                            <p:childTnLst>
                              <p:par>
                                <p:cTn id="345" presetClass="exit" nodeType="afterEffect" presetID="9" grpId="87" fill="hold">
                                  <p:stCondLst>
                                    <p:cond delay="0"/>
                                  </p:stCondLst>
                                  <p:iterate type="el" backwards="0">
                                    <p:tmAbs val="0"/>
                                  </p:iterate>
                                  <p:childTnLst>
                                    <p:animEffect filter="dissolve" transition="out">
                                      <p:cBhvr>
                                        <p:cTn id="346" dur="300" fill="hold"/>
                                        <p:tgtEl>
                                          <p:spTgt spid="1248"/>
                                        </p:tgtEl>
                                      </p:cBhvr>
                                    </p:animEffect>
                                    <p:set>
                                      <p:cBhvr>
                                        <p:cTn id="347" fill="hold">
                                          <p:stCondLst>
                                            <p:cond delay="299"/>
                                          </p:stCondLst>
                                        </p:cTn>
                                        <p:tgtEl>
                                          <p:spTgt spid="124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95" grpId="84"/>
      <p:bldP build="whole" bldLvl="1" animBg="1" rev="0" advAuto="0" spid="1353" grpId="34"/>
      <p:bldP build="whole" bldLvl="1" animBg="1" rev="0" advAuto="0" spid="1352" grpId="66"/>
      <p:bldP build="whole" bldLvl="1" animBg="1" rev="0" advAuto="0" spid="1318" grpId="27"/>
      <p:bldP build="whole" bldLvl="1" animBg="1" rev="0" advAuto="0" spid="1272" grpId="20"/>
      <p:bldP build="whole" bldLvl="1" animBg="1" rev="0" advAuto="0" spid="1330" grpId="7"/>
      <p:bldP build="whole" bldLvl="1" animBg="1" rev="0" advAuto="0" spid="1289" grpId="60"/>
      <p:bldP build="whole" bldLvl="1" animBg="1" rev="0" advAuto="0" spid="1285" grpId="79"/>
      <p:bldP build="whole" bldLvl="1" animBg="1" rev="0" advAuto="0" spid="1268" grpId="46"/>
      <p:bldP build="whole" bldLvl="1" animBg="1" rev="0" advAuto="0" spid="1321" grpId="29"/>
      <p:bldP build="whole" bldLvl="1" animBg="1" rev="0" advAuto="0" spid="1333" grpId="9"/>
      <p:bldP build="whole" bldLvl="1" animBg="1" rev="0" advAuto="0" spid="1302" grpId="25"/>
      <p:bldP build="whole" bldLvl="1" animBg="1" rev="0" advAuto="0" spid="1258" grpId="86"/>
      <p:bldP build="whole" bldLvl="1" animBg="1" rev="0" advAuto="0" spid="1336" grpId="2"/>
      <p:bldP build="whole" bldLvl="1" animBg="1" rev="0" advAuto="0" spid="1281" grpId="61"/>
      <p:bldP build="whole" bldLvl="1" animBg="1" rev="0" advAuto="0" spid="1324" grpId="30"/>
      <p:bldP build="whole" bldLvl="1" animBg="1" rev="0" advAuto="0" spid="1349" grpId="71"/>
      <p:bldP build="whole" bldLvl="1" animBg="1" rev="0" advAuto="0" spid="1309" grpId="48"/>
      <p:bldP build="whole" bldLvl="1" animBg="1" rev="0" advAuto="0" spid="1327" grpId="32"/>
      <p:bldP build="whole" bldLvl="1" animBg="1" rev="0" advAuto="0" spid="1296" grpId="28"/>
      <p:bldP build="whole" bldLvl="1" animBg="1" rev="0" advAuto="0" spid="1261" grpId="19"/>
      <p:bldP build="whole" bldLvl="1" animBg="1" rev="0" advAuto="0" spid="1251" grpId="75"/>
      <p:bldP build="whole" bldLvl="1" animBg="1" rev="0" advAuto="0" spid="1291" grpId="51"/>
      <p:bldP build="whole" bldLvl="1" animBg="1" rev="0" advAuto="0" spid="1311" grpId="64"/>
      <p:bldP build="whole" bldLvl="1" animBg="1" rev="0" advAuto="0" spid="1330" grpId="36"/>
      <p:bldP build="whole" bldLvl="1" animBg="1" rev="0" advAuto="0" spid="1307" grpId="37"/>
      <p:bldP build="whole" bldLvl="1" animBg="1" rev="0" advAuto="0" spid="1333" grpId="39"/>
      <p:bldP build="whole" bldLvl="1" animBg="1" rev="0" advAuto="0" spid="1269" grpId="45"/>
      <p:bldP build="whole" bldLvl="1" animBg="1" rev="0" advAuto="0" spid="1314" grpId="38"/>
      <p:bldP build="whole" bldLvl="1" animBg="1" rev="0" advAuto="0" spid="1301" grpId="44"/>
      <p:bldP build="whole" bldLvl="1" animBg="1" rev="0" advAuto="0" spid="1288" grpId="81"/>
      <p:bldP build="whole" bldLvl="1" animBg="1" rev="0" advAuto="0" spid="1280" grpId="58"/>
      <p:bldP build="whole" bldLvl="1" animBg="1" rev="0" advAuto="0" spid="1282" grpId="57"/>
      <p:bldP build="whole" bldLvl="1" animBg="1" rev="0" advAuto="0" spid="1305" grpId="33"/>
      <p:bldP build="whole" bldLvl="1" animBg="1" rev="0" advAuto="0" spid="1271" grpId="22"/>
      <p:bldP build="whole" bldLvl="1" animBg="1" rev="0" advAuto="0" spid="1257" grpId="78"/>
      <p:bldP build="whole" bldLvl="1" animBg="1" rev="0" advAuto="0" spid="1336" grpId="67"/>
      <p:bldP build="whole" bldLvl="1" animBg="1" rev="0" advAuto="0" spid="1274" grpId="21"/>
      <p:bldP build="whole" bldLvl="1" animBg="1" rev="0" advAuto="0" spid="1273" grpId="17"/>
      <p:bldP build="whole" bldLvl="1" animBg="1" rev="0" advAuto="0" spid="1275" grpId="54"/>
      <p:bldP build="whole" bldLvl="1" animBg="1" rev="0" advAuto="0" spid="1299" grpId="40"/>
      <p:bldP build="whole" bldLvl="1" animBg="1" rev="0" advAuto="0" spid="1303" grpId="24"/>
      <p:bldP build="whole" bldLvl="1" animBg="1" rev="0" advAuto="0" spid="1284" grpId="83"/>
      <p:bldP build="whole" bldLvl="1" animBg="1" rev="0" advAuto="0" spid="1337" grpId="53"/>
      <p:bldP build="whole" bldLvl="1" animBg="1" rev="0" advAuto="0" spid="1312" grpId="52"/>
      <p:bldP build="whole" bldLvl="1" animBg="1" rev="0" advAuto="0" spid="1292" grpId="50"/>
      <p:bldP build="whole" bldLvl="1" animBg="1" rev="0" advAuto="0" spid="1287" grpId="77"/>
      <p:bldP build="whole" bldLvl="1" animBg="1" rev="0" advAuto="0" spid="1294" grpId="85"/>
      <p:bldP build="whole" bldLvl="1" animBg="1" rev="0" advAuto="0" spid="1315" grpId="13"/>
      <p:bldP build="whole" bldLvl="1" animBg="1" rev="0" advAuto="0" spid="1340" grpId="4"/>
      <p:bldP build="whole" bldLvl="1" animBg="1" rev="0" advAuto="0" spid="1297" grpId="35"/>
      <p:bldP build="whole" bldLvl="1" animBg="1" rev="0" advAuto="0" spid="1267" grpId="16"/>
      <p:bldP build="whole" bldLvl="1" animBg="1" rev="0" advAuto="0" spid="1343" grpId="6"/>
      <p:bldP build="whole" bldLvl="1" animBg="1" rev="0" advAuto="0" spid="1265" grpId="80"/>
      <p:bldP build="whole" bldLvl="1" animBg="1" rev="0" advAuto="0" spid="1308" grpId="43"/>
      <p:bldP build="whole" bldLvl="1" animBg="1" rev="0" advAuto="0" spid="1277" grpId="63"/>
      <p:bldP build="whole" bldLvl="1" animBg="1" rev="0" advAuto="0" spid="1278" grpId="62"/>
      <p:bldP build="whole" bldLvl="1" animBg="1" rev="0" advAuto="0" spid="1346" grpId="10"/>
      <p:bldP build="whole" bldLvl="1" animBg="1" rev="0" advAuto="0" spid="1270" grpId="23"/>
      <p:bldP build="whole" bldLvl="1" animBg="1" rev="0" advAuto="0" spid="1349" grpId="11"/>
      <p:bldP build="whole" bldLvl="1" animBg="1" rev="0" advAuto="0" spid="1254" grpId="82"/>
      <p:bldP build="whole" bldLvl="1" animBg="1" rev="0" advAuto="0" spid="1290" grpId="49"/>
      <p:bldP build="whole" bldLvl="1" animBg="1" rev="0" advAuto="0" spid="1352" grpId="12"/>
      <p:bldP build="whole" bldLvl="1" animBg="1" rev="0" advAuto="0" spid="1276" grpId="55"/>
      <p:bldP build="whole" bldLvl="1" animBg="1" rev="0" advAuto="0" spid="1260" grpId="14"/>
      <p:bldP build="whole" bldLvl="1" animBg="1" rev="0" advAuto="0" spid="1263" grpId="72"/>
      <p:bldP build="whole" bldLvl="1" animBg="1" rev="0" advAuto="0" spid="1264" grpId="76"/>
      <p:bldP build="whole" bldLvl="1" animBg="1" rev="0" advAuto="0" spid="1306" grpId="41"/>
      <p:bldP build="whole" bldLvl="1" animBg="1" rev="0" advAuto="0" spid="1310" grpId="65"/>
      <p:bldP build="whole" bldLvl="1" animBg="1" rev="0" advAuto="0" spid="1283" grpId="73"/>
      <p:bldP build="whole" bldLvl="1" animBg="1" rev="0" advAuto="0" spid="1266" grpId="15"/>
      <p:bldP build="whole" bldLvl="1" animBg="1" rev="0" advAuto="0" spid="1300" grpId="42"/>
      <p:bldP build="whole" bldLvl="1" animBg="1" rev="0" advAuto="0" spid="1318" grpId="1"/>
      <p:bldP build="whole" bldLvl="1" animBg="1" rev="0" advAuto="0" spid="1304" grpId="26"/>
      <p:bldP build="whole" bldLvl="1" animBg="1" rev="0" advAuto="0" spid="1248" grpId="87"/>
      <p:bldP build="whole" bldLvl="1" animBg="1" rev="0" advAuto="0" spid="1321" grpId="3"/>
      <p:bldP build="whole" bldLvl="1" animBg="1" rev="0" advAuto="0" spid="1340" grpId="68"/>
      <p:bldP build="whole" bldLvl="1" animBg="1" rev="0" advAuto="0" spid="1262" grpId="18"/>
      <p:bldP build="whole" bldLvl="1" animBg="1" rev="0" advAuto="0" spid="1286" grpId="74"/>
      <p:bldP build="whole" bldLvl="1" animBg="1" rev="0" advAuto="0" spid="1324" grpId="5"/>
      <p:bldP build="whole" bldLvl="1" animBg="1" rev="0" advAuto="0" spid="1343" grpId="69"/>
      <p:bldP build="whole" bldLvl="1" animBg="1" rev="0" advAuto="0" spid="1293" grpId="47"/>
      <p:bldP build="whole" bldLvl="1" animBg="1" rev="0" advAuto="0" spid="1313" grpId="56"/>
      <p:bldP build="whole" bldLvl="1" animBg="1" rev="0" advAuto="0" spid="1298" grpId="31"/>
      <p:bldP build="whole" bldLvl="1" animBg="1" rev="0" advAuto="0" spid="1346" grpId="70"/>
      <p:bldP build="whole" bldLvl="1" animBg="1" rev="0" advAuto="0" spid="1279" grpId="59"/>
      <p:bldP build="whole" bldLvl="1" animBg="1" rev="0" advAuto="0" spid="1327" grpId="8"/>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1361" name="Group"/>
          <p:cNvGrpSpPr/>
          <p:nvPr/>
        </p:nvGrpSpPr>
        <p:grpSpPr>
          <a:xfrm>
            <a:off x="969914" y="5913367"/>
            <a:ext cx="8013262" cy="5364890"/>
            <a:chOff x="0" y="6350"/>
            <a:chExt cx="8013261" cy="5364889"/>
          </a:xfrm>
        </p:grpSpPr>
        <p:grpSp>
          <p:nvGrpSpPr>
            <p:cNvPr id="1359" name="Group"/>
            <p:cNvGrpSpPr/>
            <p:nvPr/>
          </p:nvGrpSpPr>
          <p:grpSpPr>
            <a:xfrm>
              <a:off x="0" y="768316"/>
              <a:ext cx="8013262" cy="4602924"/>
              <a:chOff x="0" y="0"/>
              <a:chExt cx="8013261" cy="4602922"/>
            </a:xfrm>
          </p:grpSpPr>
          <p:sp>
            <p:nvSpPr>
              <p:cNvPr id="1357" name="Rounded Rectangle"/>
              <p:cNvSpPr/>
              <p:nvPr/>
            </p:nvSpPr>
            <p:spPr>
              <a:xfrm>
                <a:off x="0" y="0"/>
                <a:ext cx="8013262" cy="4602923"/>
              </a:xfrm>
              <a:prstGeom prst="roundRect">
                <a:avLst>
                  <a:gd name="adj" fmla="val 3309"/>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1358" name="CREATE TABLE t…"/>
              <p:cNvSpPr txBox="1"/>
              <p:nvPr/>
            </p:nvSpPr>
            <p:spPr>
              <a:xfrm>
                <a:off x="250665" y="402811"/>
                <a:ext cx="7511931" cy="3797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JSON(max_dynamic_paths, </a:t>
                </a:r>
              </a:p>
              <a:p>
                <a:pPr defTabSz="4876677">
                  <a:lnSpc>
                    <a:spcPct val="100000"/>
                  </a:lnSpc>
                  <a:spcBef>
                    <a:spcPts val="0"/>
                  </a:spcBef>
                  <a:defRPr sz="1900">
                    <a:latin typeface="Helvetica"/>
                    <a:ea typeface="Helvetica"/>
                    <a:cs typeface="Helvetica"/>
                    <a:sym typeface="Helvetica"/>
                  </a:defRPr>
                </a:pPr>
              </a:p>
              <a:p>
                <a:pPr lvl="1" defTabSz="4876677">
                  <a:lnSpc>
                    <a:spcPct val="100000"/>
                  </a:lnSpc>
                  <a:spcBef>
                    <a:spcPts val="0"/>
                  </a:spcBef>
                  <a:defRPr sz="1900">
                    <a:latin typeface="Helvetica"/>
                    <a:ea typeface="Helvetica"/>
                    <a:cs typeface="Helvetica"/>
                    <a:sym typeface="Helvetica"/>
                  </a:defRPr>
                </a:pPr>
                <a:r>
                  <a:t>          max_dynamic_types,</a:t>
                </a:r>
              </a:p>
              <a:p>
                <a:pPr lvl="1" defTabSz="4876677">
                  <a:lnSpc>
                    <a:spcPct val="100000"/>
                  </a:lnSpc>
                  <a:spcBef>
                    <a:spcPts val="0"/>
                  </a:spcBef>
                  <a:defRPr sz="1900">
                    <a:latin typeface="Helvetica"/>
                    <a:ea typeface="Helvetica"/>
                    <a:cs typeface="Helvetica"/>
                    <a:sym typeface="Helvetica"/>
                  </a:defRPr>
                </a:pPr>
              </a:p>
              <a:p>
                <a:pPr lvl="5" defTabSz="4876677">
                  <a:lnSpc>
                    <a:spcPct val="100000"/>
                  </a:lnSpc>
                  <a:spcBef>
                    <a:spcPts val="0"/>
                  </a:spcBef>
                  <a:defRPr sz="1900">
                    <a:latin typeface="Helvetica"/>
                    <a:ea typeface="Helvetica"/>
                    <a:cs typeface="Helvetica"/>
                    <a:sym typeface="Helvetica"/>
                  </a:defRPr>
                </a:pPr>
                <a:r>
                  <a:t> some.path TypeName, </a:t>
                </a:r>
              </a:p>
              <a:p>
                <a:pPr lvl="5" defTabSz="4876677">
                  <a:lnSpc>
                    <a:spcPct val="100000"/>
                  </a:lnSpc>
                  <a:spcBef>
                    <a:spcPts val="0"/>
                  </a:spcBef>
                  <a:defRPr sz="1900">
                    <a:latin typeface="Helvetica"/>
                    <a:ea typeface="Helvetica"/>
                    <a:cs typeface="Helvetica"/>
                    <a:sym typeface="Helvetica"/>
                  </a:defRPr>
                </a:pPr>
              </a:p>
              <a:p>
                <a:pPr lvl="7" defTabSz="4876677">
                  <a:lnSpc>
                    <a:spcPct val="100000"/>
                  </a:lnSpc>
                  <a:spcBef>
                    <a:spcPts val="0"/>
                  </a:spcBef>
                  <a:defRPr sz="1900">
                    <a:latin typeface="Helvetica"/>
                    <a:ea typeface="Helvetica"/>
                    <a:cs typeface="Helvetica"/>
                    <a:sym typeface="Helvetica"/>
                  </a:defRPr>
                </a:pPr>
                <a:r>
                  <a:t>SKIP path.to.skip, </a:t>
                </a:r>
              </a:p>
              <a:p>
                <a:pPr lvl="7" defTabSz="4876677">
                  <a:lnSpc>
                    <a:spcPct val="100000"/>
                  </a:lnSpc>
                  <a:spcBef>
                    <a:spcPts val="0"/>
                  </a:spcBef>
                  <a:defRPr sz="1900">
                    <a:latin typeface="Helvetica"/>
                    <a:ea typeface="Helvetica"/>
                    <a:cs typeface="Helvetica"/>
                    <a:sym typeface="Helvetica"/>
                  </a:defRPr>
                </a:pPr>
              </a:p>
              <a:p>
                <a:pPr lvl="8" defTabSz="4876677">
                  <a:lnSpc>
                    <a:spcPct val="100000"/>
                  </a:lnSpc>
                  <a:spcBef>
                    <a:spcPts val="0"/>
                  </a:spcBef>
                  <a:defRPr sz="1900">
                    <a:latin typeface="Helvetica"/>
                    <a:ea typeface="Helvetica"/>
                    <a:cs typeface="Helvetica"/>
                    <a:sym typeface="Helvetica"/>
                  </a:defRPr>
                </a:pPr>
                <a:r>
                  <a:t>SKIP REGEXP 'paths_regexp'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1360" name="Optional parameters"/>
            <p:cNvSpPr txBox="1"/>
            <p:nvPr/>
          </p:nvSpPr>
          <p:spPr>
            <a:xfrm>
              <a:off x="90247" y="6350"/>
              <a:ext cx="425656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Optional parameters</a:t>
              </a:r>
            </a:p>
          </p:txBody>
        </p:sp>
      </p:grpSp>
      <p:sp>
        <p:nvSpPr>
          <p:cNvPr id="1362" name="Slide Number"/>
          <p:cNvSpPr txBox="1"/>
          <p:nvPr>
            <p:ph type="sldNum" sz="quarter" idx="2"/>
          </p:nvPr>
        </p:nvSpPr>
        <p:spPr>
          <a:xfrm>
            <a:off x="24012929"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63" name="The JSON data type"/>
          <p:cNvSpPr txBox="1"/>
          <p:nvPr/>
        </p:nvSpPr>
        <p:spPr>
          <a:xfrm>
            <a:off x="983605" y="480100"/>
            <a:ext cx="9089195"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The JSON data type</a:t>
            </a:r>
          </a:p>
        </p:txBody>
      </p:sp>
      <p:grpSp>
        <p:nvGrpSpPr>
          <p:cNvPr id="1366" name="Group"/>
          <p:cNvGrpSpPr/>
          <p:nvPr/>
        </p:nvGrpSpPr>
        <p:grpSpPr>
          <a:xfrm>
            <a:off x="3678284" y="2858819"/>
            <a:ext cx="2596522" cy="1971230"/>
            <a:chOff x="0" y="0"/>
            <a:chExt cx="2596520" cy="1971228"/>
          </a:xfrm>
        </p:grpSpPr>
        <p:sp>
          <p:nvSpPr>
            <p:cNvPr id="1364"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1365"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1367" name="Too many column files for high-cardinality JSON paths"/>
          <p:cNvSpPr txBox="1"/>
          <p:nvPr/>
        </p:nvSpPr>
        <p:spPr>
          <a:xfrm>
            <a:off x="16305534" y="787103"/>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368" name="Challenge 1:"/>
          <p:cNvSpPr txBox="1"/>
          <p:nvPr/>
        </p:nvSpPr>
        <p:spPr>
          <a:xfrm>
            <a:off x="16305534" y="388269"/>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369" name="Too many column files for highly dynamic JSON paths"/>
          <p:cNvSpPr txBox="1"/>
          <p:nvPr/>
        </p:nvSpPr>
        <p:spPr>
          <a:xfrm>
            <a:off x="16307266" y="1148398"/>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sp>
        <p:nvSpPr>
          <p:cNvPr id="1370" name="✅"/>
          <p:cNvSpPr txBox="1"/>
          <p:nvPr/>
        </p:nvSpPr>
        <p:spPr>
          <a:xfrm>
            <a:off x="23863664" y="1135698"/>
            <a:ext cx="419101"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lvl1pPr>
          </a:lstStyle>
          <a:p>
            <a:pPr/>
            <a:r>
              <a:t>✅</a:t>
            </a:r>
          </a:p>
        </p:txBody>
      </p:sp>
      <p:sp>
        <p:nvSpPr>
          <p:cNvPr id="1371" name="①"/>
          <p:cNvSpPr txBox="1"/>
          <p:nvPr/>
        </p:nvSpPr>
        <p:spPr>
          <a:xfrm>
            <a:off x="15893248" y="841078"/>
            <a:ext cx="355601" cy="3492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b="1" sz="1900">
                <a:latin typeface="Helvetica"/>
                <a:ea typeface="Helvetica"/>
                <a:cs typeface="Helvetica"/>
                <a:sym typeface="Helvetica"/>
              </a:defRPr>
            </a:lvl1pPr>
          </a:lstStyle>
          <a:p>
            <a:pPr/>
            <a:r>
              <a:t>①</a:t>
            </a:r>
          </a:p>
        </p:txBody>
      </p:sp>
      <p:sp>
        <p:nvSpPr>
          <p:cNvPr id="1372" name="✅"/>
          <p:cNvSpPr txBox="1"/>
          <p:nvPr/>
        </p:nvSpPr>
        <p:spPr>
          <a:xfrm>
            <a:off x="23863664" y="774403"/>
            <a:ext cx="419101"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lvl1pPr>
          </a:lstStyle>
          <a:p>
            <a:pPr/>
            <a:r>
              <a:t>✅</a:t>
            </a:r>
          </a:p>
        </p:txBody>
      </p:sp>
      <p:grpSp>
        <p:nvGrpSpPr>
          <p:cNvPr id="1375" name="Group"/>
          <p:cNvGrpSpPr/>
          <p:nvPr/>
        </p:nvGrpSpPr>
        <p:grpSpPr>
          <a:xfrm>
            <a:off x="6349419" y="8887548"/>
            <a:ext cx="4951734" cy="1396708"/>
            <a:chOff x="0" y="370498"/>
            <a:chExt cx="4951732" cy="1396706"/>
          </a:xfrm>
        </p:grpSpPr>
        <p:sp>
          <p:nvSpPr>
            <p:cNvPr id="1373" name="Line"/>
            <p:cNvSpPr/>
            <p:nvPr/>
          </p:nvSpPr>
          <p:spPr>
            <a:xfrm flipH="1" flipV="1">
              <a:off x="-1" y="370498"/>
              <a:ext cx="3466083" cy="1"/>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374" name="JSON Paths (with fixed types) which should be stored as &quot;typed paths&quot; (like traditional typed columns)"/>
            <p:cNvSpPr/>
            <p:nvPr/>
          </p:nvSpPr>
          <p:spPr>
            <a:xfrm>
              <a:off x="3681732" y="4972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JSON Paths (with fixed types) which should be stored</a:t>
              </a:r>
              <a:br/>
              <a:r>
                <a:t>as "typed paths" (like traditional typed columns)</a:t>
              </a:r>
            </a:p>
          </p:txBody>
        </p:sp>
      </p:grpSp>
      <p:grpSp>
        <p:nvGrpSpPr>
          <p:cNvPr id="1379" name="Group"/>
          <p:cNvGrpSpPr/>
          <p:nvPr/>
        </p:nvGrpSpPr>
        <p:grpSpPr>
          <a:xfrm>
            <a:off x="7035433" y="9630147"/>
            <a:ext cx="4265719" cy="2128457"/>
            <a:chOff x="0" y="0"/>
            <a:chExt cx="4265718" cy="2128456"/>
          </a:xfrm>
        </p:grpSpPr>
        <p:sp>
          <p:nvSpPr>
            <p:cNvPr id="1376" name="Line"/>
            <p:cNvSpPr/>
            <p:nvPr/>
          </p:nvSpPr>
          <p:spPr>
            <a:xfrm flipH="1" flipV="1">
              <a:off x="0" y="0"/>
              <a:ext cx="2815795" cy="693023"/>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377" name="Line"/>
            <p:cNvSpPr/>
            <p:nvPr/>
          </p:nvSpPr>
          <p:spPr>
            <a:xfrm flipH="1" flipV="1">
              <a:off x="1747539" y="684820"/>
              <a:ext cx="1068256" cy="282112"/>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378" name="JSON Paths which should not be stored at all (= ignored)"/>
            <p:cNvSpPr/>
            <p:nvPr/>
          </p:nvSpPr>
          <p:spPr>
            <a:xfrm>
              <a:off x="2995718" y="85845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100">
                  <a:solidFill>
                    <a:srgbClr val="A9A9A9"/>
                  </a:solidFill>
                  <a:latin typeface="Helvetica"/>
                  <a:ea typeface="Helvetica"/>
                  <a:cs typeface="Helvetica"/>
                  <a:sym typeface="Helvetica"/>
                </a:defRPr>
              </a:lvl1pPr>
            </a:lstStyle>
            <a:p>
              <a:pPr/>
              <a:r>
                <a:t>JSON Paths which should not be stored at all (= ignored)</a:t>
              </a:r>
            </a:p>
          </p:txBody>
        </p:sp>
      </p:grpSp>
      <p:grpSp>
        <p:nvGrpSpPr>
          <p:cNvPr id="1385" name="Group"/>
          <p:cNvGrpSpPr/>
          <p:nvPr/>
        </p:nvGrpSpPr>
        <p:grpSpPr>
          <a:xfrm>
            <a:off x="5165839" y="5305985"/>
            <a:ext cx="7659896" cy="2281869"/>
            <a:chOff x="0" y="285749"/>
            <a:chExt cx="7659895" cy="2281868"/>
          </a:xfrm>
        </p:grpSpPr>
        <p:sp>
          <p:nvSpPr>
            <p:cNvPr id="1380" name="Line"/>
            <p:cNvSpPr/>
            <p:nvPr/>
          </p:nvSpPr>
          <p:spPr>
            <a:xfrm flipH="1">
              <a:off x="-1" y="427087"/>
              <a:ext cx="4382962" cy="2140532"/>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grpSp>
          <p:nvGrpSpPr>
            <p:cNvPr id="1384" name="Group"/>
            <p:cNvGrpSpPr/>
            <p:nvPr/>
          </p:nvGrpSpPr>
          <p:grpSpPr>
            <a:xfrm>
              <a:off x="4607470" y="285749"/>
              <a:ext cx="3052426" cy="1270001"/>
              <a:chOff x="177800" y="285749"/>
              <a:chExt cx="3052425" cy="1270000"/>
            </a:xfrm>
          </p:grpSpPr>
          <p:sp>
            <p:nvSpPr>
              <p:cNvPr id="1381" name="Max number of JSON paths stored as separate Dynamic paths"/>
              <p:cNvSpPr/>
              <p:nvPr/>
            </p:nvSpPr>
            <p:spPr>
              <a:xfrm>
                <a:off x="410825"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Max number of JSON paths stored as separate </a:t>
                </a:r>
                <a:r>
                  <a:t>Dynamic</a:t>
                </a:r>
                <a:r>
                  <a:t> paths</a:t>
                </a:r>
              </a:p>
            </p:txBody>
          </p:sp>
          <p:sp>
            <p:nvSpPr>
              <p:cNvPr id="1382" name="①"/>
              <p:cNvSpPr/>
              <p:nvPr/>
            </p:nvSpPr>
            <p:spPr>
              <a:xfrm>
                <a:off x="177800"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①</a:t>
                </a:r>
              </a:p>
            </p:txBody>
          </p:sp>
          <p:sp>
            <p:nvSpPr>
              <p:cNvPr id="1383" name="Default value: 1024"/>
              <p:cNvSpPr/>
              <p:nvPr/>
            </p:nvSpPr>
            <p:spPr>
              <a:xfrm>
                <a:off x="410825" y="838664"/>
                <a:ext cx="28194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Default value: 1024</a:t>
                </a:r>
              </a:p>
            </p:txBody>
          </p:sp>
        </p:grpSp>
      </p:grpSp>
      <p:grpSp>
        <p:nvGrpSpPr>
          <p:cNvPr id="1393" name="Group"/>
          <p:cNvGrpSpPr/>
          <p:nvPr/>
        </p:nvGrpSpPr>
        <p:grpSpPr>
          <a:xfrm>
            <a:off x="5642554" y="1376998"/>
            <a:ext cx="11698495" cy="6957645"/>
            <a:chOff x="0" y="174624"/>
            <a:chExt cx="11698494" cy="6957644"/>
          </a:xfrm>
        </p:grpSpPr>
        <p:sp>
          <p:nvSpPr>
            <p:cNvPr id="1386" name="②"/>
            <p:cNvSpPr/>
            <p:nvPr/>
          </p:nvSpPr>
          <p:spPr>
            <a:xfrm>
              <a:off x="10428494"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②</a:t>
              </a:r>
            </a:p>
          </p:txBody>
        </p:sp>
        <p:grpSp>
          <p:nvGrpSpPr>
            <p:cNvPr id="1392" name="Group"/>
            <p:cNvGrpSpPr/>
            <p:nvPr/>
          </p:nvGrpSpPr>
          <p:grpSpPr>
            <a:xfrm>
              <a:off x="0" y="5862269"/>
              <a:ext cx="7183181" cy="1270001"/>
              <a:chOff x="0" y="285749"/>
              <a:chExt cx="7183180" cy="1270000"/>
            </a:xfrm>
          </p:grpSpPr>
          <p:sp>
            <p:nvSpPr>
              <p:cNvPr id="1387" name="Line"/>
              <p:cNvSpPr/>
              <p:nvPr/>
            </p:nvSpPr>
            <p:spPr>
              <a:xfrm flipH="1">
                <a:off x="0" y="333762"/>
                <a:ext cx="3907846" cy="1183763"/>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grpSp>
            <p:nvGrpSpPr>
              <p:cNvPr id="1391" name="Group"/>
              <p:cNvGrpSpPr/>
              <p:nvPr/>
            </p:nvGrpSpPr>
            <p:grpSpPr>
              <a:xfrm>
                <a:off x="4130755" y="285749"/>
                <a:ext cx="3052426" cy="1270001"/>
                <a:chOff x="177800" y="285749"/>
                <a:chExt cx="3052425" cy="1270000"/>
              </a:xfrm>
            </p:grpSpPr>
            <p:sp>
              <p:nvSpPr>
                <p:cNvPr id="1388" name="Per Dynamic path, max number of types stored as separate column files"/>
                <p:cNvSpPr/>
                <p:nvPr/>
              </p:nvSpPr>
              <p:spPr>
                <a:xfrm>
                  <a:off x="410825"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Per </a:t>
                  </a:r>
                  <a:r>
                    <a:t>Dynamic</a:t>
                  </a:r>
                  <a:r>
                    <a:t> path, max number of types stored as separate column files</a:t>
                  </a:r>
                </a:p>
              </p:txBody>
            </p:sp>
            <p:sp>
              <p:nvSpPr>
                <p:cNvPr id="1389" name="②"/>
                <p:cNvSpPr/>
                <p:nvPr/>
              </p:nvSpPr>
              <p:spPr>
                <a:xfrm>
                  <a:off x="177800"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②</a:t>
                  </a:r>
                </a:p>
              </p:txBody>
            </p:sp>
            <p:sp>
              <p:nvSpPr>
                <p:cNvPr id="1390" name="Default value: 32"/>
                <p:cNvSpPr/>
                <p:nvPr/>
              </p:nvSpPr>
              <p:spPr>
                <a:xfrm>
                  <a:off x="410825" y="818166"/>
                  <a:ext cx="28194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Default value: 32</a:t>
                  </a:r>
                </a:p>
              </p:txBody>
            </p:sp>
          </p:grpSp>
        </p:grpSp>
      </p:grpSp>
      <p:grpSp>
        <p:nvGrpSpPr>
          <p:cNvPr id="1402" name="Group"/>
          <p:cNvGrpSpPr/>
          <p:nvPr/>
        </p:nvGrpSpPr>
        <p:grpSpPr>
          <a:xfrm>
            <a:off x="1244599" y="13978524"/>
            <a:ext cx="13113283" cy="5657800"/>
            <a:chOff x="12700" y="25400"/>
            <a:chExt cx="13113281" cy="5657798"/>
          </a:xfrm>
        </p:grpSpPr>
        <p:graphicFrame>
          <p:nvGraphicFramePr>
            <p:cNvPr id="1394" name="Table 1-1-1-1-1-1"/>
            <p:cNvGraphicFramePr/>
            <p:nvPr/>
          </p:nvGraphicFramePr>
          <p:xfrm>
            <a:off x="573265" y="25400"/>
            <a:ext cx="12552717" cy="565697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3738002"/>
                </a:tblGrid>
                <a:tr h="509643">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 </a:t>
                        </a:r>
                        <a:r>
                          <a:rPr>
                            <a:solidFill>
                              <a:srgbClr val="FFFFFF"/>
                            </a:solidFill>
                          </a:rPr>
                          <a:t>JSON(a.b UInt32, a.c String, </a:t>
                        </a:r>
                        <a:r>
                          <a:rPr>
                            <a:solidFill>
                              <a:srgbClr val="F2B13E"/>
                            </a:solidFill>
                          </a:rPr>
                          <a:t>max_dynamic_paths=3</a:t>
                        </a:r>
                        <a:r>
                          <a:rPr>
                            <a:solidFill>
                              <a:srgbClr val="FFFFFF"/>
                            </a:solidFill>
                          </a:rPr>
                          <a:t>, </a:t>
                        </a:r>
                        <a:r>
                          <a:rPr>
                            <a:solidFill>
                              <a:srgbClr val="83D092"/>
                            </a:solidFill>
                          </a:rPr>
                          <a:t>max_dynamic_types=2</a:t>
                        </a:r>
                        <a:r>
                          <a:rPr>
                            <a:solidFill>
                              <a:srgbClr val="FFFFFF"/>
                            </a:solidFill>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{"a":{"b":10, "c":"str1", "d":42                                                      }}</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{"a":{"b":20, "c":"str2", "d":43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{"a":{"b":30, "c":"str3", "d":"foo",       "e":44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{"a":{"b":40, "c":"str4", "d":true,        "e":"baz"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{"a":{"b":50, "c":"str5", "d":[23, 24]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{"a":{"b":60, "c":"str6", "d":{"e":"bar"}, "e":45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{"a":{"b":70, "c":"str7",                            "f":{"g":"2020-01-01"}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{"a":{"b":80, "c":"str8"},                           "f":{"g":[100, 200]},  "h": true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{"a":{"b":90, "c":"str9",                            "f":{"g":"2020-01-02"}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395" name="Table 1-1-1-1-1-1-1-1-1-1-1-2"/>
            <p:cNvGraphicFramePr/>
            <p:nvPr/>
          </p:nvGraphicFramePr>
          <p:xfrm>
            <a:off x="12700" y="26221"/>
            <a:ext cx="484160" cy="565697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4159"/>
                </a:tblGrid>
                <a:tr h="5080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396" name="Rectangle"/>
            <p:cNvSpPr/>
            <p:nvPr/>
          </p:nvSpPr>
          <p:spPr>
            <a:xfrm>
              <a:off x="4318703" y="3317006"/>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97" name="Rectangle"/>
            <p:cNvSpPr/>
            <p:nvPr/>
          </p:nvSpPr>
          <p:spPr>
            <a:xfrm>
              <a:off x="5141274" y="3823046"/>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98" name="Rectangle"/>
            <p:cNvSpPr/>
            <p:nvPr/>
          </p:nvSpPr>
          <p:spPr>
            <a:xfrm>
              <a:off x="6789151" y="3753179"/>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399" name="Rectangle"/>
            <p:cNvSpPr/>
            <p:nvPr/>
          </p:nvSpPr>
          <p:spPr>
            <a:xfrm>
              <a:off x="4248587" y="3270465"/>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00" name="Rectangle"/>
            <p:cNvSpPr/>
            <p:nvPr/>
          </p:nvSpPr>
          <p:spPr>
            <a:xfrm>
              <a:off x="5158312" y="3801450"/>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01" name="Rectangle"/>
            <p:cNvSpPr/>
            <p:nvPr/>
          </p:nvSpPr>
          <p:spPr>
            <a:xfrm>
              <a:off x="6798547" y="3778161"/>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3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3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3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3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13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137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139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8" fill="hold">
                                  <p:stCondLst>
                                    <p:cond delay="0"/>
                                  </p:stCondLst>
                                  <p:iterate type="el" backwards="0">
                                    <p:tmAbs val="0"/>
                                  </p:iterate>
                                  <p:childTnLst>
                                    <p:set>
                                      <p:cBhvr>
                                        <p:cTn id="34" fill="hold"/>
                                        <p:tgtEl>
                                          <p:spTgt spid="137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9" fill="hold">
                                  <p:stCondLst>
                                    <p:cond delay="0"/>
                                  </p:stCondLst>
                                  <p:iterate type="el" backwards="0">
                                    <p:tmAbs val="0"/>
                                  </p:iterate>
                                  <p:childTnLst>
                                    <p:set>
                                      <p:cBhvr>
                                        <p:cTn id="38" fill="hold"/>
                                        <p:tgtEl>
                                          <p:spTgt spid="13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61" grpId="3"/>
      <p:bldP build="whole" bldLvl="1" animBg="1" rev="0" advAuto="0" spid="1385" grpId="5"/>
      <p:bldP build="whole" bldLvl="1" animBg="1" rev="0" advAuto="0" spid="1371" grpId="4"/>
      <p:bldP build="whole" bldLvl="1" animBg="1" rev="0" advAuto="0" spid="1375" grpId="8"/>
      <p:bldP build="whole" bldLvl="1" animBg="1" rev="0" advAuto="0" spid="1379" grpId="9"/>
      <p:bldP build="whole" bldLvl="1" animBg="1" rev="0" advAuto="0" spid="1372" grpId="6"/>
      <p:bldP build="whole" bldLvl="1" animBg="1" rev="0" advAuto="0" spid="1366" grpId="2"/>
      <p:bldP build="whole" bldLvl="1" animBg="1" rev="0" advAuto="0" spid="1393" grpId="7"/>
      <p:bldP build="whole" bldLvl="1" animBg="1" rev="0" advAuto="0" spid="1363"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09" name="Slide Number"/>
          <p:cNvSpPr txBox="1"/>
          <p:nvPr>
            <p:ph type="sldNum" sz="quarter" idx="2"/>
          </p:nvPr>
        </p:nvSpPr>
        <p:spPr>
          <a:xfrm>
            <a:off x="24110196"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15" name="Group"/>
          <p:cNvGrpSpPr/>
          <p:nvPr/>
        </p:nvGrpSpPr>
        <p:grpSpPr>
          <a:xfrm>
            <a:off x="295259" y="1868569"/>
            <a:ext cx="23793481" cy="9978862"/>
            <a:chOff x="0" y="0"/>
            <a:chExt cx="23793479" cy="9978860"/>
          </a:xfrm>
        </p:grpSpPr>
        <p:sp>
          <p:nvSpPr>
            <p:cNvPr id="210"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pic>
          <p:nvPicPr>
            <p:cNvPr id="211" name="Poster_VLDB_202408_FNL.pdf" descr="Poster_VLDB_202408_FNL.pdf"/>
            <p:cNvPicPr>
              <a:picLocks noChangeAspect="1"/>
            </p:cNvPicPr>
            <p:nvPr/>
          </p:nvPicPr>
          <p:blipFill>
            <a:blip r:embed="rId3">
              <a:extLst/>
            </a:blip>
            <a:srcRect l="35346" t="18704" r="24223" b="73197"/>
            <a:stretch>
              <a:fillRect/>
            </a:stretch>
          </p:blipFill>
          <p:spPr>
            <a:xfrm>
              <a:off x="1056099" y="3699623"/>
              <a:ext cx="21681408" cy="6140385"/>
            </a:xfrm>
            <a:prstGeom prst="rect">
              <a:avLst/>
            </a:prstGeom>
            <a:ln w="12700" cap="flat">
              <a:noFill/>
              <a:miter lim="400000"/>
            </a:ln>
            <a:effectLst/>
          </p:spPr>
        </p:pic>
        <p:sp>
          <p:nvSpPr>
            <p:cNvPr id="212" name="Fastest analytics database"/>
            <p:cNvSpPr txBox="1"/>
            <p:nvPr/>
          </p:nvSpPr>
          <p:spPr>
            <a:xfrm>
              <a:off x="1333499" y="301665"/>
              <a:ext cx="126680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a:t>
              </a:r>
            </a:p>
          </p:txBody>
        </p:sp>
        <p:sp>
          <p:nvSpPr>
            <p:cNvPr id="213" name="Rectangle"/>
            <p:cNvSpPr/>
            <p:nvPr/>
          </p:nvSpPr>
          <p:spPr>
            <a:xfrm>
              <a:off x="1416620" y="1695637"/>
              <a:ext cx="5598602" cy="887102"/>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4" name="benchmark.clickhouse.com"/>
            <p:cNvSpPr txBox="1"/>
            <p:nvPr/>
          </p:nvSpPr>
          <p:spPr>
            <a:xfrm>
              <a:off x="1576844" y="1866227"/>
              <a:ext cx="5278154" cy="5459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defTabSz="457200">
                <a:lnSpc>
                  <a:spcPct val="100000"/>
                </a:lnSpc>
                <a:spcBef>
                  <a:spcPts val="0"/>
                </a:spcBef>
                <a:defRPr b="1" sz="3100">
                  <a:solidFill>
                    <a:srgbClr val="000000"/>
                  </a:solidFill>
                  <a:latin typeface="Arial"/>
                  <a:ea typeface="Arial"/>
                  <a:cs typeface="Arial"/>
                  <a:sym typeface="Arial"/>
                </a:defRPr>
              </a:lvl1pPr>
            </a:lstStyle>
            <a:p>
              <a:pPr/>
              <a:r>
                <a:t>benchmark.clickhouse.com</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600">
        <p159:morph option="byObject"/>
      </p:transition>
    </mc:Choice>
    <mc:Fallback>
      <p:transition spd="fast">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1414" name="Group"/>
          <p:cNvGrpSpPr/>
          <p:nvPr/>
        </p:nvGrpSpPr>
        <p:grpSpPr>
          <a:xfrm>
            <a:off x="1246981" y="524590"/>
            <a:ext cx="13113283" cy="5657800"/>
            <a:chOff x="12700" y="25400"/>
            <a:chExt cx="13113281" cy="5657798"/>
          </a:xfrm>
        </p:grpSpPr>
        <p:graphicFrame>
          <p:nvGraphicFramePr>
            <p:cNvPr id="1406" name="Table 1-1-1-1-1-1"/>
            <p:cNvGraphicFramePr/>
            <p:nvPr/>
          </p:nvGraphicFramePr>
          <p:xfrm>
            <a:off x="573265" y="25400"/>
            <a:ext cx="12552717" cy="565697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3738002"/>
                </a:tblGrid>
                <a:tr h="509643">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 </a:t>
                        </a:r>
                        <a:r>
                          <a:rPr>
                            <a:solidFill>
                              <a:srgbClr val="FFFFFF"/>
                            </a:solidFill>
                          </a:rPr>
                          <a:t>JSON(a.b UInt32, a.c String, </a:t>
                        </a:r>
                        <a:r>
                          <a:rPr>
                            <a:solidFill>
                              <a:srgbClr val="F2B13E"/>
                            </a:solidFill>
                          </a:rPr>
                          <a:t>max_dynamic_paths=3</a:t>
                        </a:r>
                        <a:r>
                          <a:rPr>
                            <a:solidFill>
                              <a:srgbClr val="FFFFFF"/>
                            </a:solidFill>
                          </a:rPr>
                          <a:t>, </a:t>
                        </a:r>
                        <a:r>
                          <a:rPr>
                            <a:solidFill>
                              <a:srgbClr val="83D092"/>
                            </a:solidFill>
                          </a:rPr>
                          <a:t>max_dynamic_types=2</a:t>
                        </a:r>
                        <a:r>
                          <a:rPr>
                            <a:solidFill>
                              <a:srgbClr val="FFFFFF"/>
                            </a:solidFill>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{"a":{"b":10, "c":"str1", "d":42                                                      }}</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{"a":{"b":20, "c":"str2", "d":43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{"a":{"b":30, "c":"str3", "d":"foo",       "e":44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{"a":{"b":40, "c":"str4", "d":true,        "e":"baz"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{"a":{"b":50, "c":"str5", "d":[23, 24]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{"a":{"b":60, "c":"str6", "d":{"e":"bar"}, "e":45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{"a":{"b":70, "c":"str7",                            "f":{"g":"2020-01-01"}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{"a":{"b":80, "c":"str8"},                           "f":{"g":[100, 200]},  "h": true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{"a":{"b":90, "c":"str9",                            "f":{"g":"2020-01-02"}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407" name="Table 1-1-1-1-1-1-1-1-1-1-1-2"/>
            <p:cNvGraphicFramePr/>
            <p:nvPr/>
          </p:nvGraphicFramePr>
          <p:xfrm>
            <a:off x="12700" y="26221"/>
            <a:ext cx="484160" cy="565697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4159"/>
                </a:tblGrid>
                <a:tr h="5080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408" name="Rectangle"/>
            <p:cNvSpPr/>
            <p:nvPr/>
          </p:nvSpPr>
          <p:spPr>
            <a:xfrm>
              <a:off x="4318703" y="3317006"/>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09" name="Rectangle"/>
            <p:cNvSpPr/>
            <p:nvPr/>
          </p:nvSpPr>
          <p:spPr>
            <a:xfrm>
              <a:off x="5141274" y="3823046"/>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10" name="Rectangle"/>
            <p:cNvSpPr/>
            <p:nvPr/>
          </p:nvSpPr>
          <p:spPr>
            <a:xfrm>
              <a:off x="6789151" y="3753179"/>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11" name="Rectangle"/>
            <p:cNvSpPr/>
            <p:nvPr/>
          </p:nvSpPr>
          <p:spPr>
            <a:xfrm>
              <a:off x="4248587" y="3270465"/>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12" name="Rectangle"/>
            <p:cNvSpPr/>
            <p:nvPr/>
          </p:nvSpPr>
          <p:spPr>
            <a:xfrm>
              <a:off x="5158312" y="3801450"/>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13" name="Rectangle"/>
            <p:cNvSpPr/>
            <p:nvPr/>
          </p:nvSpPr>
          <p:spPr>
            <a:xfrm>
              <a:off x="6798547" y="3778161"/>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grpSp>
        <p:nvGrpSpPr>
          <p:cNvPr id="1419" name="Group"/>
          <p:cNvGrpSpPr/>
          <p:nvPr/>
        </p:nvGrpSpPr>
        <p:grpSpPr>
          <a:xfrm>
            <a:off x="5942967" y="1099355"/>
            <a:ext cx="3070358" cy="2138771"/>
            <a:chOff x="0" y="9524"/>
            <a:chExt cx="3070357" cy="2138769"/>
          </a:xfrm>
        </p:grpSpPr>
        <p:sp>
          <p:nvSpPr>
            <p:cNvPr id="1415" name="Rectangle"/>
            <p:cNvSpPr/>
            <p:nvPr/>
          </p:nvSpPr>
          <p:spPr>
            <a:xfrm>
              <a:off x="0" y="41913"/>
              <a:ext cx="1884994" cy="210638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418" name="Group"/>
            <p:cNvGrpSpPr/>
            <p:nvPr/>
          </p:nvGrpSpPr>
          <p:grpSpPr>
            <a:xfrm>
              <a:off x="1635257" y="9524"/>
              <a:ext cx="1435101" cy="1435101"/>
              <a:chOff x="12700" y="9524"/>
              <a:chExt cx="1435100" cy="1435100"/>
            </a:xfrm>
          </p:grpSpPr>
          <p:sp>
            <p:nvSpPr>
              <p:cNvPr id="141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17"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sp>
        <p:nvSpPr>
          <p:cNvPr id="1420" name="Slide Number"/>
          <p:cNvSpPr txBox="1"/>
          <p:nvPr>
            <p:ph type="sldNum" sz="quarter" idx="2"/>
          </p:nvPr>
        </p:nvSpPr>
        <p:spPr>
          <a:xfrm>
            <a:off x="24029165"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423" name="Group"/>
          <p:cNvGrpSpPr/>
          <p:nvPr/>
        </p:nvGrpSpPr>
        <p:grpSpPr>
          <a:xfrm>
            <a:off x="-158523" y="5541074"/>
            <a:ext cx="24701046" cy="8332404"/>
            <a:chOff x="0" y="0"/>
            <a:chExt cx="24701045" cy="8332403"/>
          </a:xfrm>
        </p:grpSpPr>
        <p:sp>
          <p:nvSpPr>
            <p:cNvPr id="1421" name="Rounded Rectangle"/>
            <p:cNvSpPr/>
            <p:nvPr/>
          </p:nvSpPr>
          <p:spPr>
            <a:xfrm>
              <a:off x="0" y="0"/>
              <a:ext cx="24701046" cy="8332404"/>
            </a:xfrm>
            <a:prstGeom prst="roundRect">
              <a:avLst>
                <a:gd name="adj" fmla="val 1339"/>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422" name="Storage"/>
            <p:cNvSpPr txBox="1"/>
            <p:nvPr/>
          </p:nvSpPr>
          <p:spPr>
            <a:xfrm>
              <a:off x="23162350" y="165895"/>
              <a:ext cx="1176437" cy="4631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pSp>
      <p:grpSp>
        <p:nvGrpSpPr>
          <p:cNvPr id="1431" name="Group"/>
          <p:cNvGrpSpPr/>
          <p:nvPr/>
        </p:nvGrpSpPr>
        <p:grpSpPr>
          <a:xfrm>
            <a:off x="17151201" y="2619963"/>
            <a:ext cx="2174552" cy="5071547"/>
            <a:chOff x="12700" y="12700"/>
            <a:chExt cx="2174551" cy="5071545"/>
          </a:xfrm>
        </p:grpSpPr>
        <p:graphicFrame>
          <p:nvGraphicFramePr>
            <p:cNvPr id="1424" name="Table 1"/>
            <p:cNvGraphicFramePr/>
            <p:nvPr/>
          </p:nvGraphicFramePr>
          <p:xfrm>
            <a:off x="12700" y="12700"/>
            <a:ext cx="2174552" cy="507154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174551"/>
                </a:tblGrid>
                <a:tr h="881560">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C</a:t>
                        </a:r>
                        <a:br>
                          <a:rPr b="0"/>
                        </a:br>
                        <a:r>
                          <a:rPr b="0"/>
                          <a:t>.object_structure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27537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a.d.e,    a.e]</a:t>
                        </a:r>
                      </a:p>
                    </a:txBody>
                    <a:tcPr marL="0" marR="0" marT="0" marB="0" anchor="t" anchorCtr="0" horzOverflow="overflow">
                      <a:lnL w="0">
                        <a:miter lim="400000"/>
                      </a:lnL>
                      <a:lnR w="0">
                        <a:miter lim="400000"/>
                      </a:lnR>
                      <a:lnT w="0">
                        <a:miter lim="400000"/>
                      </a:lnT>
                      <a:lnB w="0">
                        <a:miter lim="400000"/>
                      </a:lnB>
                      <a:solidFill>
                        <a:srgbClr val="919292"/>
                      </a:solidFill>
                    </a:tcPr>
                  </a:tc>
                </a:tr>
                <a:tr h="154312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4,     a.d.e: 1,      a.e: 3}</a:t>
                        </a:r>
                      </a:p>
                    </a:txBody>
                    <a:tcPr marL="0" marR="0" marT="0" marB="0" anchor="t" anchorCtr="0" horzOverflow="overflow">
                      <a:lnL w="0">
                        <a:miter lim="400000"/>
                      </a:lnL>
                      <a:lnR w="0">
                        <a:miter lim="400000"/>
                      </a:lnR>
                      <a:lnT w="0">
                        <a:miter lim="400000"/>
                      </a:lnT>
                      <a:lnB w="0">
                        <a:miter lim="400000"/>
                      </a:lnB>
                      <a:solidFill>
                        <a:srgbClr val="919292"/>
                      </a:solidFill>
                    </a:tcPr>
                  </a:tc>
                </a:tr>
                <a:tr h="137149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{a.f.g: 2,     f.g: 1,      h: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425" name="list of dynamic paths stored as subcolumns"/>
            <p:cNvSpPr txBox="1"/>
            <p:nvPr/>
          </p:nvSpPr>
          <p:spPr>
            <a:xfrm>
              <a:off x="217633" y="1820170"/>
              <a:ext cx="1768150"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list of dynamic paths</a:t>
              </a:r>
              <a:br/>
              <a:r>
                <a:t>stored as subcolumns</a:t>
              </a:r>
            </a:p>
          </p:txBody>
        </p:sp>
        <p:sp>
          <p:nvSpPr>
            <p:cNvPr id="1426" name="statistics of non-null values for dynamic paths"/>
            <p:cNvSpPr txBox="1"/>
            <p:nvPr/>
          </p:nvSpPr>
          <p:spPr>
            <a:xfrm>
              <a:off x="56616" y="3111416"/>
              <a:ext cx="2061239"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dynamic paths </a:t>
              </a:r>
            </a:p>
          </p:txBody>
        </p:sp>
        <p:sp>
          <p:nvSpPr>
            <p:cNvPr id="1427" name="Rounded Rectangle"/>
            <p:cNvSpPr/>
            <p:nvPr/>
          </p:nvSpPr>
          <p:spPr>
            <a:xfrm>
              <a:off x="54517" y="2173332"/>
              <a:ext cx="2094385" cy="1409930"/>
            </a:xfrm>
            <a:prstGeom prst="roundRect">
              <a:avLst>
                <a:gd name="adj" fmla="val 2418"/>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28" name="Rounded Rectangle"/>
            <p:cNvSpPr/>
            <p:nvPr/>
          </p:nvSpPr>
          <p:spPr>
            <a:xfrm>
              <a:off x="54517" y="912421"/>
              <a:ext cx="2094385" cy="1237336"/>
            </a:xfrm>
            <a:prstGeom prst="roundRect">
              <a:avLst>
                <a:gd name="adj" fmla="val 275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29" name="Rounded Rectangle"/>
            <p:cNvSpPr/>
            <p:nvPr/>
          </p:nvSpPr>
          <p:spPr>
            <a:xfrm>
              <a:off x="54517" y="3606837"/>
              <a:ext cx="2094385" cy="1459489"/>
            </a:xfrm>
            <a:prstGeom prst="roundRect">
              <a:avLst>
                <a:gd name="adj" fmla="val 233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30" name="statistics of non-null values for paths in shared data"/>
            <p:cNvSpPr txBox="1"/>
            <p:nvPr/>
          </p:nvSpPr>
          <p:spPr>
            <a:xfrm>
              <a:off x="364391" y="4563200"/>
              <a:ext cx="1644468"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paths</a:t>
              </a:r>
              <a:br/>
              <a:r>
                <a:t>in shared data </a:t>
              </a:r>
            </a:p>
          </p:txBody>
        </p:sp>
      </p:grpSp>
      <p:sp>
        <p:nvSpPr>
          <p:cNvPr id="1432" name="Rectangle"/>
          <p:cNvSpPr/>
          <p:nvPr/>
        </p:nvSpPr>
        <p:spPr>
          <a:xfrm>
            <a:off x="5839462" y="5443208"/>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33" name="Rectangle"/>
          <p:cNvSpPr/>
          <p:nvPr/>
        </p:nvSpPr>
        <p:spPr>
          <a:xfrm>
            <a:off x="6799415" y="5443208"/>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34" name="Rectangle"/>
          <p:cNvSpPr/>
          <p:nvPr/>
        </p:nvSpPr>
        <p:spPr>
          <a:xfrm>
            <a:off x="2893156" y="1131744"/>
            <a:ext cx="973238"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35" name="Rectangle"/>
          <p:cNvSpPr/>
          <p:nvPr/>
        </p:nvSpPr>
        <p:spPr>
          <a:xfrm>
            <a:off x="4090600" y="1131744"/>
            <a:ext cx="1553875"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448" name="Group"/>
          <p:cNvGrpSpPr/>
          <p:nvPr/>
        </p:nvGrpSpPr>
        <p:grpSpPr>
          <a:xfrm>
            <a:off x="6931206" y="1216789"/>
            <a:ext cx="2270581" cy="3095420"/>
            <a:chOff x="12700" y="9524"/>
            <a:chExt cx="2270580" cy="3095418"/>
          </a:xfrm>
        </p:grpSpPr>
        <p:grpSp>
          <p:nvGrpSpPr>
            <p:cNvPr id="1438" name="Group"/>
            <p:cNvGrpSpPr/>
            <p:nvPr/>
          </p:nvGrpSpPr>
          <p:grpSpPr>
            <a:xfrm>
              <a:off x="12700" y="9524"/>
              <a:ext cx="1435101" cy="1435101"/>
              <a:chOff x="12700" y="9524"/>
              <a:chExt cx="1435100" cy="1435100"/>
            </a:xfrm>
          </p:grpSpPr>
          <p:sp>
            <p:nvSpPr>
              <p:cNvPr id="143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37"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nvGrpSpPr>
            <p:cNvPr id="1441" name="Group"/>
            <p:cNvGrpSpPr/>
            <p:nvPr/>
          </p:nvGrpSpPr>
          <p:grpSpPr>
            <a:xfrm>
              <a:off x="528079" y="775802"/>
              <a:ext cx="1435101" cy="1435101"/>
              <a:chOff x="12700" y="9524"/>
              <a:chExt cx="1435100" cy="1435100"/>
            </a:xfrm>
          </p:grpSpPr>
          <p:sp>
            <p:nvSpPr>
              <p:cNvPr id="143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40"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4D092"/>
                    </a:solidFill>
                    <a:latin typeface="Helvetica"/>
                    <a:ea typeface="Helvetica"/>
                    <a:cs typeface="Helvetica"/>
                    <a:sym typeface="Helvetica"/>
                  </a:defRPr>
                </a:lvl1pPr>
              </a:lstStyle>
              <a:p>
                <a:pPr/>
                <a:r>
                  <a:t>②</a:t>
                </a:r>
              </a:p>
            </p:txBody>
          </p:sp>
        </p:grpSp>
        <p:grpSp>
          <p:nvGrpSpPr>
            <p:cNvPr id="1444" name="Group"/>
            <p:cNvGrpSpPr/>
            <p:nvPr/>
          </p:nvGrpSpPr>
          <p:grpSpPr>
            <a:xfrm>
              <a:off x="528079" y="1254572"/>
              <a:ext cx="1435101" cy="1435101"/>
              <a:chOff x="12700" y="9524"/>
              <a:chExt cx="1435100" cy="1435100"/>
            </a:xfrm>
          </p:grpSpPr>
          <p:sp>
            <p:nvSpPr>
              <p:cNvPr id="144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43"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447" name="Group"/>
            <p:cNvGrpSpPr/>
            <p:nvPr/>
          </p:nvGrpSpPr>
          <p:grpSpPr>
            <a:xfrm>
              <a:off x="848180" y="1669843"/>
              <a:ext cx="1435101" cy="1435101"/>
              <a:chOff x="12700" y="9524"/>
              <a:chExt cx="1435100" cy="1435100"/>
            </a:xfrm>
          </p:grpSpPr>
          <p:sp>
            <p:nvSpPr>
              <p:cNvPr id="144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46"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④</a:t>
                </a:r>
              </a:p>
            </p:txBody>
          </p:sp>
        </p:grpSp>
      </p:grpSp>
      <p:grpSp>
        <p:nvGrpSpPr>
          <p:cNvPr id="1453" name="Group"/>
          <p:cNvGrpSpPr/>
          <p:nvPr/>
        </p:nvGrpSpPr>
        <p:grpSpPr>
          <a:xfrm>
            <a:off x="6694219" y="3374928"/>
            <a:ext cx="2624710" cy="1652122"/>
            <a:chOff x="0" y="0"/>
            <a:chExt cx="2624708" cy="1652121"/>
          </a:xfrm>
        </p:grpSpPr>
        <p:sp>
          <p:nvSpPr>
            <p:cNvPr id="1449" name="Rectangle"/>
            <p:cNvSpPr/>
            <p:nvPr/>
          </p:nvSpPr>
          <p:spPr>
            <a:xfrm>
              <a:off x="0" y="0"/>
              <a:ext cx="1380517" cy="368300"/>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452" name="Group"/>
            <p:cNvGrpSpPr/>
            <p:nvPr/>
          </p:nvGrpSpPr>
          <p:grpSpPr>
            <a:xfrm>
              <a:off x="1189608" y="217021"/>
              <a:ext cx="1435101" cy="1435101"/>
              <a:chOff x="12700" y="9524"/>
              <a:chExt cx="1435100" cy="1435100"/>
            </a:xfrm>
          </p:grpSpPr>
          <p:sp>
            <p:nvSpPr>
              <p:cNvPr id="145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51"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grpSp>
      <p:grpSp>
        <p:nvGrpSpPr>
          <p:cNvPr id="1458" name="Group"/>
          <p:cNvGrpSpPr/>
          <p:nvPr/>
        </p:nvGrpSpPr>
        <p:grpSpPr>
          <a:xfrm>
            <a:off x="8546858" y="1847966"/>
            <a:ext cx="2606886" cy="2013372"/>
            <a:chOff x="0" y="9524"/>
            <a:chExt cx="2606884" cy="2013371"/>
          </a:xfrm>
        </p:grpSpPr>
        <p:sp>
          <p:nvSpPr>
            <p:cNvPr id="1454" name="Rectangle"/>
            <p:cNvSpPr/>
            <p:nvPr/>
          </p:nvSpPr>
          <p:spPr>
            <a:xfrm>
              <a:off x="0" y="99944"/>
              <a:ext cx="1380517" cy="192295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457" name="Group"/>
            <p:cNvGrpSpPr/>
            <p:nvPr/>
          </p:nvGrpSpPr>
          <p:grpSpPr>
            <a:xfrm>
              <a:off x="1171784" y="9524"/>
              <a:ext cx="1435101" cy="1435101"/>
              <a:chOff x="12700" y="9524"/>
              <a:chExt cx="1435100" cy="1435100"/>
            </a:xfrm>
          </p:grpSpPr>
          <p:sp>
            <p:nvSpPr>
              <p:cNvPr id="145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56"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grpSp>
      <p:grpSp>
        <p:nvGrpSpPr>
          <p:cNvPr id="1475" name="Group"/>
          <p:cNvGrpSpPr/>
          <p:nvPr/>
        </p:nvGrpSpPr>
        <p:grpSpPr>
          <a:xfrm>
            <a:off x="10802814" y="3850526"/>
            <a:ext cx="5548318" cy="2323251"/>
            <a:chOff x="0" y="7700"/>
            <a:chExt cx="5548317" cy="2323250"/>
          </a:xfrm>
        </p:grpSpPr>
        <p:sp>
          <p:nvSpPr>
            <p:cNvPr id="1459" name="Rectangle"/>
            <p:cNvSpPr/>
            <p:nvPr/>
          </p:nvSpPr>
          <p:spPr>
            <a:xfrm>
              <a:off x="8535" y="7700"/>
              <a:ext cx="2471989" cy="337496"/>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60" name="Rectangle"/>
            <p:cNvSpPr/>
            <p:nvPr/>
          </p:nvSpPr>
          <p:spPr>
            <a:xfrm>
              <a:off x="0" y="454862"/>
              <a:ext cx="2174552"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61" name="Rectangle"/>
            <p:cNvSpPr/>
            <p:nvPr/>
          </p:nvSpPr>
          <p:spPr>
            <a:xfrm>
              <a:off x="2785457" y="479858"/>
              <a:ext cx="1380517" cy="337495"/>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462" name="Rectangle"/>
            <p:cNvSpPr/>
            <p:nvPr/>
          </p:nvSpPr>
          <p:spPr>
            <a:xfrm>
              <a:off x="0" y="895310"/>
              <a:ext cx="2471988"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465" name="Group"/>
            <p:cNvGrpSpPr/>
            <p:nvPr/>
          </p:nvGrpSpPr>
          <p:grpSpPr>
            <a:xfrm>
              <a:off x="2423391" y="9524"/>
              <a:ext cx="1435101" cy="1435101"/>
              <a:chOff x="12700" y="9524"/>
              <a:chExt cx="1435100" cy="1435100"/>
            </a:xfrm>
          </p:grpSpPr>
          <p:sp>
            <p:nvSpPr>
              <p:cNvPr id="146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64"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1468" name="Group"/>
            <p:cNvGrpSpPr/>
            <p:nvPr/>
          </p:nvGrpSpPr>
          <p:grpSpPr>
            <a:xfrm>
              <a:off x="2138098" y="455402"/>
              <a:ext cx="1435101" cy="1435101"/>
              <a:chOff x="12700" y="9524"/>
              <a:chExt cx="1435100" cy="1435100"/>
            </a:xfrm>
          </p:grpSpPr>
          <p:sp>
            <p:nvSpPr>
              <p:cNvPr id="146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67"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1471" name="Group"/>
            <p:cNvGrpSpPr/>
            <p:nvPr/>
          </p:nvGrpSpPr>
          <p:grpSpPr>
            <a:xfrm>
              <a:off x="2428642" y="895850"/>
              <a:ext cx="1435101" cy="1435101"/>
              <a:chOff x="12700" y="9524"/>
              <a:chExt cx="1435100" cy="1435100"/>
            </a:xfrm>
          </p:grpSpPr>
          <p:sp>
            <p:nvSpPr>
              <p:cNvPr id="146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70"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nvGrpSpPr>
            <p:cNvPr id="1474" name="Group"/>
            <p:cNvGrpSpPr/>
            <p:nvPr/>
          </p:nvGrpSpPr>
          <p:grpSpPr>
            <a:xfrm>
              <a:off x="4113217" y="471007"/>
              <a:ext cx="1435101" cy="1435101"/>
              <a:chOff x="12700" y="9524"/>
              <a:chExt cx="1435100" cy="1435100"/>
            </a:xfrm>
          </p:grpSpPr>
          <p:sp>
            <p:nvSpPr>
              <p:cNvPr id="147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473"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grpSp>
        <p:nvGrpSpPr>
          <p:cNvPr id="1513" name="Group"/>
          <p:cNvGrpSpPr/>
          <p:nvPr/>
        </p:nvGrpSpPr>
        <p:grpSpPr>
          <a:xfrm>
            <a:off x="16921560" y="8876303"/>
            <a:ext cx="7167024" cy="4517140"/>
            <a:chOff x="0" y="9524"/>
            <a:chExt cx="7167022" cy="4517139"/>
          </a:xfrm>
        </p:grpSpPr>
        <p:sp>
          <p:nvSpPr>
            <p:cNvPr id="1476" name="Rounded Rectangle"/>
            <p:cNvSpPr/>
            <p:nvPr/>
          </p:nvSpPr>
          <p:spPr>
            <a:xfrm>
              <a:off x="0" y="103254"/>
              <a:ext cx="7167023" cy="4423411"/>
            </a:xfrm>
            <a:prstGeom prst="roundRect">
              <a:avLst>
                <a:gd name="adj" fmla="val 2240"/>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477" name="Table 1-1-1-1-1-1-1-2-1-3-1"/>
            <p:cNvGraphicFramePr/>
            <p:nvPr/>
          </p:nvGraphicFramePr>
          <p:xfrm>
            <a:off x="3798132" y="370052"/>
            <a:ext cx="30353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05360"/>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.values.bin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Date:2020-01-01</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Array(Int64):[100,200]</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Date:2020-01-02</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graphicFrame>
          <p:nvGraphicFramePr>
            <p:cNvPr id="1478" name="Table 1-1-1-1-1-1-1-2-3-3"/>
            <p:cNvGraphicFramePr/>
            <p:nvPr/>
          </p:nvGraphicFramePr>
          <p:xfrm>
            <a:off x="701616" y="370052"/>
            <a:ext cx="8001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13"/>
                </a:tblGrid>
                <a:tr h="868554">
                  <a:tc>
                    <a:txBody>
                      <a:bodyPr/>
                      <a:lstStyle/>
                      <a:p>
                        <a:pPr algn="ctr" defTabSz="914400">
                          <a:lnSpc>
                            <a:spcPct val="70000"/>
                          </a:lnSpc>
                          <a:spcBef>
                            <a:spcPts val="0"/>
                          </a:spcBef>
                          <a:defRPr b="1" sz="1200">
                            <a:solidFill>
                              <a:srgbClr val="A9A9A9"/>
                            </a:solidFill>
                            <a:latin typeface="Helvetica"/>
                            <a:ea typeface="Helvetica"/>
                            <a:cs typeface="Helvetica"/>
                            <a:sym typeface="Helvetica"/>
                          </a:defRPr>
                        </a:pPr>
                        <a:r>
                          <a:rPr b="0"/>
                          <a:t>C</a:t>
                        </a:r>
                        <a:br>
                          <a:rPr b="0"/>
                        </a:br>
                        <a:r>
                          <a:rPr b="0"/>
                          <a:t>.object_</a:t>
                        </a:r>
                        <a:br>
                          <a:rPr b="0"/>
                        </a:br>
                        <a:r>
                          <a:rPr b="0"/>
                          <a:t>shared_</a:t>
                        </a:r>
                        <a:br>
                          <a:rPr b="0"/>
                        </a:br>
                        <a:r>
                          <a:rPr b="0"/>
                          <a:t>data</a:t>
                        </a:r>
                        <a:br>
                          <a:rPr b="0"/>
                        </a:br>
                        <a:r>
                          <a:rPr b="0"/>
                          <a:t>.size0.bin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479" name="Table 1-1-1-1-1-1-1-1-1-1-1-2-1-1"/>
            <p:cNvGraphicFramePr/>
            <p:nvPr/>
          </p:nvGraphicFramePr>
          <p:xfrm>
            <a:off x="204240" y="370052"/>
            <a:ext cx="5207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480" name="Table 1-1-1-1-1-1-1-2-1-3"/>
            <p:cNvGraphicFramePr/>
            <p:nvPr/>
          </p:nvGraphicFramePr>
          <p:xfrm>
            <a:off x="1715408" y="370052"/>
            <a:ext cx="18542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20554"/>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.paths.bin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h</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sp>
          <p:nvSpPr>
            <p:cNvPr id="1481" name="Rectangle"/>
            <p:cNvSpPr/>
            <p:nvPr/>
          </p:nvSpPr>
          <p:spPr>
            <a:xfrm>
              <a:off x="2151305" y="1646335"/>
              <a:ext cx="975297" cy="54298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482" name="Rectangle"/>
            <p:cNvSpPr/>
            <p:nvPr/>
          </p:nvSpPr>
          <p:spPr>
            <a:xfrm>
              <a:off x="2151305" y="1304064"/>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483" name="Rectangle"/>
            <p:cNvSpPr/>
            <p:nvPr/>
          </p:nvSpPr>
          <p:spPr>
            <a:xfrm>
              <a:off x="2151305" y="2296400"/>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484" name="1"/>
            <p:cNvSpPr txBox="1"/>
            <p:nvPr/>
          </p:nvSpPr>
          <p:spPr>
            <a:xfrm>
              <a:off x="1016880" y="329933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1485" name="Connection Line"/>
            <p:cNvCxnSpPr>
              <a:stCxn id="1484" idx="0"/>
              <a:endCxn id="1482" idx="0"/>
            </p:cNvCxnSpPr>
            <p:nvPr/>
          </p:nvCxnSpPr>
          <p:spPr>
            <a:xfrm flipV="1">
              <a:off x="1090695" y="1428898"/>
              <a:ext cx="1548259" cy="2000702"/>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486" name="2"/>
            <p:cNvSpPr txBox="1"/>
            <p:nvPr/>
          </p:nvSpPr>
          <p:spPr>
            <a:xfrm>
              <a:off x="1016880" y="3628704"/>
              <a:ext cx="147630" cy="260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2</a:t>
              </a:r>
            </a:p>
          </p:txBody>
        </p:sp>
        <p:cxnSp>
          <p:nvCxnSpPr>
            <p:cNvPr id="1487" name="Connection Line"/>
            <p:cNvCxnSpPr>
              <a:stCxn id="1486" idx="0"/>
              <a:endCxn id="1481" idx="0"/>
            </p:cNvCxnSpPr>
            <p:nvPr/>
          </p:nvCxnSpPr>
          <p:spPr>
            <a:xfrm flipV="1">
              <a:off x="1090695" y="1917829"/>
              <a:ext cx="1548259" cy="1841137"/>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488" name="1"/>
            <p:cNvSpPr txBox="1"/>
            <p:nvPr/>
          </p:nvSpPr>
          <p:spPr>
            <a:xfrm>
              <a:off x="1016880" y="395607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1489" name="Connection Line"/>
            <p:cNvCxnSpPr>
              <a:stCxn id="1488" idx="0"/>
              <a:endCxn id="1483" idx="0"/>
            </p:cNvCxnSpPr>
            <p:nvPr/>
          </p:nvCxnSpPr>
          <p:spPr>
            <a:xfrm flipV="1">
              <a:off x="1090695" y="2421234"/>
              <a:ext cx="1548259" cy="1665106"/>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490" name="Line"/>
            <p:cNvSpPr/>
            <p:nvPr/>
          </p:nvSpPr>
          <p:spPr>
            <a:xfrm>
              <a:off x="2959193" y="1428897"/>
              <a:ext cx="181867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491" name="Line"/>
            <p:cNvSpPr/>
            <p:nvPr/>
          </p:nvSpPr>
          <p:spPr>
            <a:xfrm>
              <a:off x="2843452" y="1776260"/>
              <a:ext cx="97323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492" name="Line"/>
            <p:cNvSpPr/>
            <p:nvPr/>
          </p:nvSpPr>
          <p:spPr>
            <a:xfrm>
              <a:off x="2742138" y="2099189"/>
              <a:ext cx="2048431"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493" name="Line"/>
            <p:cNvSpPr/>
            <p:nvPr/>
          </p:nvSpPr>
          <p:spPr>
            <a:xfrm>
              <a:off x="2937529" y="2421234"/>
              <a:ext cx="185304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494" name="Shared data"/>
            <p:cNvSpPr txBox="1"/>
            <p:nvPr/>
          </p:nvSpPr>
          <p:spPr>
            <a:xfrm>
              <a:off x="5404530" y="3972820"/>
              <a:ext cx="1735693"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Shared data</a:t>
              </a:r>
            </a:p>
          </p:txBody>
        </p:sp>
        <p:sp>
          <p:nvSpPr>
            <p:cNvPr id="1495" name="per table row the number of  additional dynamic JSON paths that are stored as shared data"/>
            <p:cNvSpPr txBox="1"/>
            <p:nvPr/>
          </p:nvSpPr>
          <p:spPr>
            <a:xfrm>
              <a:off x="1585762" y="3311252"/>
              <a:ext cx="4074164" cy="10066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per table row the number of </a:t>
              </a:r>
              <a:br/>
              <a:r>
                <a:t>additional dynamic JSON paths</a:t>
              </a:r>
              <a:br/>
              <a:r>
                <a:t>that are stored as shared data</a:t>
              </a:r>
            </a:p>
          </p:txBody>
        </p:sp>
        <p:sp>
          <p:nvSpPr>
            <p:cNvPr id="1496" name="Line"/>
            <p:cNvSpPr/>
            <p:nvPr/>
          </p:nvSpPr>
          <p:spPr>
            <a:xfrm flipH="1">
              <a:off x="1554303" y="3661269"/>
              <a:ext cx="182753" cy="1"/>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497" name="path names"/>
            <p:cNvSpPr txBox="1"/>
            <p:nvPr/>
          </p:nvSpPr>
          <p:spPr>
            <a:xfrm>
              <a:off x="1864252" y="2752052"/>
              <a:ext cx="1651831"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names</a:t>
              </a:r>
            </a:p>
          </p:txBody>
        </p:sp>
        <p:sp>
          <p:nvSpPr>
            <p:cNvPr id="1498" name="path types and values"/>
            <p:cNvSpPr txBox="1"/>
            <p:nvPr/>
          </p:nvSpPr>
          <p:spPr>
            <a:xfrm>
              <a:off x="3745979" y="2769840"/>
              <a:ext cx="3135069"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types and values</a:t>
              </a:r>
            </a:p>
          </p:txBody>
        </p:sp>
        <p:sp>
          <p:nvSpPr>
            <p:cNvPr id="1499" name="Line"/>
            <p:cNvSpPr/>
            <p:nvPr/>
          </p:nvSpPr>
          <p:spPr>
            <a:xfrm flipV="1">
              <a:off x="263895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500" name="Line"/>
            <p:cNvSpPr/>
            <p:nvPr/>
          </p:nvSpPr>
          <p:spPr>
            <a:xfrm flipV="1">
              <a:off x="531913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503" name="Group"/>
            <p:cNvGrpSpPr/>
            <p:nvPr/>
          </p:nvGrpSpPr>
          <p:grpSpPr>
            <a:xfrm>
              <a:off x="104270" y="9524"/>
              <a:ext cx="1435101" cy="1435101"/>
              <a:chOff x="12700" y="9524"/>
              <a:chExt cx="1435100" cy="1435100"/>
            </a:xfrm>
          </p:grpSpPr>
          <p:sp>
            <p:nvSpPr>
              <p:cNvPr id="150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02"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1506" name="Group"/>
            <p:cNvGrpSpPr/>
            <p:nvPr/>
          </p:nvGrpSpPr>
          <p:grpSpPr>
            <a:xfrm>
              <a:off x="473680" y="9524"/>
              <a:ext cx="1435101" cy="1435101"/>
              <a:chOff x="12700" y="9524"/>
              <a:chExt cx="1435100" cy="1435100"/>
            </a:xfrm>
          </p:grpSpPr>
          <p:sp>
            <p:nvSpPr>
              <p:cNvPr id="150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05"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1509" name="Group"/>
            <p:cNvGrpSpPr/>
            <p:nvPr/>
          </p:nvGrpSpPr>
          <p:grpSpPr>
            <a:xfrm>
              <a:off x="836096" y="9524"/>
              <a:ext cx="1435101" cy="1435101"/>
              <a:chOff x="12700" y="9524"/>
              <a:chExt cx="1435100" cy="1435100"/>
            </a:xfrm>
          </p:grpSpPr>
          <p:sp>
            <p:nvSpPr>
              <p:cNvPr id="150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08"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nvGrpSpPr>
            <p:cNvPr id="1512" name="Group"/>
            <p:cNvGrpSpPr/>
            <p:nvPr/>
          </p:nvGrpSpPr>
          <p:grpSpPr>
            <a:xfrm>
              <a:off x="1196523" y="9524"/>
              <a:ext cx="1435101" cy="1435101"/>
              <a:chOff x="12700" y="9524"/>
              <a:chExt cx="1435100" cy="1435100"/>
            </a:xfrm>
          </p:grpSpPr>
          <p:sp>
            <p:nvSpPr>
              <p:cNvPr id="151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11"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sp>
        <p:nvSpPr>
          <p:cNvPr id="1514" name="Too many column files for high-cardinality JSON paths"/>
          <p:cNvSpPr txBox="1"/>
          <p:nvPr/>
        </p:nvSpPr>
        <p:spPr>
          <a:xfrm>
            <a:off x="16305534" y="787103"/>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515" name="Challenge 1:"/>
          <p:cNvSpPr txBox="1"/>
          <p:nvPr/>
        </p:nvSpPr>
        <p:spPr>
          <a:xfrm>
            <a:off x="16305534" y="388269"/>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516" name="Too many column files for highly dynamic JSON paths"/>
          <p:cNvSpPr txBox="1"/>
          <p:nvPr/>
        </p:nvSpPr>
        <p:spPr>
          <a:xfrm>
            <a:off x="16307266" y="1148398"/>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sp>
        <p:nvSpPr>
          <p:cNvPr id="1517" name="✅"/>
          <p:cNvSpPr txBox="1"/>
          <p:nvPr/>
        </p:nvSpPr>
        <p:spPr>
          <a:xfrm>
            <a:off x="23863664" y="1135698"/>
            <a:ext cx="419101"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lvl1pPr>
          </a:lstStyle>
          <a:p>
            <a:pPr/>
            <a:r>
              <a:t>✅</a:t>
            </a:r>
          </a:p>
        </p:txBody>
      </p:sp>
      <p:sp>
        <p:nvSpPr>
          <p:cNvPr id="1518" name="✅"/>
          <p:cNvSpPr txBox="1"/>
          <p:nvPr/>
        </p:nvSpPr>
        <p:spPr>
          <a:xfrm>
            <a:off x="23863664" y="774403"/>
            <a:ext cx="419101"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lvl1pPr>
          </a:lstStyle>
          <a:p>
            <a:pPr/>
            <a:r>
              <a:t>✅</a:t>
            </a:r>
          </a:p>
        </p:txBody>
      </p:sp>
      <p:sp>
        <p:nvSpPr>
          <p:cNvPr id="1519" name="Too many column files for high-cardinality JSON paths"/>
          <p:cNvSpPr txBox="1"/>
          <p:nvPr/>
        </p:nvSpPr>
        <p:spPr>
          <a:xfrm>
            <a:off x="16305534" y="787103"/>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F2B13F"/>
                </a:solidFill>
                <a:latin typeface="Helvetica"/>
                <a:ea typeface="Helvetica"/>
                <a:cs typeface="Helvetica"/>
                <a:sym typeface="Helvetica"/>
              </a:defRPr>
            </a:lvl1pPr>
          </a:lstStyle>
          <a:p>
            <a:pPr/>
            <a:r>
              <a:t>Too many column files for high-cardinality JSON paths</a:t>
            </a:r>
          </a:p>
        </p:txBody>
      </p:sp>
      <p:sp>
        <p:nvSpPr>
          <p:cNvPr id="1520" name="Too many column files for highly dynamic JSON paths"/>
          <p:cNvSpPr txBox="1"/>
          <p:nvPr/>
        </p:nvSpPr>
        <p:spPr>
          <a:xfrm>
            <a:off x="16307266" y="1148398"/>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84D092"/>
                </a:solidFill>
                <a:latin typeface="Helvetica"/>
                <a:ea typeface="Helvetica"/>
                <a:cs typeface="Helvetica"/>
                <a:sym typeface="Helvetica"/>
              </a:defRPr>
            </a:lvl1pPr>
          </a:lstStyle>
          <a:p>
            <a:pPr/>
            <a:r>
              <a:t>Too many column files for highly dynamic JSON paths</a:t>
            </a:r>
          </a:p>
        </p:txBody>
      </p:sp>
      <p:grpSp>
        <p:nvGrpSpPr>
          <p:cNvPr id="1545" name="Group"/>
          <p:cNvGrpSpPr/>
          <p:nvPr/>
        </p:nvGrpSpPr>
        <p:grpSpPr>
          <a:xfrm>
            <a:off x="9114963" y="3734337"/>
            <a:ext cx="7477039" cy="9657111"/>
            <a:chOff x="0" y="0"/>
            <a:chExt cx="7477038" cy="9657109"/>
          </a:xfrm>
        </p:grpSpPr>
        <p:sp>
          <p:nvSpPr>
            <p:cNvPr id="1521" name="Rounded Rectangle"/>
            <p:cNvSpPr/>
            <p:nvPr/>
          </p:nvSpPr>
          <p:spPr>
            <a:xfrm>
              <a:off x="3257387" y="3209573"/>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530" name="Group"/>
            <p:cNvGrpSpPr/>
            <p:nvPr/>
          </p:nvGrpSpPr>
          <p:grpSpPr>
            <a:xfrm>
              <a:off x="2500059" y="7460096"/>
              <a:ext cx="3228016" cy="2197014"/>
              <a:chOff x="12700" y="0"/>
              <a:chExt cx="3228014" cy="2197013"/>
            </a:xfrm>
          </p:grpSpPr>
          <p:sp>
            <p:nvSpPr>
              <p:cNvPr id="1522" name="0"/>
              <p:cNvSpPr txBox="1"/>
              <p:nvPr/>
            </p:nvSpPr>
            <p:spPr>
              <a:xfrm>
                <a:off x="680149"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523" name="Rounded Rectangle"/>
              <p:cNvSpPr/>
              <p:nvPr/>
            </p:nvSpPr>
            <p:spPr>
              <a:xfrm>
                <a:off x="32446" y="359529"/>
                <a:ext cx="1544350" cy="1832178"/>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524" name="Table 1-1-1-1-1-1-1-2-3-1-2"/>
              <p:cNvGraphicFramePr/>
              <p:nvPr/>
            </p:nvGraphicFramePr>
            <p:xfrm>
              <a:off x="705996" y="508523"/>
              <a:ext cx="73689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2841">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45</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525" name="Table 1-1-1-1-1-1-1-1-1-1-1-1-2-2"/>
              <p:cNvGraphicFramePr/>
              <p:nvPr/>
            </p:nvGraphicFramePr>
            <p:xfrm>
              <a:off x="12700" y="508523"/>
              <a:ext cx="527383"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26" name="Rounded Rectangle"/>
              <p:cNvSpPr/>
              <p:nvPr/>
            </p:nvSpPr>
            <p:spPr>
              <a:xfrm>
                <a:off x="1689569" y="354219"/>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527" name="Table 1-1-1-1-1-1-1-2-2-3"/>
              <p:cNvGraphicFramePr/>
              <p:nvPr/>
            </p:nvGraphicFramePr>
            <p:xfrm>
              <a:off x="2370863" y="508523"/>
              <a:ext cx="729667"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baz</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528" name="Table 1-1-1-1-1-1-1-1-1-1-1-1-2-1-3"/>
              <p:cNvGraphicFramePr/>
              <p:nvPr/>
            </p:nvGraphicFramePr>
            <p:xfrm>
              <a:off x="1694277" y="508523"/>
              <a:ext cx="534609"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29" name="1"/>
              <p:cNvSpPr txBox="1"/>
              <p:nvPr/>
            </p:nvSpPr>
            <p:spPr>
              <a:xfrm>
                <a:off x="23768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grpSp>
        <p:sp>
          <p:nvSpPr>
            <p:cNvPr id="1531" name="Line"/>
            <p:cNvSpPr/>
            <p:nvPr/>
          </p:nvSpPr>
          <p:spPr>
            <a:xfrm flipH="1">
              <a:off x="3345141"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532" name="Line"/>
            <p:cNvSpPr/>
            <p:nvPr/>
          </p:nvSpPr>
          <p:spPr>
            <a:xfrm>
              <a:off x="4493387"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533" name="Table 1-1-1-1-1-1-1-2-1-2"/>
            <p:cNvGraphicFramePr/>
            <p:nvPr/>
          </p:nvGraphicFramePr>
          <p:xfrm>
            <a:off x="3755064" y="3363876"/>
            <a:ext cx="73689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534" name="Table 1-1-1-1-1-1-1-2-3-1-1-2"/>
            <p:cNvGraphicFramePr/>
            <p:nvPr/>
          </p:nvGraphicFramePr>
          <p:xfrm>
            <a:off x="4631390" y="3363876"/>
            <a:ext cx="715219"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15217"/>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500"/>
                          <a:t>offsets</a:t>
                        </a:r>
                        <a:br>
                          <a:rPr b="0" sz="150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bl>
            </a:graphicData>
          </a:graphic>
        </p:graphicFrame>
        <p:graphicFrame>
          <p:nvGraphicFramePr>
            <p:cNvPr id="1535" name="Table 1-1-1-1-1-1-1-2-1-1-1-2"/>
            <p:cNvGraphicFramePr/>
            <p:nvPr/>
          </p:nvGraphicFramePr>
          <p:xfrm>
            <a:off x="5502752" y="3363876"/>
            <a:ext cx="184945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9452"/>
                </a:tblGrid>
                <a:tr h="877128">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048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167745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536" name="Table 1-1-1-1-1-1-1-1-1-1-1-2-1-2-1-2"/>
            <p:cNvGraphicFramePr/>
            <p:nvPr/>
          </p:nvGraphicFramePr>
          <p:xfrm>
            <a:off x="3253846" y="3363876"/>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37" name="C.a.e (dynamic  path)"/>
            <p:cNvSpPr txBox="1"/>
            <p:nvPr/>
          </p:nvSpPr>
          <p:spPr>
            <a:xfrm>
              <a:off x="4452813" y="2456589"/>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C.a.e</a:t>
              </a:r>
              <a:br/>
              <a:r>
                <a:t>(dynamic  path)</a:t>
              </a:r>
            </a:p>
          </p:txBody>
        </p:sp>
        <p:sp>
          <p:nvSpPr>
            <p:cNvPr id="1538" name="only in-memory"/>
            <p:cNvSpPr txBox="1"/>
            <p:nvPr/>
          </p:nvSpPr>
          <p:spPr>
            <a:xfrm>
              <a:off x="4698727" y="3812330"/>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539" name="memory-thin.svg" descr="memory-thin.svg"/>
            <p:cNvPicPr>
              <a:picLocks noChangeAspect="1"/>
            </p:cNvPicPr>
            <p:nvPr/>
          </p:nvPicPr>
          <p:blipFill>
            <a:blip r:embed="rId3">
              <a:extLst/>
            </a:blip>
            <a:srcRect l="0" t="13580" r="33" b="13668"/>
            <a:stretch>
              <a:fillRect/>
            </a:stretch>
          </p:blipFill>
          <p:spPr>
            <a:xfrm>
              <a:off x="4687794" y="3818982"/>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659" name="Connection Line"/>
            <p:cNvSpPr/>
            <p:nvPr/>
          </p:nvSpPr>
          <p:spPr>
            <a:xfrm>
              <a:off x="63500" y="127000"/>
              <a:ext cx="5374641" cy="23939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5263"/>
                  </a:lnTo>
                  <a:lnTo>
                    <a:pt x="21600" y="15263"/>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543" name="Group"/>
            <p:cNvGrpSpPr/>
            <p:nvPr/>
          </p:nvGrpSpPr>
          <p:grpSpPr>
            <a:xfrm>
              <a:off x="5905058" y="2425127"/>
              <a:ext cx="1435101" cy="1435101"/>
              <a:chOff x="12700" y="9524"/>
              <a:chExt cx="1435100" cy="1435100"/>
            </a:xfrm>
          </p:grpSpPr>
          <p:sp>
            <p:nvSpPr>
              <p:cNvPr id="154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42"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sp>
          <p:nvSpPr>
            <p:cNvPr id="1544"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564" name="Group"/>
          <p:cNvGrpSpPr/>
          <p:nvPr/>
        </p:nvGrpSpPr>
        <p:grpSpPr>
          <a:xfrm>
            <a:off x="7320977" y="3602069"/>
            <a:ext cx="4848537" cy="9789379"/>
            <a:chOff x="0" y="0"/>
            <a:chExt cx="4848535" cy="9789378"/>
          </a:xfrm>
        </p:grpSpPr>
        <p:sp>
          <p:nvSpPr>
            <p:cNvPr id="1546" name="Rounded Rectangle"/>
            <p:cNvSpPr/>
            <p:nvPr/>
          </p:nvSpPr>
          <p:spPr>
            <a:xfrm>
              <a:off x="598559" y="3341841"/>
              <a:ext cx="4219652" cy="4173022"/>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47" name="Rounded Rectangle"/>
            <p:cNvSpPr/>
            <p:nvPr/>
          </p:nvSpPr>
          <p:spPr>
            <a:xfrm>
              <a:off x="1153000" y="7946584"/>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548" name="Table 1-1-1-1-1-1-1-2-2-2"/>
            <p:cNvGraphicFramePr/>
            <p:nvPr/>
          </p:nvGraphicFramePr>
          <p:xfrm>
            <a:off x="1834292" y="8100888"/>
            <a:ext cx="729668"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C.a.d.e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bar</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549" name="Table 1-1-1-1-1-1-1-1-1-1-1-1-2-1-2"/>
            <p:cNvGraphicFramePr/>
            <p:nvPr/>
          </p:nvGraphicFramePr>
          <p:xfrm>
            <a:off x="1119608" y="8100888"/>
            <a:ext cx="527384"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50" name="0"/>
            <p:cNvSpPr txBox="1"/>
            <p:nvPr/>
          </p:nvSpPr>
          <p:spPr>
            <a:xfrm>
              <a:off x="1840283" y="7621305"/>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551" name="Line"/>
            <p:cNvSpPr/>
            <p:nvPr/>
          </p:nvSpPr>
          <p:spPr>
            <a:xfrm>
              <a:off x="1459560" y="7380675"/>
              <a:ext cx="376311" cy="321447"/>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552" name="Table 1-1-1-1-1-1-1-2-1"/>
            <p:cNvGraphicFramePr/>
            <p:nvPr/>
          </p:nvGraphicFramePr>
          <p:xfrm>
            <a:off x="1096238"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553" name="Table 1-1-1-1-1-1-1-2-3-1-1"/>
            <p:cNvGraphicFramePr/>
            <p:nvPr/>
          </p:nvGraphicFramePr>
          <p:xfrm>
            <a:off x="1972563"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2434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554" name="Table 1-1-1-1-1-1-1-2-1-1-1"/>
            <p:cNvGraphicFramePr/>
            <p:nvPr/>
          </p:nvGraphicFramePr>
          <p:xfrm>
            <a:off x="2843920" y="3496144"/>
            <a:ext cx="1835005"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35003"/>
                </a:tblGrid>
                <a:tr h="888889">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305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a:t>
                        </a:r>
                      </a:p>
                    </a:txBody>
                    <a:tcPr marL="0" marR="0" marT="0" marB="0" anchor="t" anchorCtr="0" horzOverflow="overflow">
                      <a:lnL w="0">
                        <a:miter lim="400000"/>
                      </a:lnL>
                      <a:lnR w="0">
                        <a:miter lim="400000"/>
                      </a:lnR>
                      <a:lnT w="0">
                        <a:miter lim="400000"/>
                      </a:lnT>
                      <a:lnB w="0">
                        <a:miter lim="400000"/>
                      </a:lnB>
                      <a:solidFill>
                        <a:srgbClr val="919292"/>
                      </a:solidFill>
                    </a:tcPr>
                  </a:tc>
                </a:tr>
                <a:tr h="166312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555" name="Table 1-1-1-1-1-1-1-1-1-1-1-2-1-2-1"/>
            <p:cNvGraphicFramePr/>
            <p:nvPr/>
          </p:nvGraphicFramePr>
          <p:xfrm>
            <a:off x="607720" y="3496144"/>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600"/>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56" name="C.a.d.e (dynamic  path)"/>
            <p:cNvSpPr txBox="1"/>
            <p:nvPr/>
          </p:nvSpPr>
          <p:spPr>
            <a:xfrm>
              <a:off x="1793985" y="2588857"/>
              <a:ext cx="1828801"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C.a.d.e</a:t>
              </a:r>
              <a:br/>
              <a:r>
                <a:t>(dynamic  path)</a:t>
              </a:r>
            </a:p>
          </p:txBody>
        </p:sp>
        <p:sp>
          <p:nvSpPr>
            <p:cNvPr id="1557" name="only in-memory"/>
            <p:cNvSpPr txBox="1"/>
            <p:nvPr/>
          </p:nvSpPr>
          <p:spPr>
            <a:xfrm>
              <a:off x="2039899" y="3944598"/>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558" name="memory-thin.svg" descr="memory-thin.svg"/>
            <p:cNvPicPr>
              <a:picLocks noChangeAspect="1"/>
            </p:cNvPicPr>
            <p:nvPr/>
          </p:nvPicPr>
          <p:blipFill>
            <a:blip r:embed="rId3">
              <a:extLst/>
            </a:blip>
            <a:srcRect l="0" t="13580" r="33" b="13668"/>
            <a:stretch>
              <a:fillRect/>
            </a:stretch>
          </p:blipFill>
          <p:spPr>
            <a:xfrm>
              <a:off x="2028967" y="3951251"/>
              <a:ext cx="200702" cy="146061"/>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660" name="Connection Line"/>
            <p:cNvSpPr/>
            <p:nvPr/>
          </p:nvSpPr>
          <p:spPr>
            <a:xfrm>
              <a:off x="63500" y="127000"/>
              <a:ext cx="2658110" cy="2526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7506"/>
                  </a:lnTo>
                  <a:lnTo>
                    <a:pt x="21600" y="17506"/>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562" name="Group"/>
            <p:cNvGrpSpPr/>
            <p:nvPr/>
          </p:nvGrpSpPr>
          <p:grpSpPr>
            <a:xfrm>
              <a:off x="3413435" y="2557395"/>
              <a:ext cx="1435101" cy="1435101"/>
              <a:chOff x="12700" y="9524"/>
              <a:chExt cx="1435100" cy="1435100"/>
            </a:xfrm>
          </p:grpSpPr>
          <p:sp>
            <p:nvSpPr>
              <p:cNvPr id="156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61"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sp>
          <p:nvSpPr>
            <p:cNvPr id="1563"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sp>
        <p:nvSpPr>
          <p:cNvPr id="1565" name="Square"/>
          <p:cNvSpPr/>
          <p:nvPr/>
        </p:nvSpPr>
        <p:spPr>
          <a:xfrm>
            <a:off x="5944545" y="3122945"/>
            <a:ext cx="127001" cy="127001"/>
          </a:xfrm>
          <a:prstGeom prst="rect">
            <a:avLst/>
          </a:prstGeom>
          <a:solidFill>
            <a:srgbClr val="FFFFFF">
              <a:alpha val="0"/>
            </a:srgbClr>
          </a:solidFill>
          <a:ln w="12700">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599" name="Group"/>
          <p:cNvGrpSpPr/>
          <p:nvPr/>
        </p:nvGrpSpPr>
        <p:grpSpPr>
          <a:xfrm>
            <a:off x="1375781" y="2990753"/>
            <a:ext cx="6508346" cy="10400697"/>
            <a:chOff x="12699" y="0"/>
            <a:chExt cx="6508345" cy="10400695"/>
          </a:xfrm>
        </p:grpSpPr>
        <p:grpSp>
          <p:nvGrpSpPr>
            <p:cNvPr id="1597" name="Group"/>
            <p:cNvGrpSpPr/>
            <p:nvPr/>
          </p:nvGrpSpPr>
          <p:grpSpPr>
            <a:xfrm>
              <a:off x="12699" y="0"/>
              <a:ext cx="6508347" cy="10400696"/>
              <a:chOff x="12699" y="0"/>
              <a:chExt cx="6508345" cy="10400695"/>
            </a:xfrm>
          </p:grpSpPr>
          <p:graphicFrame>
            <p:nvGraphicFramePr>
              <p:cNvPr id="1566" name="Table 1-1-1-1-1-1-1-1-1-1-1-2-1-2-1-1"/>
              <p:cNvGraphicFramePr/>
              <p:nvPr/>
            </p:nvGraphicFramePr>
            <p:xfrm>
              <a:off x="2112797" y="4107460"/>
              <a:ext cx="35399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0996"/>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pSp>
            <p:nvGrpSpPr>
              <p:cNvPr id="1596" name="Group"/>
              <p:cNvGrpSpPr/>
              <p:nvPr/>
            </p:nvGrpSpPr>
            <p:grpSpPr>
              <a:xfrm>
                <a:off x="12699" y="0"/>
                <a:ext cx="6508347" cy="10400696"/>
                <a:chOff x="12699" y="0"/>
                <a:chExt cx="6508345" cy="10400695"/>
              </a:xfrm>
            </p:grpSpPr>
            <p:sp>
              <p:nvSpPr>
                <p:cNvPr id="1567" name="Rectangle"/>
                <p:cNvSpPr/>
                <p:nvPr/>
              </p:nvSpPr>
              <p:spPr>
                <a:xfrm>
                  <a:off x="4543699" y="0"/>
                  <a:ext cx="200820" cy="259193"/>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68" name="Rounded Rectangle"/>
                <p:cNvSpPr/>
                <p:nvPr/>
              </p:nvSpPr>
              <p:spPr>
                <a:xfrm>
                  <a:off x="2103638" y="3953157"/>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582" name="Group"/>
                <p:cNvGrpSpPr/>
                <p:nvPr/>
              </p:nvGrpSpPr>
              <p:grpSpPr>
                <a:xfrm>
                  <a:off x="12699" y="8245321"/>
                  <a:ext cx="6508347" cy="2155375"/>
                  <a:chOff x="12700" y="0"/>
                  <a:chExt cx="6508344" cy="2155374"/>
                </a:xfrm>
              </p:grpSpPr>
              <p:sp>
                <p:nvSpPr>
                  <p:cNvPr id="1569" name="Rounded Rectangle"/>
                  <p:cNvSpPr/>
                  <p:nvPr/>
                </p:nvSpPr>
                <p:spPr>
                  <a:xfrm>
                    <a:off x="45146" y="317889"/>
                    <a:ext cx="1544350" cy="1832177"/>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570" name="Table 1-1-1-1-1-1-1-2-3-1"/>
                  <p:cNvGraphicFramePr/>
                  <p:nvPr/>
                </p:nvGraphicFramePr>
                <p:xfrm>
                  <a:off x="718696" y="466883"/>
                  <a:ext cx="729668"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2841">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571" name="Table 1-1-1-1-1-1-1-1-1-1-1-1-2"/>
                  <p:cNvGraphicFramePr/>
                  <p:nvPr/>
                </p:nvGraphicFramePr>
                <p:xfrm>
                  <a:off x="12700" y="466883"/>
                  <a:ext cx="54183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2331"/>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72" name="Rounded Rectangle"/>
                  <p:cNvSpPr/>
                  <p:nvPr/>
                </p:nvSpPr>
                <p:spPr>
                  <a:xfrm>
                    <a:off x="1702270" y="312580"/>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573" name="Table 1-1-1-1-1-1-1-2-2"/>
                  <p:cNvGraphicFramePr/>
                  <p:nvPr/>
                </p:nvGraphicFramePr>
                <p:xfrm>
                  <a:off x="2383564" y="466883"/>
                  <a:ext cx="722443"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1708">
                        <a:tc>
                          <a:txBody>
                            <a:bodyPr/>
                            <a:lstStyle/>
                            <a:p>
                              <a:pPr algn="ctr" defTabSz="914400">
                                <a:lnSpc>
                                  <a:spcPct val="100000"/>
                                </a:lnSpc>
                                <a:spcBef>
                                  <a:spcPts val="0"/>
                                </a:spcBef>
                                <a:defRPr b="1" sz="17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574" name="Table 1-1-1-1-1-1-1-1-1-1-1-1-2-1"/>
                  <p:cNvGraphicFramePr/>
                  <p:nvPr/>
                </p:nvGraphicFramePr>
                <p:xfrm>
                  <a:off x="1668879" y="466883"/>
                  <a:ext cx="534608"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75" name="Rounded Rectangle"/>
                  <p:cNvSpPr/>
                  <p:nvPr/>
                </p:nvSpPr>
                <p:spPr>
                  <a:xfrm>
                    <a:off x="3395501" y="317889"/>
                    <a:ext cx="3125544" cy="1832178"/>
                  </a:xfrm>
                  <a:prstGeom prst="roundRect">
                    <a:avLst>
                      <a:gd name="adj" fmla="val 540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76" name="0"/>
                  <p:cNvSpPr txBox="1"/>
                  <p:nvPr/>
                </p:nvSpPr>
                <p:spPr>
                  <a:xfrm>
                    <a:off x="4290504" y="1379719"/>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graphicFrame>
                <p:nvGraphicFramePr>
                  <p:cNvPr id="1577" name="Table 1-1-1-1-1-1-1-2-1-2-1"/>
                  <p:cNvGraphicFramePr/>
                  <p:nvPr/>
                </p:nvGraphicFramePr>
                <p:xfrm>
                  <a:off x="4124662" y="466883"/>
                  <a:ext cx="2254021"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54020"/>
                      </a:tblGrid>
                      <a:tr h="862841">
                        <a:tc>
                          <a:txBody>
                            <a:bodyPr/>
                            <a:lstStyle/>
                            <a:p>
                              <a:pPr algn="ctr" defTabSz="914400">
                                <a:lnSpc>
                                  <a:spcPct val="100000"/>
                                </a:lnSpc>
                                <a:spcBef>
                                  <a:spcPts val="0"/>
                                </a:spcBef>
                                <a:defRPr b="1" sz="2000">
                                  <a:solidFill>
                                    <a:srgbClr val="84D092"/>
                                  </a:solidFill>
                                  <a:latin typeface="Helvetica"/>
                                  <a:ea typeface="Helvetica"/>
                                  <a:cs typeface="Helvetica"/>
                                  <a:sym typeface="Helvetica"/>
                                </a:defRPr>
                              </a:pPr>
                              <a:r>
                                <a:rPr b="0"/>
                                <a:t>C.SharedVariant</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84D092"/>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Array(Int64):[23,24]</a:t>
                              </a:r>
                            </a:p>
                          </a:txBody>
                          <a:tcPr marL="0" marR="0" marT="0" marB="0" anchor="ctr" anchorCtr="0" horzOverflow="overflow">
                            <a:lnL w="0">
                              <a:miter lim="400000"/>
                            </a:lnL>
                            <a:lnR w="0">
                              <a:miter lim="400000"/>
                            </a:lnR>
                            <a:lnT w="0">
                              <a:miter lim="400000"/>
                            </a:lnT>
                            <a:lnB w="0">
                              <a:miter lim="400000"/>
                            </a:lnB>
                            <a:solidFill>
                              <a:srgbClr val="84D092"/>
                            </a:solidFill>
                          </a:tcPr>
                        </a:tc>
                      </a:tr>
                    </a:tbl>
                  </a:graphicData>
                </a:graphic>
              </p:graphicFrame>
              <p:graphicFrame>
                <p:nvGraphicFramePr>
                  <p:cNvPr id="1578" name="Table 1-1-1-1-1-1-1-1-1-1-1-1-2-3"/>
                  <p:cNvGraphicFramePr/>
                  <p:nvPr/>
                </p:nvGraphicFramePr>
                <p:xfrm>
                  <a:off x="3396013" y="466883"/>
                  <a:ext cx="534608" cy="1524355"/>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579" name="1"/>
                  <p:cNvSpPr txBox="1"/>
                  <p:nvPr/>
                </p:nvSpPr>
                <p:spPr>
                  <a:xfrm>
                    <a:off x="4485022"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580" name="0"/>
                  <p:cNvSpPr txBox="1"/>
                  <p:nvPr/>
                </p:nvSpPr>
                <p:spPr>
                  <a:xfrm>
                    <a:off x="692850"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581" name="2"/>
                  <p:cNvSpPr txBox="1"/>
                  <p:nvPr/>
                </p:nvSpPr>
                <p:spPr>
                  <a:xfrm>
                    <a:off x="23895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grpSp>
            <p:sp>
              <p:nvSpPr>
                <p:cNvPr id="1583" name="Line"/>
                <p:cNvSpPr/>
                <p:nvPr/>
              </p:nvSpPr>
              <p:spPr>
                <a:xfrm>
                  <a:off x="3318485" y="7982028"/>
                  <a:ext cx="1166343"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584" name="Line"/>
                <p:cNvSpPr/>
                <p:nvPr/>
              </p:nvSpPr>
              <p:spPr>
                <a:xfrm flipH="1">
                  <a:off x="2580841" y="7982028"/>
                  <a:ext cx="355829"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585" name="Table 1-1-1-1-1-1-1-2-1-1"/>
                <p:cNvGraphicFramePr/>
                <p:nvPr/>
              </p:nvGraphicFramePr>
              <p:xfrm>
                <a:off x="2601316" y="4107460"/>
                <a:ext cx="72966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586" name="Table 1-1-1-1-1-1-1-2-3-1-1-1"/>
                <p:cNvGraphicFramePr/>
                <p:nvPr/>
              </p:nvGraphicFramePr>
              <p:xfrm>
                <a:off x="3477640" y="4107460"/>
                <a:ext cx="722444"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587" name="Table 1-1-1-1-1-1-1-2-1-1-1-1"/>
                <p:cNvGraphicFramePr/>
                <p:nvPr/>
              </p:nvGraphicFramePr>
              <p:xfrm>
                <a:off x="4349000" y="4107460"/>
                <a:ext cx="1842229"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2228"/>
                    </a:tblGrid>
                    <a:tr h="871974">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915173">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String]</a:t>
                            </a:r>
                          </a:p>
                        </a:txBody>
                        <a:tcPr marL="0" marR="0" marT="0" marB="0" anchor="t" anchorCtr="0" horzOverflow="overflow">
                          <a:lnL w="0">
                            <a:miter lim="400000"/>
                          </a:lnL>
                          <a:lnR w="0">
                            <a:miter lim="400000"/>
                          </a:lnR>
                          <a:lnT w="0">
                            <a:miter lim="400000"/>
                          </a:lnT>
                          <a:lnB w="0">
                            <a:miter lim="400000"/>
                          </a:lnB>
                          <a:solidFill>
                            <a:srgbClr val="919292"/>
                          </a:solidFill>
                        </a:tcPr>
                      </a:tc>
                    </a:tr>
                    <a:tr h="93428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r h="114363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{Bool:1,  Array(Int64):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588" name="C.a.d (dynamic  path)"/>
                <p:cNvSpPr txBox="1"/>
                <p:nvPr/>
              </p:nvSpPr>
              <p:spPr>
                <a:xfrm>
                  <a:off x="3299064" y="3200173"/>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a:t>
                  </a:r>
                  <a:br/>
                  <a:r>
                    <a:t>(dynamic  path)</a:t>
                  </a:r>
                </a:p>
              </p:txBody>
            </p:sp>
            <p:sp>
              <p:nvSpPr>
                <p:cNvPr id="1589" name="Square"/>
                <p:cNvSpPr/>
                <p:nvPr/>
              </p:nvSpPr>
              <p:spPr>
                <a:xfrm>
                  <a:off x="5661785" y="3468681"/>
                  <a:ext cx="142881" cy="134468"/>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590" name="only in-memory"/>
                <p:cNvSpPr txBox="1"/>
                <p:nvPr/>
              </p:nvSpPr>
              <p:spPr>
                <a:xfrm>
                  <a:off x="3539511" y="4555914"/>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591" name="memory-thin.svg" descr="memory-thin.svg"/>
                <p:cNvPicPr>
                  <a:picLocks noChangeAspect="1"/>
                </p:cNvPicPr>
                <p:nvPr/>
              </p:nvPicPr>
              <p:blipFill>
                <a:blip r:embed="rId3">
                  <a:extLst/>
                </a:blip>
                <a:srcRect l="0" t="13580" r="33" b="13668"/>
                <a:stretch>
                  <a:fillRect/>
                </a:stretch>
              </p:blipFill>
              <p:spPr>
                <a:xfrm>
                  <a:off x="3528579" y="4562566"/>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661" name="Connection Line"/>
                <p:cNvSpPr/>
                <p:nvPr/>
              </p:nvSpPr>
              <p:spPr>
                <a:xfrm>
                  <a:off x="4210050" y="195579"/>
                  <a:ext cx="434341" cy="3069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18231"/>
                      </a:lnTo>
                      <a:lnTo>
                        <a:pt x="0" y="18231"/>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595" name="Group"/>
                <p:cNvGrpSpPr/>
                <p:nvPr/>
              </p:nvGrpSpPr>
              <p:grpSpPr>
                <a:xfrm>
                  <a:off x="4760281" y="3166577"/>
                  <a:ext cx="1435101" cy="1435101"/>
                  <a:chOff x="12700" y="9524"/>
                  <a:chExt cx="1435100" cy="1435100"/>
                </a:xfrm>
              </p:grpSpPr>
              <p:sp>
                <p:nvSpPr>
                  <p:cNvPr id="159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594"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grpSp>
        <p:sp>
          <p:nvSpPr>
            <p:cNvPr id="1598" name="Line"/>
            <p:cNvSpPr/>
            <p:nvPr/>
          </p:nvSpPr>
          <p:spPr>
            <a:xfrm flipH="1">
              <a:off x="887446" y="7982028"/>
              <a:ext cx="1701861"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1606" name="Group"/>
          <p:cNvGrpSpPr/>
          <p:nvPr/>
        </p:nvGrpSpPr>
        <p:grpSpPr>
          <a:xfrm>
            <a:off x="1633161" y="4977787"/>
            <a:ext cx="3297876" cy="6128529"/>
            <a:chOff x="0" y="0"/>
            <a:chExt cx="3297875" cy="6128527"/>
          </a:xfrm>
        </p:grpSpPr>
        <p:sp>
          <p:nvSpPr>
            <p:cNvPr id="1600" name="Rounded Rectangle"/>
            <p:cNvSpPr/>
            <p:nvPr/>
          </p:nvSpPr>
          <p:spPr>
            <a:xfrm>
              <a:off x="228408" y="1966123"/>
              <a:ext cx="1371984" cy="4162405"/>
            </a:xfrm>
            <a:prstGeom prst="roundRect">
              <a:avLst>
                <a:gd name="adj" fmla="val 7222"/>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601" name="Table 1-1-1-1-1-1-1-2-3-2"/>
            <p:cNvGraphicFramePr/>
            <p:nvPr/>
          </p:nvGraphicFramePr>
          <p:xfrm>
            <a:off x="730538" y="2120426"/>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C.a.c</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str4</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str5</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str6</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str7</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str8</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str9</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602" name="Table 1-1-1-1-1-1-1-1-1-1-1-2-1-2"/>
            <p:cNvGraphicFramePr/>
            <p:nvPr/>
          </p:nvGraphicFramePr>
          <p:xfrm>
            <a:off x="241701" y="2120426"/>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745"/>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603" name="C.a.c (typed  path)"/>
            <p:cNvSpPr txBox="1"/>
            <p:nvPr/>
          </p:nvSpPr>
          <p:spPr>
            <a:xfrm>
              <a:off x="0" y="1213139"/>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C.a.c</a:t>
              </a:r>
              <a:br/>
              <a:r>
                <a:t>(</a:t>
              </a:r>
              <a:r>
                <a:rPr b="1"/>
                <a:t>typed  path</a:t>
              </a:r>
              <a:r>
                <a:t>)</a:t>
              </a:r>
            </a:p>
          </p:txBody>
        </p:sp>
        <p:sp>
          <p:nvSpPr>
            <p:cNvPr id="1662" name="Connection Line"/>
            <p:cNvSpPr/>
            <p:nvPr/>
          </p:nvSpPr>
          <p:spPr>
            <a:xfrm>
              <a:off x="941070" y="127000"/>
              <a:ext cx="2292350" cy="11506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8416"/>
                  </a:lnTo>
                  <a:lnTo>
                    <a:pt x="0" y="8416"/>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1605" name="Square"/>
            <p:cNvSpPr/>
            <p:nvPr/>
          </p:nvSpPr>
          <p:spPr>
            <a:xfrm>
              <a:off x="3170875"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613" name="Group"/>
          <p:cNvGrpSpPr/>
          <p:nvPr/>
        </p:nvGrpSpPr>
        <p:grpSpPr>
          <a:xfrm>
            <a:off x="28508" y="4990369"/>
            <a:ext cx="3414768" cy="6115947"/>
            <a:chOff x="0" y="0"/>
            <a:chExt cx="3414766" cy="6115945"/>
          </a:xfrm>
        </p:grpSpPr>
        <p:sp>
          <p:nvSpPr>
            <p:cNvPr id="1607" name="Rounded Rectangle"/>
            <p:cNvSpPr/>
            <p:nvPr/>
          </p:nvSpPr>
          <p:spPr>
            <a:xfrm>
              <a:off x="228904" y="1953541"/>
              <a:ext cx="1370992" cy="4162405"/>
            </a:xfrm>
            <a:prstGeom prst="roundRect">
              <a:avLst>
                <a:gd name="adj" fmla="val 722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608" name="Table 1-1-1-1-1-1-1-2-3"/>
            <p:cNvGraphicFramePr/>
            <p:nvPr/>
          </p:nvGraphicFramePr>
          <p:xfrm>
            <a:off x="729096" y="2107844"/>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C.a.b</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50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60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70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80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90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609" name="Table 1-1-1-1-1-1-1-1-1-1-1-2-1"/>
            <p:cNvGraphicFramePr/>
            <p:nvPr/>
          </p:nvGraphicFramePr>
          <p:xfrm>
            <a:off x="232783" y="2108502"/>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610" name="C.a.b  (typed  path)"/>
            <p:cNvSpPr txBox="1"/>
            <p:nvPr/>
          </p:nvSpPr>
          <p:spPr>
            <a:xfrm>
              <a:off x="0" y="1194386"/>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C.a.b</a:t>
              </a:r>
              <a:r>
                <a:t> </a:t>
              </a:r>
              <a:br/>
              <a:r>
                <a:t>(</a:t>
              </a:r>
              <a:r>
                <a:rPr b="1"/>
                <a:t>typed  path</a:t>
              </a:r>
              <a:r>
                <a:t>)</a:t>
              </a:r>
            </a:p>
          </p:txBody>
        </p:sp>
        <p:sp>
          <p:nvSpPr>
            <p:cNvPr id="1663" name="Connection Line"/>
            <p:cNvSpPr/>
            <p:nvPr/>
          </p:nvSpPr>
          <p:spPr>
            <a:xfrm>
              <a:off x="923289" y="127000"/>
              <a:ext cx="2426972" cy="11379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4894"/>
                  </a:lnTo>
                  <a:lnTo>
                    <a:pt x="0" y="4894"/>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1612" name="Square"/>
            <p:cNvSpPr/>
            <p:nvPr/>
          </p:nvSpPr>
          <p:spPr>
            <a:xfrm>
              <a:off x="3287766"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620" name="Group"/>
          <p:cNvGrpSpPr/>
          <p:nvPr/>
        </p:nvGrpSpPr>
        <p:grpSpPr>
          <a:xfrm>
            <a:off x="4762677" y="11756271"/>
            <a:ext cx="1801329" cy="1435101"/>
            <a:chOff x="12700" y="9524"/>
            <a:chExt cx="1801328" cy="1435100"/>
          </a:xfrm>
        </p:grpSpPr>
        <p:grpSp>
          <p:nvGrpSpPr>
            <p:cNvPr id="1616" name="Group"/>
            <p:cNvGrpSpPr/>
            <p:nvPr/>
          </p:nvGrpSpPr>
          <p:grpSpPr>
            <a:xfrm>
              <a:off x="12700" y="9524"/>
              <a:ext cx="1435101" cy="1435101"/>
              <a:chOff x="12700" y="9524"/>
              <a:chExt cx="1435100" cy="1435100"/>
            </a:xfrm>
          </p:grpSpPr>
          <p:sp>
            <p:nvSpPr>
              <p:cNvPr id="161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15"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619" name="Group"/>
            <p:cNvGrpSpPr/>
            <p:nvPr/>
          </p:nvGrpSpPr>
          <p:grpSpPr>
            <a:xfrm>
              <a:off x="378928" y="9524"/>
              <a:ext cx="1435101" cy="1435101"/>
              <a:chOff x="12700" y="9524"/>
              <a:chExt cx="1435100" cy="1435100"/>
            </a:xfrm>
          </p:grpSpPr>
          <p:sp>
            <p:nvSpPr>
              <p:cNvPr id="161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18"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④</a:t>
                </a:r>
              </a:p>
            </p:txBody>
          </p:sp>
        </p:grpSp>
      </p:grpSp>
      <p:grpSp>
        <p:nvGrpSpPr>
          <p:cNvPr id="1627" name="Group"/>
          <p:cNvGrpSpPr/>
          <p:nvPr/>
        </p:nvGrpSpPr>
        <p:grpSpPr>
          <a:xfrm>
            <a:off x="1653047" y="11734707"/>
            <a:ext cx="3104216" cy="1437313"/>
            <a:chOff x="12700" y="9524"/>
            <a:chExt cx="3104215" cy="1437311"/>
          </a:xfrm>
        </p:grpSpPr>
        <p:grpSp>
          <p:nvGrpSpPr>
            <p:cNvPr id="1623" name="Group"/>
            <p:cNvGrpSpPr/>
            <p:nvPr/>
          </p:nvGrpSpPr>
          <p:grpSpPr>
            <a:xfrm>
              <a:off x="1681815" y="11736"/>
              <a:ext cx="1435101" cy="1435101"/>
              <a:chOff x="12700" y="9524"/>
              <a:chExt cx="1435100" cy="1435100"/>
            </a:xfrm>
          </p:grpSpPr>
          <p:sp>
            <p:nvSpPr>
              <p:cNvPr id="162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22"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②</a:t>
                </a:r>
              </a:p>
            </p:txBody>
          </p:sp>
        </p:grpSp>
        <p:grpSp>
          <p:nvGrpSpPr>
            <p:cNvPr id="1626" name="Group"/>
            <p:cNvGrpSpPr/>
            <p:nvPr/>
          </p:nvGrpSpPr>
          <p:grpSpPr>
            <a:xfrm>
              <a:off x="12700" y="9524"/>
              <a:ext cx="1435101" cy="1435101"/>
              <a:chOff x="12700" y="9524"/>
              <a:chExt cx="1435100" cy="1435100"/>
            </a:xfrm>
          </p:grpSpPr>
          <p:sp>
            <p:nvSpPr>
              <p:cNvPr id="162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25"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grpSp>
        <p:nvGrpSpPr>
          <p:cNvPr id="1632" name="Group"/>
          <p:cNvGrpSpPr/>
          <p:nvPr/>
        </p:nvGrpSpPr>
        <p:grpSpPr>
          <a:xfrm>
            <a:off x="975851" y="-6345231"/>
            <a:ext cx="8013262" cy="5364891"/>
            <a:chOff x="0" y="6350"/>
            <a:chExt cx="8013261" cy="5364889"/>
          </a:xfrm>
        </p:grpSpPr>
        <p:grpSp>
          <p:nvGrpSpPr>
            <p:cNvPr id="1630" name="Group"/>
            <p:cNvGrpSpPr/>
            <p:nvPr/>
          </p:nvGrpSpPr>
          <p:grpSpPr>
            <a:xfrm>
              <a:off x="0" y="768316"/>
              <a:ext cx="8013262" cy="4602924"/>
              <a:chOff x="0" y="0"/>
              <a:chExt cx="8013261" cy="4602922"/>
            </a:xfrm>
          </p:grpSpPr>
          <p:sp>
            <p:nvSpPr>
              <p:cNvPr id="1628" name="Rounded Rectangle"/>
              <p:cNvSpPr/>
              <p:nvPr/>
            </p:nvSpPr>
            <p:spPr>
              <a:xfrm>
                <a:off x="0" y="0"/>
                <a:ext cx="8013262" cy="4602923"/>
              </a:xfrm>
              <a:prstGeom prst="roundRect">
                <a:avLst>
                  <a:gd name="adj" fmla="val 3309"/>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1629" name="CREATE TABLE t…"/>
              <p:cNvSpPr txBox="1"/>
              <p:nvPr/>
            </p:nvSpPr>
            <p:spPr>
              <a:xfrm>
                <a:off x="250665" y="402811"/>
                <a:ext cx="7511931" cy="3797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JSON(max_dynamic_paths, </a:t>
                </a:r>
              </a:p>
              <a:p>
                <a:pPr defTabSz="4876677">
                  <a:lnSpc>
                    <a:spcPct val="100000"/>
                  </a:lnSpc>
                  <a:spcBef>
                    <a:spcPts val="0"/>
                  </a:spcBef>
                  <a:defRPr sz="1900">
                    <a:latin typeface="Helvetica"/>
                    <a:ea typeface="Helvetica"/>
                    <a:cs typeface="Helvetica"/>
                    <a:sym typeface="Helvetica"/>
                  </a:defRPr>
                </a:pPr>
              </a:p>
              <a:p>
                <a:pPr lvl="1" defTabSz="4876677">
                  <a:lnSpc>
                    <a:spcPct val="100000"/>
                  </a:lnSpc>
                  <a:spcBef>
                    <a:spcPts val="0"/>
                  </a:spcBef>
                  <a:defRPr sz="1900">
                    <a:latin typeface="Helvetica"/>
                    <a:ea typeface="Helvetica"/>
                    <a:cs typeface="Helvetica"/>
                    <a:sym typeface="Helvetica"/>
                  </a:defRPr>
                </a:pPr>
                <a:r>
                  <a:t>          max_dynamic_types,</a:t>
                </a:r>
              </a:p>
              <a:p>
                <a:pPr lvl="1" defTabSz="4876677">
                  <a:lnSpc>
                    <a:spcPct val="100000"/>
                  </a:lnSpc>
                  <a:spcBef>
                    <a:spcPts val="0"/>
                  </a:spcBef>
                  <a:defRPr sz="1900">
                    <a:latin typeface="Helvetica"/>
                    <a:ea typeface="Helvetica"/>
                    <a:cs typeface="Helvetica"/>
                    <a:sym typeface="Helvetica"/>
                  </a:defRPr>
                </a:pPr>
              </a:p>
              <a:p>
                <a:pPr lvl="5" defTabSz="4876677">
                  <a:lnSpc>
                    <a:spcPct val="100000"/>
                  </a:lnSpc>
                  <a:spcBef>
                    <a:spcPts val="0"/>
                  </a:spcBef>
                  <a:defRPr sz="1900">
                    <a:latin typeface="Helvetica"/>
                    <a:ea typeface="Helvetica"/>
                    <a:cs typeface="Helvetica"/>
                    <a:sym typeface="Helvetica"/>
                  </a:defRPr>
                </a:pPr>
                <a:r>
                  <a:t> some.path TypeName, </a:t>
                </a:r>
              </a:p>
              <a:p>
                <a:pPr lvl="5" defTabSz="4876677">
                  <a:lnSpc>
                    <a:spcPct val="100000"/>
                  </a:lnSpc>
                  <a:spcBef>
                    <a:spcPts val="0"/>
                  </a:spcBef>
                  <a:defRPr sz="1900">
                    <a:latin typeface="Helvetica"/>
                    <a:ea typeface="Helvetica"/>
                    <a:cs typeface="Helvetica"/>
                    <a:sym typeface="Helvetica"/>
                  </a:defRPr>
                </a:pPr>
              </a:p>
              <a:p>
                <a:pPr lvl="7" defTabSz="4876677">
                  <a:lnSpc>
                    <a:spcPct val="100000"/>
                  </a:lnSpc>
                  <a:spcBef>
                    <a:spcPts val="0"/>
                  </a:spcBef>
                  <a:defRPr sz="1900">
                    <a:latin typeface="Helvetica"/>
                    <a:ea typeface="Helvetica"/>
                    <a:cs typeface="Helvetica"/>
                    <a:sym typeface="Helvetica"/>
                  </a:defRPr>
                </a:pPr>
                <a:r>
                  <a:t>SKIP path.to.skip, </a:t>
                </a:r>
              </a:p>
              <a:p>
                <a:pPr lvl="7" defTabSz="4876677">
                  <a:lnSpc>
                    <a:spcPct val="100000"/>
                  </a:lnSpc>
                  <a:spcBef>
                    <a:spcPts val="0"/>
                  </a:spcBef>
                  <a:defRPr sz="1900">
                    <a:latin typeface="Helvetica"/>
                    <a:ea typeface="Helvetica"/>
                    <a:cs typeface="Helvetica"/>
                    <a:sym typeface="Helvetica"/>
                  </a:defRPr>
                </a:pPr>
              </a:p>
              <a:p>
                <a:pPr lvl="8" defTabSz="4876677">
                  <a:lnSpc>
                    <a:spcPct val="100000"/>
                  </a:lnSpc>
                  <a:spcBef>
                    <a:spcPts val="0"/>
                  </a:spcBef>
                  <a:defRPr sz="1900">
                    <a:latin typeface="Helvetica"/>
                    <a:ea typeface="Helvetica"/>
                    <a:cs typeface="Helvetica"/>
                    <a:sym typeface="Helvetica"/>
                  </a:defRPr>
                </a:pPr>
                <a:r>
                  <a:t>SKIP REGEXP 'paths_regexp'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1631" name="Optional parameters"/>
            <p:cNvSpPr txBox="1"/>
            <p:nvPr/>
          </p:nvSpPr>
          <p:spPr>
            <a:xfrm>
              <a:off x="90247" y="6350"/>
              <a:ext cx="425656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Optional parameters</a:t>
              </a:r>
            </a:p>
          </p:txBody>
        </p:sp>
      </p:grpSp>
      <p:sp>
        <p:nvSpPr>
          <p:cNvPr id="1633" name="The JSON data type"/>
          <p:cNvSpPr txBox="1"/>
          <p:nvPr/>
        </p:nvSpPr>
        <p:spPr>
          <a:xfrm>
            <a:off x="989542" y="-11778497"/>
            <a:ext cx="9089195"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The JSON data type</a:t>
            </a:r>
          </a:p>
        </p:txBody>
      </p:sp>
      <p:grpSp>
        <p:nvGrpSpPr>
          <p:cNvPr id="1636" name="Group"/>
          <p:cNvGrpSpPr/>
          <p:nvPr/>
        </p:nvGrpSpPr>
        <p:grpSpPr>
          <a:xfrm>
            <a:off x="3684221" y="-9399778"/>
            <a:ext cx="2596522" cy="1971230"/>
            <a:chOff x="0" y="0"/>
            <a:chExt cx="2596520" cy="1971228"/>
          </a:xfrm>
        </p:grpSpPr>
        <p:sp>
          <p:nvSpPr>
            <p:cNvPr id="1634"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1635"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1637" name="①"/>
          <p:cNvSpPr txBox="1"/>
          <p:nvPr/>
        </p:nvSpPr>
        <p:spPr>
          <a:xfrm>
            <a:off x="15899186" y="-11417519"/>
            <a:ext cx="355601" cy="3492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b="1" sz="1900">
                <a:latin typeface="Helvetica"/>
                <a:ea typeface="Helvetica"/>
                <a:cs typeface="Helvetica"/>
                <a:sym typeface="Helvetica"/>
              </a:defRPr>
            </a:lvl1pPr>
          </a:lstStyle>
          <a:p>
            <a:pPr/>
            <a:r>
              <a:t>①</a:t>
            </a:r>
          </a:p>
        </p:txBody>
      </p:sp>
      <p:grpSp>
        <p:nvGrpSpPr>
          <p:cNvPr id="1640" name="Group"/>
          <p:cNvGrpSpPr/>
          <p:nvPr/>
        </p:nvGrpSpPr>
        <p:grpSpPr>
          <a:xfrm>
            <a:off x="6355356" y="-3371049"/>
            <a:ext cx="4951734" cy="1396708"/>
            <a:chOff x="0" y="370498"/>
            <a:chExt cx="4951732" cy="1396706"/>
          </a:xfrm>
        </p:grpSpPr>
        <p:sp>
          <p:nvSpPr>
            <p:cNvPr id="1638" name="Line"/>
            <p:cNvSpPr/>
            <p:nvPr/>
          </p:nvSpPr>
          <p:spPr>
            <a:xfrm flipH="1" flipV="1">
              <a:off x="-1" y="370498"/>
              <a:ext cx="3466083" cy="1"/>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639" name="JSON Paths (with fixed types) which should be stored as &quot;typed paths&quot; (like traditional typed columns)"/>
            <p:cNvSpPr/>
            <p:nvPr/>
          </p:nvSpPr>
          <p:spPr>
            <a:xfrm>
              <a:off x="3681732" y="4972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JSON Paths (with fixed types) which should be stored</a:t>
              </a:r>
              <a:br/>
              <a:r>
                <a:t>as "typed paths" (like traditional typed columns)</a:t>
              </a:r>
            </a:p>
          </p:txBody>
        </p:sp>
      </p:grpSp>
      <p:grpSp>
        <p:nvGrpSpPr>
          <p:cNvPr id="1644" name="Group"/>
          <p:cNvGrpSpPr/>
          <p:nvPr/>
        </p:nvGrpSpPr>
        <p:grpSpPr>
          <a:xfrm>
            <a:off x="7041370" y="-2628450"/>
            <a:ext cx="4265719" cy="2128457"/>
            <a:chOff x="0" y="0"/>
            <a:chExt cx="4265718" cy="2128456"/>
          </a:xfrm>
        </p:grpSpPr>
        <p:sp>
          <p:nvSpPr>
            <p:cNvPr id="1641" name="Line"/>
            <p:cNvSpPr/>
            <p:nvPr/>
          </p:nvSpPr>
          <p:spPr>
            <a:xfrm flipH="1" flipV="1">
              <a:off x="0" y="0"/>
              <a:ext cx="2815795" cy="693023"/>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642" name="Line"/>
            <p:cNvSpPr/>
            <p:nvPr/>
          </p:nvSpPr>
          <p:spPr>
            <a:xfrm flipH="1" flipV="1">
              <a:off x="1747539" y="684820"/>
              <a:ext cx="1068256" cy="282112"/>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sp>
          <p:nvSpPr>
            <p:cNvPr id="1643" name="JSON Paths which should not be stored at all (= ignored)"/>
            <p:cNvSpPr/>
            <p:nvPr/>
          </p:nvSpPr>
          <p:spPr>
            <a:xfrm>
              <a:off x="2995718" y="85845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100">
                  <a:solidFill>
                    <a:srgbClr val="A9A9A9"/>
                  </a:solidFill>
                  <a:latin typeface="Helvetica"/>
                  <a:ea typeface="Helvetica"/>
                  <a:cs typeface="Helvetica"/>
                  <a:sym typeface="Helvetica"/>
                </a:defRPr>
              </a:lvl1pPr>
            </a:lstStyle>
            <a:p>
              <a:pPr/>
              <a:r>
                <a:t>JSON Paths which should not be stored at all (= ignored)</a:t>
              </a:r>
            </a:p>
          </p:txBody>
        </p:sp>
      </p:grpSp>
      <p:grpSp>
        <p:nvGrpSpPr>
          <p:cNvPr id="1650" name="Group"/>
          <p:cNvGrpSpPr/>
          <p:nvPr/>
        </p:nvGrpSpPr>
        <p:grpSpPr>
          <a:xfrm>
            <a:off x="5171776" y="-6952613"/>
            <a:ext cx="7659896" cy="2281870"/>
            <a:chOff x="0" y="285749"/>
            <a:chExt cx="7659895" cy="2281868"/>
          </a:xfrm>
        </p:grpSpPr>
        <p:sp>
          <p:nvSpPr>
            <p:cNvPr id="1645" name="Line"/>
            <p:cNvSpPr/>
            <p:nvPr/>
          </p:nvSpPr>
          <p:spPr>
            <a:xfrm flipH="1">
              <a:off x="-1" y="427087"/>
              <a:ext cx="4382962" cy="2140532"/>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grpSp>
          <p:nvGrpSpPr>
            <p:cNvPr id="1649" name="Group"/>
            <p:cNvGrpSpPr/>
            <p:nvPr/>
          </p:nvGrpSpPr>
          <p:grpSpPr>
            <a:xfrm>
              <a:off x="4607470" y="285749"/>
              <a:ext cx="3052426" cy="1270001"/>
              <a:chOff x="177800" y="285749"/>
              <a:chExt cx="3052425" cy="1270000"/>
            </a:xfrm>
          </p:grpSpPr>
          <p:sp>
            <p:nvSpPr>
              <p:cNvPr id="1646" name="Max number of JSON paths stored as separate Dynamic paths"/>
              <p:cNvSpPr/>
              <p:nvPr/>
            </p:nvSpPr>
            <p:spPr>
              <a:xfrm>
                <a:off x="410825"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Max number of JSON paths stored as separate </a:t>
                </a:r>
                <a:r>
                  <a:t>Dynamic</a:t>
                </a:r>
                <a:r>
                  <a:t> paths</a:t>
                </a:r>
              </a:p>
            </p:txBody>
          </p:sp>
          <p:sp>
            <p:nvSpPr>
              <p:cNvPr id="1647" name="①"/>
              <p:cNvSpPr/>
              <p:nvPr/>
            </p:nvSpPr>
            <p:spPr>
              <a:xfrm>
                <a:off x="177800"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①</a:t>
                </a:r>
              </a:p>
            </p:txBody>
          </p:sp>
          <p:sp>
            <p:nvSpPr>
              <p:cNvPr id="1648" name="Default value: 1024"/>
              <p:cNvSpPr/>
              <p:nvPr/>
            </p:nvSpPr>
            <p:spPr>
              <a:xfrm>
                <a:off x="410825" y="838664"/>
                <a:ext cx="28194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Default value: 1024</a:t>
                </a:r>
              </a:p>
            </p:txBody>
          </p:sp>
        </p:grpSp>
      </p:grpSp>
      <p:grpSp>
        <p:nvGrpSpPr>
          <p:cNvPr id="1658" name="Group"/>
          <p:cNvGrpSpPr/>
          <p:nvPr/>
        </p:nvGrpSpPr>
        <p:grpSpPr>
          <a:xfrm>
            <a:off x="5648491" y="-10881600"/>
            <a:ext cx="11698495" cy="6957645"/>
            <a:chOff x="0" y="174624"/>
            <a:chExt cx="11698494" cy="6957644"/>
          </a:xfrm>
        </p:grpSpPr>
        <p:sp>
          <p:nvSpPr>
            <p:cNvPr id="1651" name="②"/>
            <p:cNvSpPr/>
            <p:nvPr/>
          </p:nvSpPr>
          <p:spPr>
            <a:xfrm>
              <a:off x="10428494"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②</a:t>
              </a:r>
            </a:p>
          </p:txBody>
        </p:sp>
        <p:grpSp>
          <p:nvGrpSpPr>
            <p:cNvPr id="1657" name="Group"/>
            <p:cNvGrpSpPr/>
            <p:nvPr/>
          </p:nvGrpSpPr>
          <p:grpSpPr>
            <a:xfrm>
              <a:off x="0" y="5862269"/>
              <a:ext cx="7183181" cy="1270001"/>
              <a:chOff x="0" y="285749"/>
              <a:chExt cx="7183180" cy="1270000"/>
            </a:xfrm>
          </p:grpSpPr>
          <p:sp>
            <p:nvSpPr>
              <p:cNvPr id="1652" name="Line"/>
              <p:cNvSpPr/>
              <p:nvPr/>
            </p:nvSpPr>
            <p:spPr>
              <a:xfrm flipH="1">
                <a:off x="0" y="333762"/>
                <a:ext cx="3907846" cy="1183763"/>
              </a:xfrm>
              <a:prstGeom prst="line">
                <a:avLst/>
              </a:prstGeom>
              <a:noFill/>
              <a:ln w="25400" cap="flat">
                <a:solidFill>
                  <a:srgbClr val="A9A9A9"/>
                </a:solidFill>
                <a:prstDash val="sysDot"/>
                <a:miter lim="400000"/>
                <a:tailEnd type="triangle" w="med" len="med"/>
              </a:ln>
              <a:effectLst/>
            </p:spPr>
            <p:txBody>
              <a:bodyPr wrap="square" lIns="50800" tIns="50800" rIns="50800" bIns="50800" numCol="1" anchor="ctr">
                <a:noAutofit/>
              </a:bodyPr>
              <a:lstStyle/>
              <a:p>
                <a:pPr/>
              </a:p>
            </p:txBody>
          </p:sp>
          <p:grpSp>
            <p:nvGrpSpPr>
              <p:cNvPr id="1656" name="Group"/>
              <p:cNvGrpSpPr/>
              <p:nvPr/>
            </p:nvGrpSpPr>
            <p:grpSpPr>
              <a:xfrm>
                <a:off x="4130755" y="285749"/>
                <a:ext cx="3052426" cy="1270001"/>
                <a:chOff x="177800" y="285749"/>
                <a:chExt cx="3052425" cy="1270000"/>
              </a:xfrm>
            </p:grpSpPr>
            <p:sp>
              <p:nvSpPr>
                <p:cNvPr id="1653" name="Per Dynamic path, max number of types stored as separate column files"/>
                <p:cNvSpPr/>
                <p:nvPr/>
              </p:nvSpPr>
              <p:spPr>
                <a:xfrm>
                  <a:off x="410825"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3100">
                      <a:solidFill>
                        <a:srgbClr val="A9A9A9"/>
                      </a:solidFill>
                      <a:latin typeface="Helvetica"/>
                      <a:ea typeface="Helvetica"/>
                      <a:cs typeface="Helvetica"/>
                      <a:sym typeface="Helvetica"/>
                    </a:defRPr>
                  </a:pPr>
                  <a:r>
                    <a:t>Per </a:t>
                  </a:r>
                  <a:r>
                    <a:t>Dynamic</a:t>
                  </a:r>
                  <a:r>
                    <a:t> path, max number of types stored as separate column files</a:t>
                  </a:r>
                </a:p>
              </p:txBody>
            </p:sp>
            <p:sp>
              <p:nvSpPr>
                <p:cNvPr id="1654" name="②"/>
                <p:cNvSpPr/>
                <p:nvPr/>
              </p:nvSpPr>
              <p:spPr>
                <a:xfrm>
                  <a:off x="177800" y="2857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latin typeface="Helvetica"/>
                      <a:ea typeface="Helvetica"/>
                      <a:cs typeface="Helvetica"/>
                      <a:sym typeface="Helvetica"/>
                    </a:defRPr>
                  </a:lvl1pPr>
                </a:lstStyle>
                <a:p>
                  <a:pPr/>
                  <a:r>
                    <a:t>②</a:t>
                  </a:r>
                </a:p>
              </p:txBody>
            </p:sp>
            <p:sp>
              <p:nvSpPr>
                <p:cNvPr id="1655" name="Default value: 32"/>
                <p:cNvSpPr/>
                <p:nvPr/>
              </p:nvSpPr>
              <p:spPr>
                <a:xfrm>
                  <a:off x="410825" y="818166"/>
                  <a:ext cx="28194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300">
                      <a:solidFill>
                        <a:srgbClr val="A9A9A9"/>
                      </a:solidFill>
                      <a:latin typeface="Helvetica"/>
                      <a:ea typeface="Helvetica"/>
                      <a:cs typeface="Helvetica"/>
                      <a:sym typeface="Helvetica"/>
                    </a:defRPr>
                  </a:lvl1pPr>
                </a:lstStyle>
                <a:p>
                  <a:pPr/>
                  <a:r>
                    <a:t>Default value: 32</a:t>
                  </a: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4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4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6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4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16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14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159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8" fill="hold">
                                  <p:stCondLst>
                                    <p:cond delay="0"/>
                                  </p:stCondLst>
                                  <p:iterate type="el" backwards="0">
                                    <p:tmAbs val="0"/>
                                  </p:iterate>
                                  <p:childTnLst>
                                    <p:set>
                                      <p:cBhvr>
                                        <p:cTn id="34" fill="hold"/>
                                        <p:tgtEl>
                                          <p:spTgt spid="144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9" fill="hold">
                                  <p:stCondLst>
                                    <p:cond delay="0"/>
                                  </p:stCondLst>
                                  <p:iterate type="el" backwards="0">
                                    <p:tmAbs val="0"/>
                                  </p:iterate>
                                  <p:childTnLst>
                                    <p:set>
                                      <p:cBhvr>
                                        <p:cTn id="38" fill="hold"/>
                                        <p:tgtEl>
                                          <p:spTgt spid="16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0" fill="hold">
                                  <p:stCondLst>
                                    <p:cond delay="0"/>
                                  </p:stCondLst>
                                  <p:iterate type="el" backwards="0">
                                    <p:tmAbs val="0"/>
                                  </p:iterate>
                                  <p:childTnLst>
                                    <p:set>
                                      <p:cBhvr>
                                        <p:cTn id="42" fill="hold"/>
                                        <p:tgtEl>
                                          <p:spTgt spid="16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0" presetID="1" grpId="11" fill="hold">
                                  <p:stCondLst>
                                    <p:cond delay="0"/>
                                  </p:stCondLst>
                                  <p:iterate type="el" backwards="0">
                                    <p:tmAbs val="0"/>
                                  </p:iterate>
                                  <p:childTnLst>
                                    <p:set>
                                      <p:cBhvr>
                                        <p:cTn id="46" fill="hold"/>
                                        <p:tgtEl>
                                          <p:spTgt spid="145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0" presetID="1" grpId="12" fill="hold">
                                  <p:stCondLst>
                                    <p:cond delay="0"/>
                                  </p:stCondLst>
                                  <p:iterate type="el" backwards="0">
                                    <p:tmAbs val="0"/>
                                  </p:iterate>
                                  <p:childTnLst>
                                    <p:set>
                                      <p:cBhvr>
                                        <p:cTn id="50" fill="hold"/>
                                        <p:tgtEl>
                                          <p:spTgt spid="156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Class="entr" nodeType="clickEffect" presetSubtype="0" presetID="1" grpId="13" fill="hold">
                                  <p:stCondLst>
                                    <p:cond delay="0"/>
                                  </p:stCondLst>
                                  <p:iterate type="el" backwards="0">
                                    <p:tmAbs val="0"/>
                                  </p:iterate>
                                  <p:childTnLst>
                                    <p:set>
                                      <p:cBhvr>
                                        <p:cTn id="54" fill="hold"/>
                                        <p:tgtEl>
                                          <p:spTgt spid="145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Class="entr" nodeType="clickEffect" presetSubtype="0" presetID="1" grpId="14" fill="hold">
                                  <p:stCondLst>
                                    <p:cond delay="0"/>
                                  </p:stCondLst>
                                  <p:iterate type="el" backwards="0">
                                    <p:tmAbs val="0"/>
                                  </p:iterate>
                                  <p:childTnLst>
                                    <p:set>
                                      <p:cBhvr>
                                        <p:cTn id="58" fill="hold"/>
                                        <p:tgtEl>
                                          <p:spTgt spid="154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0" presetID="1" grpId="15" fill="hold">
                                  <p:stCondLst>
                                    <p:cond delay="0"/>
                                  </p:stCondLst>
                                  <p:iterate type="el" backwards="0">
                                    <p:tmAbs val="0"/>
                                  </p:iterate>
                                  <p:childTnLst>
                                    <p:set>
                                      <p:cBhvr>
                                        <p:cTn id="62" fill="hold"/>
                                        <p:tgtEl>
                                          <p:spTgt spid="147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Class="entr" nodeType="clickEffect" presetSubtype="0" presetID="1" grpId="16" fill="hold">
                                  <p:stCondLst>
                                    <p:cond delay="0"/>
                                  </p:stCondLst>
                                  <p:iterate type="el" backwards="0">
                                    <p:tmAbs val="0"/>
                                  </p:iterate>
                                  <p:childTnLst>
                                    <p:set>
                                      <p:cBhvr>
                                        <p:cTn id="66" fill="hold"/>
                                        <p:tgtEl>
                                          <p:spTgt spid="1513"/>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Class="entr" nodeType="clickEffect" presetSubtype="0" presetID="1" grpId="17" fill="hold">
                                  <p:stCondLst>
                                    <p:cond delay="0"/>
                                  </p:stCondLst>
                                  <p:iterate type="el" backwards="0">
                                    <p:tmAbs val="0"/>
                                  </p:iterate>
                                  <p:childTnLst>
                                    <p:set>
                                      <p:cBhvr>
                                        <p:cTn id="70" fill="hold"/>
                                        <p:tgtEl>
                                          <p:spTgt spid="14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20" grpId="10"/>
      <p:bldP build="whole" bldLvl="1" animBg="1" rev="0" advAuto="0" spid="1613" grpId="3"/>
      <p:bldP build="whole" bldLvl="1" animBg="1" rev="0" advAuto="0" spid="1419" grpId="6"/>
      <p:bldP build="whole" bldLvl="1" animBg="1" rev="0" advAuto="0" spid="1423" grpId="1"/>
      <p:bldP build="whole" bldLvl="1" animBg="1" rev="0" advAuto="0" spid="1513" grpId="16"/>
      <p:bldP build="whole" bldLvl="1" animBg="1" rev="0" advAuto="0" spid="1431" grpId="17"/>
      <p:bldP build="whole" bldLvl="1" animBg="1" rev="0" advAuto="0" spid="1453" grpId="11"/>
      <p:bldP build="whole" bldLvl="1" animBg="1" rev="0" advAuto="0" spid="1599" grpId="7"/>
      <p:bldP build="whole" bldLvl="1" animBg="1" rev="0" advAuto="0" spid="1545" grpId="14"/>
      <p:bldP build="whole" bldLvl="1" animBg="1" rev="0" advAuto="0" spid="1435" grpId="4"/>
      <p:bldP build="whole" bldLvl="1" animBg="1" rev="0" advAuto="0" spid="1564" grpId="12"/>
      <p:bldP build="whole" bldLvl="1" animBg="1" rev="0" advAuto="0" spid="1627" grpId="9"/>
      <p:bldP build="whole" bldLvl="1" animBg="1" rev="0" advAuto="0" spid="1448" grpId="8"/>
      <p:bldP build="whole" bldLvl="1" animBg="1" rev="0" advAuto="0" spid="1606" grpId="5"/>
      <p:bldP build="whole" bldLvl="1" animBg="1" rev="0" advAuto="0" spid="1458" grpId="13"/>
      <p:bldP build="whole" bldLvl="1" animBg="1" rev="0" advAuto="0" spid="1475" grpId="15"/>
      <p:bldP build="whole" bldLvl="1" animBg="1" rev="0" advAuto="0" spid="1434" grpId="2"/>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1667" name="Slide Number"/>
          <p:cNvSpPr txBox="1"/>
          <p:nvPr>
            <p:ph type="sldNum" sz="quarter" idx="2"/>
          </p:nvPr>
        </p:nvSpPr>
        <p:spPr>
          <a:xfrm>
            <a:off x="24039593"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692" name="Group"/>
          <p:cNvGrpSpPr/>
          <p:nvPr/>
        </p:nvGrpSpPr>
        <p:grpSpPr>
          <a:xfrm>
            <a:off x="295882" y="12034803"/>
            <a:ext cx="23793481" cy="9978862"/>
            <a:chOff x="0" y="0"/>
            <a:chExt cx="23793479" cy="9978860"/>
          </a:xfrm>
        </p:grpSpPr>
        <p:sp>
          <p:nvSpPr>
            <p:cNvPr id="1668"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69" name="Rectangle"/>
            <p:cNvSpPr/>
            <p:nvPr/>
          </p:nvSpPr>
          <p:spPr>
            <a:xfrm>
              <a:off x="19700944" y="7195379"/>
              <a:ext cx="2681434" cy="247453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70" name="Relative time (log scale)"/>
            <p:cNvSpPr txBox="1"/>
            <p:nvPr/>
          </p:nvSpPr>
          <p:spPr>
            <a:xfrm rot="16200000">
              <a:off x="-645202" y="6379660"/>
              <a:ext cx="3536070"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Relative time (log scale)</a:t>
              </a:r>
            </a:p>
          </p:txBody>
        </p:sp>
        <p:graphicFrame>
          <p:nvGraphicFramePr>
            <p:cNvPr id="1671" name="2D Column Chart"/>
            <p:cNvGraphicFramePr/>
            <p:nvPr/>
          </p:nvGraphicFramePr>
          <p:xfrm>
            <a:off x="1163155" y="2540865"/>
            <a:ext cx="21193633" cy="6193611"/>
          </p:xfrm>
          <a:graphic xmlns:a="http://schemas.openxmlformats.org/drawingml/2006/main">
            <a:graphicData uri="http://schemas.openxmlformats.org/drawingml/2006/chart">
              <c:chart xmlns:c="http://schemas.openxmlformats.org/drawingml/2006/chart" r:id="rId3"/>
            </a:graphicData>
          </a:graphic>
        </p:graphicFrame>
        <p:grpSp>
          <p:nvGrpSpPr>
            <p:cNvPr id="1674" name="Group"/>
            <p:cNvGrpSpPr/>
            <p:nvPr/>
          </p:nvGrpSpPr>
          <p:grpSpPr>
            <a:xfrm>
              <a:off x="1416620" y="1695637"/>
              <a:ext cx="3322332" cy="887102"/>
              <a:chOff x="0" y="0"/>
              <a:chExt cx="3322331" cy="887100"/>
            </a:xfrm>
          </p:grpSpPr>
          <p:sp>
            <p:nvSpPr>
              <p:cNvPr id="1672"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73"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1675" name="PostgreSQL"/>
            <p:cNvSpPr txBox="1"/>
            <p:nvPr/>
          </p:nvSpPr>
          <p:spPr>
            <a:xfrm>
              <a:off x="1531079" y="8897402"/>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1676" name="DuckDB"/>
            <p:cNvSpPr txBox="1"/>
            <p:nvPr/>
          </p:nvSpPr>
          <p:spPr>
            <a:xfrm>
              <a:off x="4520705" y="8897402"/>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1677" name="MongoDB"/>
            <p:cNvSpPr txBox="1"/>
            <p:nvPr/>
          </p:nvSpPr>
          <p:spPr>
            <a:xfrm>
              <a:off x="6970688" y="8897402"/>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1678" name="Elasticsearch"/>
            <p:cNvSpPr txBox="1"/>
            <p:nvPr/>
          </p:nvSpPr>
          <p:spPr>
            <a:xfrm>
              <a:off x="11866015" y="8897402"/>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1679" name="ClickHouse"/>
            <p:cNvSpPr txBox="1"/>
            <p:nvPr/>
          </p:nvSpPr>
          <p:spPr>
            <a:xfrm>
              <a:off x="19912407" y="8897402"/>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1680" name="GreptimeDB"/>
            <p:cNvSpPr txBox="1"/>
            <p:nvPr/>
          </p:nvSpPr>
          <p:spPr>
            <a:xfrm>
              <a:off x="17218525" y="8897402"/>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1681" name="VictoriaLogs"/>
            <p:cNvSpPr txBox="1"/>
            <p:nvPr/>
          </p:nvSpPr>
          <p:spPr>
            <a:xfrm>
              <a:off x="14560232" y="8897402"/>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1682" name="SingleStore"/>
            <p:cNvSpPr txBox="1"/>
            <p:nvPr/>
          </p:nvSpPr>
          <p:spPr>
            <a:xfrm>
              <a:off x="9423878" y="8897402"/>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grpSp>
          <p:nvGrpSpPr>
            <p:cNvPr id="1689" name="Group"/>
            <p:cNvGrpSpPr/>
            <p:nvPr/>
          </p:nvGrpSpPr>
          <p:grpSpPr>
            <a:xfrm>
              <a:off x="13823177" y="3900372"/>
              <a:ext cx="6250441" cy="1460501"/>
              <a:chOff x="0" y="6350"/>
              <a:chExt cx="6250439" cy="1460500"/>
            </a:xfrm>
          </p:grpSpPr>
          <p:grpSp>
            <p:nvGrpSpPr>
              <p:cNvPr id="1685" name="Group"/>
              <p:cNvGrpSpPr/>
              <p:nvPr/>
            </p:nvGrpSpPr>
            <p:grpSpPr>
              <a:xfrm>
                <a:off x="4416049" y="6350"/>
                <a:ext cx="1834391" cy="1460501"/>
                <a:chOff x="0" y="6350"/>
                <a:chExt cx="1834390" cy="1460500"/>
              </a:xfrm>
            </p:grpSpPr>
            <p:sp>
              <p:nvSpPr>
                <p:cNvPr id="1683" name="Rectangle"/>
                <p:cNvSpPr/>
                <p:nvPr/>
              </p:nvSpPr>
              <p:spPr>
                <a:xfrm>
                  <a:off x="0" y="6350"/>
                  <a:ext cx="355600" cy="3810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684" name="Relative hot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hot runtime</a:t>
                  </a:r>
                </a:p>
              </p:txBody>
            </p:sp>
          </p:grpSp>
          <p:grpSp>
            <p:nvGrpSpPr>
              <p:cNvPr id="1688" name="Group"/>
              <p:cNvGrpSpPr/>
              <p:nvPr/>
            </p:nvGrpSpPr>
            <p:grpSpPr>
              <a:xfrm>
                <a:off x="0" y="6350"/>
                <a:ext cx="1834391" cy="1460501"/>
                <a:chOff x="0" y="6350"/>
                <a:chExt cx="1834390" cy="1460500"/>
              </a:xfrm>
            </p:grpSpPr>
            <p:sp>
              <p:nvSpPr>
                <p:cNvPr id="1686" name="Rectangle"/>
                <p:cNvSpPr/>
                <p:nvPr/>
              </p:nvSpPr>
              <p:spPr>
                <a:xfrm>
                  <a:off x="0" y="6350"/>
                  <a:ext cx="355600" cy="381001"/>
                </a:xfrm>
                <a:prstGeom prst="rect">
                  <a:avLst/>
                </a:prstGeom>
                <a:solidFill>
                  <a:srgbClr val="878888"/>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687" name="Relative cold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cold runtime</a:t>
                  </a:r>
                </a:p>
              </p:txBody>
            </p:sp>
          </p:grpSp>
        </p:grpSp>
        <p:sp>
          <p:nvSpPr>
            <p:cNvPr id="1690" name="Rectangle"/>
            <p:cNvSpPr/>
            <p:nvPr/>
          </p:nvSpPr>
          <p:spPr>
            <a:xfrm>
              <a:off x="14465456" y="108206"/>
              <a:ext cx="4583580"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691" name="Fastest analytics database on JSON"/>
            <p:cNvSpPr txBox="1"/>
            <p:nvPr/>
          </p:nvSpPr>
          <p:spPr>
            <a:xfrm>
              <a:off x="1333499" y="301665"/>
              <a:ext cx="17126211"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 on JSON</a:t>
              </a:r>
            </a:p>
          </p:txBody>
        </p:sp>
      </p:grpSp>
      <p:sp>
        <p:nvSpPr>
          <p:cNvPr id="1693" name="？"/>
          <p:cNvSpPr txBox="1"/>
          <p:nvPr/>
        </p:nvSpPr>
        <p:spPr>
          <a:xfrm>
            <a:off x="19729096" y="11851857"/>
            <a:ext cx="1638301" cy="223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0">
                <a:solidFill>
                  <a:srgbClr val="000000"/>
                </a:solidFill>
                <a:latin typeface="Helvetica"/>
                <a:ea typeface="Helvetica"/>
                <a:cs typeface="Helvetica"/>
                <a:sym typeface="Helvetica"/>
              </a:defRPr>
            </a:lvl1pPr>
          </a:lstStyle>
          <a:p>
            <a:pPr/>
            <a:r>
              <a:t>？</a:t>
            </a:r>
          </a:p>
        </p:txBody>
      </p:sp>
      <p:grpSp>
        <p:nvGrpSpPr>
          <p:cNvPr id="1702" name="Group"/>
          <p:cNvGrpSpPr/>
          <p:nvPr/>
        </p:nvGrpSpPr>
        <p:grpSpPr>
          <a:xfrm>
            <a:off x="1246981" y="-1824910"/>
            <a:ext cx="13113283" cy="5657800"/>
            <a:chOff x="12700" y="25400"/>
            <a:chExt cx="13113281" cy="5657798"/>
          </a:xfrm>
        </p:grpSpPr>
        <p:graphicFrame>
          <p:nvGraphicFramePr>
            <p:cNvPr id="1694" name="Table 1-1-1-1-1-1"/>
            <p:cNvGraphicFramePr/>
            <p:nvPr/>
          </p:nvGraphicFramePr>
          <p:xfrm>
            <a:off x="573265" y="25400"/>
            <a:ext cx="12552717" cy="565697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3738002"/>
                </a:tblGrid>
                <a:tr h="509643">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 </a:t>
                        </a:r>
                        <a:r>
                          <a:rPr>
                            <a:solidFill>
                              <a:srgbClr val="FFFFFF"/>
                            </a:solidFill>
                          </a:rPr>
                          <a:t>JSON(a.b UInt32, a.c String, </a:t>
                        </a:r>
                        <a:r>
                          <a:rPr>
                            <a:solidFill>
                              <a:srgbClr val="F2B13E"/>
                            </a:solidFill>
                          </a:rPr>
                          <a:t>max_dynamic_paths=3</a:t>
                        </a:r>
                        <a:r>
                          <a:rPr>
                            <a:solidFill>
                              <a:srgbClr val="FFFFFF"/>
                            </a:solidFill>
                          </a:rPr>
                          <a:t>, </a:t>
                        </a:r>
                        <a:r>
                          <a:rPr>
                            <a:solidFill>
                              <a:srgbClr val="83D092"/>
                            </a:solidFill>
                          </a:rPr>
                          <a:t>max_dynamic_types=2</a:t>
                        </a:r>
                        <a:r>
                          <a:rPr>
                            <a:solidFill>
                              <a:srgbClr val="FFFFFF"/>
                            </a:solidFill>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{"a":{"b":10, "c":"str1", "d":42                                                      }}</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{"a":{"b":20, "c":"str2", "d":43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{"a":{"b":30, "c":"str3", "d":"foo",       "e":44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{"a":{"b":40, "c":"str4", "d":true,        "e":"baz"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{"a":{"b":50, "c":"str5", "d":[23, 24]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{"a":{"b":60, "c":"str6", "d":{"e":"bar"}, "e":45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{"a":{"b":70, "c":"str7",                            "f":{"g":"2020-01-01"}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{"a":{"b":80, "c":"str8"},                           "f":{"g":[100, 200]},  "h": true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{"a":{"b":90, "c":"str9",                            "f":{"g":"2020-01-02"}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695" name="Table 1-1-1-1-1-1-1-1-1-1-1-2"/>
            <p:cNvGraphicFramePr/>
            <p:nvPr/>
          </p:nvGraphicFramePr>
          <p:xfrm>
            <a:off x="12700" y="26221"/>
            <a:ext cx="484160" cy="565697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4159"/>
                </a:tblGrid>
                <a:tr h="5080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696" name="Rectangle"/>
            <p:cNvSpPr/>
            <p:nvPr/>
          </p:nvSpPr>
          <p:spPr>
            <a:xfrm>
              <a:off x="4318703" y="3317006"/>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697" name="Rectangle"/>
            <p:cNvSpPr/>
            <p:nvPr/>
          </p:nvSpPr>
          <p:spPr>
            <a:xfrm>
              <a:off x="5141274" y="3823046"/>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698" name="Rectangle"/>
            <p:cNvSpPr/>
            <p:nvPr/>
          </p:nvSpPr>
          <p:spPr>
            <a:xfrm>
              <a:off x="6789151" y="3753179"/>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699" name="Rectangle"/>
            <p:cNvSpPr/>
            <p:nvPr/>
          </p:nvSpPr>
          <p:spPr>
            <a:xfrm>
              <a:off x="4248587" y="3270465"/>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00" name="Rectangle"/>
            <p:cNvSpPr/>
            <p:nvPr/>
          </p:nvSpPr>
          <p:spPr>
            <a:xfrm>
              <a:off x="5158312" y="3801450"/>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01" name="Rectangle"/>
            <p:cNvSpPr/>
            <p:nvPr/>
          </p:nvSpPr>
          <p:spPr>
            <a:xfrm>
              <a:off x="6798547" y="3778161"/>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grpSp>
        <p:nvGrpSpPr>
          <p:cNvPr id="1707" name="Group"/>
          <p:cNvGrpSpPr/>
          <p:nvPr/>
        </p:nvGrpSpPr>
        <p:grpSpPr>
          <a:xfrm>
            <a:off x="5942967" y="-1250145"/>
            <a:ext cx="3070358" cy="2138771"/>
            <a:chOff x="0" y="9524"/>
            <a:chExt cx="3070357" cy="2138769"/>
          </a:xfrm>
        </p:grpSpPr>
        <p:sp>
          <p:nvSpPr>
            <p:cNvPr id="1703" name="Rectangle"/>
            <p:cNvSpPr/>
            <p:nvPr/>
          </p:nvSpPr>
          <p:spPr>
            <a:xfrm>
              <a:off x="0" y="41913"/>
              <a:ext cx="1884994" cy="210638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706" name="Group"/>
            <p:cNvGrpSpPr/>
            <p:nvPr/>
          </p:nvGrpSpPr>
          <p:grpSpPr>
            <a:xfrm>
              <a:off x="1635257" y="9524"/>
              <a:ext cx="1435101" cy="1435101"/>
              <a:chOff x="12700" y="9524"/>
              <a:chExt cx="1435100" cy="1435100"/>
            </a:xfrm>
          </p:grpSpPr>
          <p:sp>
            <p:nvSpPr>
              <p:cNvPr id="170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05"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grpSp>
        <p:nvGrpSpPr>
          <p:cNvPr id="1710" name="Group"/>
          <p:cNvGrpSpPr/>
          <p:nvPr/>
        </p:nvGrpSpPr>
        <p:grpSpPr>
          <a:xfrm>
            <a:off x="-158523" y="3191574"/>
            <a:ext cx="24701046" cy="8332404"/>
            <a:chOff x="0" y="0"/>
            <a:chExt cx="24701045" cy="8332403"/>
          </a:xfrm>
        </p:grpSpPr>
        <p:sp>
          <p:nvSpPr>
            <p:cNvPr id="1708" name="Rounded Rectangle"/>
            <p:cNvSpPr/>
            <p:nvPr/>
          </p:nvSpPr>
          <p:spPr>
            <a:xfrm>
              <a:off x="0" y="0"/>
              <a:ext cx="24701046" cy="8332404"/>
            </a:xfrm>
            <a:prstGeom prst="roundRect">
              <a:avLst>
                <a:gd name="adj" fmla="val 1339"/>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709" name="Storage"/>
            <p:cNvSpPr txBox="1"/>
            <p:nvPr/>
          </p:nvSpPr>
          <p:spPr>
            <a:xfrm>
              <a:off x="23162350" y="165895"/>
              <a:ext cx="1176437" cy="4631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pSp>
      <p:grpSp>
        <p:nvGrpSpPr>
          <p:cNvPr id="1718" name="Group"/>
          <p:cNvGrpSpPr/>
          <p:nvPr/>
        </p:nvGrpSpPr>
        <p:grpSpPr>
          <a:xfrm>
            <a:off x="17151201" y="270463"/>
            <a:ext cx="2174552" cy="5071547"/>
            <a:chOff x="12700" y="12700"/>
            <a:chExt cx="2174551" cy="5071545"/>
          </a:xfrm>
        </p:grpSpPr>
        <p:graphicFrame>
          <p:nvGraphicFramePr>
            <p:cNvPr id="1711" name="Table 1"/>
            <p:cNvGraphicFramePr/>
            <p:nvPr/>
          </p:nvGraphicFramePr>
          <p:xfrm>
            <a:off x="12700" y="12700"/>
            <a:ext cx="2174552" cy="507154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174551"/>
                </a:tblGrid>
                <a:tr h="881560">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C</a:t>
                        </a:r>
                        <a:br>
                          <a:rPr b="0"/>
                        </a:br>
                        <a:r>
                          <a:rPr b="0"/>
                          <a:t>.object_structure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27537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a.d.e,    a.e]</a:t>
                        </a:r>
                      </a:p>
                    </a:txBody>
                    <a:tcPr marL="0" marR="0" marT="0" marB="0" anchor="t" anchorCtr="0" horzOverflow="overflow">
                      <a:lnL w="0">
                        <a:miter lim="400000"/>
                      </a:lnL>
                      <a:lnR w="0">
                        <a:miter lim="400000"/>
                      </a:lnR>
                      <a:lnT w="0">
                        <a:miter lim="400000"/>
                      </a:lnT>
                      <a:lnB w="0">
                        <a:miter lim="400000"/>
                      </a:lnB>
                      <a:solidFill>
                        <a:srgbClr val="919292"/>
                      </a:solidFill>
                    </a:tcPr>
                  </a:tc>
                </a:tr>
                <a:tr h="154312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4,     a.d.e: 1,      a.e: 3}</a:t>
                        </a:r>
                      </a:p>
                    </a:txBody>
                    <a:tcPr marL="0" marR="0" marT="0" marB="0" anchor="t" anchorCtr="0" horzOverflow="overflow">
                      <a:lnL w="0">
                        <a:miter lim="400000"/>
                      </a:lnL>
                      <a:lnR w="0">
                        <a:miter lim="400000"/>
                      </a:lnR>
                      <a:lnT w="0">
                        <a:miter lim="400000"/>
                      </a:lnT>
                      <a:lnB w="0">
                        <a:miter lim="400000"/>
                      </a:lnB>
                      <a:solidFill>
                        <a:srgbClr val="919292"/>
                      </a:solidFill>
                    </a:tcPr>
                  </a:tc>
                </a:tr>
                <a:tr h="137149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{a.f.g: 2,     f.g: 1,      h: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712" name="list of dynamic paths stored as subcolumns"/>
            <p:cNvSpPr txBox="1"/>
            <p:nvPr/>
          </p:nvSpPr>
          <p:spPr>
            <a:xfrm>
              <a:off x="217633" y="1820170"/>
              <a:ext cx="1768150"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list of dynamic paths</a:t>
              </a:r>
              <a:br/>
              <a:r>
                <a:t>stored as subcolumns</a:t>
              </a:r>
            </a:p>
          </p:txBody>
        </p:sp>
        <p:sp>
          <p:nvSpPr>
            <p:cNvPr id="1713" name="statistics of non-null values for dynamic paths"/>
            <p:cNvSpPr txBox="1"/>
            <p:nvPr/>
          </p:nvSpPr>
          <p:spPr>
            <a:xfrm>
              <a:off x="56616" y="3111416"/>
              <a:ext cx="2061239"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dynamic paths </a:t>
              </a:r>
            </a:p>
          </p:txBody>
        </p:sp>
        <p:sp>
          <p:nvSpPr>
            <p:cNvPr id="1714" name="Rounded Rectangle"/>
            <p:cNvSpPr/>
            <p:nvPr/>
          </p:nvSpPr>
          <p:spPr>
            <a:xfrm>
              <a:off x="54517" y="2173332"/>
              <a:ext cx="2094385" cy="1409930"/>
            </a:xfrm>
            <a:prstGeom prst="roundRect">
              <a:avLst>
                <a:gd name="adj" fmla="val 2418"/>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15" name="Rounded Rectangle"/>
            <p:cNvSpPr/>
            <p:nvPr/>
          </p:nvSpPr>
          <p:spPr>
            <a:xfrm>
              <a:off x="54517" y="912421"/>
              <a:ext cx="2094385" cy="1237336"/>
            </a:xfrm>
            <a:prstGeom prst="roundRect">
              <a:avLst>
                <a:gd name="adj" fmla="val 275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16" name="Rounded Rectangle"/>
            <p:cNvSpPr/>
            <p:nvPr/>
          </p:nvSpPr>
          <p:spPr>
            <a:xfrm>
              <a:off x="54517" y="3606837"/>
              <a:ext cx="2094385" cy="1459489"/>
            </a:xfrm>
            <a:prstGeom prst="roundRect">
              <a:avLst>
                <a:gd name="adj" fmla="val 233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17" name="statistics of non-null values for paths in shared data"/>
            <p:cNvSpPr txBox="1"/>
            <p:nvPr/>
          </p:nvSpPr>
          <p:spPr>
            <a:xfrm>
              <a:off x="364391" y="4563200"/>
              <a:ext cx="1644468"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paths</a:t>
              </a:r>
              <a:br/>
              <a:r>
                <a:t>in shared data </a:t>
              </a:r>
            </a:p>
          </p:txBody>
        </p:sp>
      </p:grpSp>
      <p:sp>
        <p:nvSpPr>
          <p:cNvPr id="1719" name="Rectangle"/>
          <p:cNvSpPr/>
          <p:nvPr/>
        </p:nvSpPr>
        <p:spPr>
          <a:xfrm>
            <a:off x="5839462" y="3093708"/>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20" name="Rectangle"/>
          <p:cNvSpPr/>
          <p:nvPr/>
        </p:nvSpPr>
        <p:spPr>
          <a:xfrm>
            <a:off x="6799415" y="3093708"/>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21" name="Rectangle"/>
          <p:cNvSpPr/>
          <p:nvPr/>
        </p:nvSpPr>
        <p:spPr>
          <a:xfrm>
            <a:off x="2893156" y="-1217756"/>
            <a:ext cx="973238"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22" name="Rectangle"/>
          <p:cNvSpPr/>
          <p:nvPr/>
        </p:nvSpPr>
        <p:spPr>
          <a:xfrm>
            <a:off x="4090600" y="-1217756"/>
            <a:ext cx="1553875"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735" name="Group"/>
          <p:cNvGrpSpPr/>
          <p:nvPr/>
        </p:nvGrpSpPr>
        <p:grpSpPr>
          <a:xfrm>
            <a:off x="6931206" y="-1132711"/>
            <a:ext cx="2270581" cy="3095420"/>
            <a:chOff x="12700" y="9524"/>
            <a:chExt cx="2270580" cy="3095418"/>
          </a:xfrm>
        </p:grpSpPr>
        <p:grpSp>
          <p:nvGrpSpPr>
            <p:cNvPr id="1725" name="Group"/>
            <p:cNvGrpSpPr/>
            <p:nvPr/>
          </p:nvGrpSpPr>
          <p:grpSpPr>
            <a:xfrm>
              <a:off x="12700" y="9524"/>
              <a:ext cx="1435101" cy="1435101"/>
              <a:chOff x="12700" y="9524"/>
              <a:chExt cx="1435100" cy="1435100"/>
            </a:xfrm>
          </p:grpSpPr>
          <p:sp>
            <p:nvSpPr>
              <p:cNvPr id="172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24"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nvGrpSpPr>
            <p:cNvPr id="1728" name="Group"/>
            <p:cNvGrpSpPr/>
            <p:nvPr/>
          </p:nvGrpSpPr>
          <p:grpSpPr>
            <a:xfrm>
              <a:off x="528079" y="775802"/>
              <a:ext cx="1435101" cy="1435101"/>
              <a:chOff x="12700" y="9524"/>
              <a:chExt cx="1435100" cy="1435100"/>
            </a:xfrm>
          </p:grpSpPr>
          <p:sp>
            <p:nvSpPr>
              <p:cNvPr id="172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27"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4D092"/>
                    </a:solidFill>
                    <a:latin typeface="Helvetica"/>
                    <a:ea typeface="Helvetica"/>
                    <a:cs typeface="Helvetica"/>
                    <a:sym typeface="Helvetica"/>
                  </a:defRPr>
                </a:lvl1pPr>
              </a:lstStyle>
              <a:p>
                <a:pPr/>
                <a:r>
                  <a:t>②</a:t>
                </a:r>
              </a:p>
            </p:txBody>
          </p:sp>
        </p:grpSp>
        <p:grpSp>
          <p:nvGrpSpPr>
            <p:cNvPr id="1731" name="Group"/>
            <p:cNvGrpSpPr/>
            <p:nvPr/>
          </p:nvGrpSpPr>
          <p:grpSpPr>
            <a:xfrm>
              <a:off x="528079" y="1254572"/>
              <a:ext cx="1435101" cy="1435101"/>
              <a:chOff x="12700" y="9524"/>
              <a:chExt cx="1435100" cy="1435100"/>
            </a:xfrm>
          </p:grpSpPr>
          <p:sp>
            <p:nvSpPr>
              <p:cNvPr id="172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30"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734" name="Group"/>
            <p:cNvGrpSpPr/>
            <p:nvPr/>
          </p:nvGrpSpPr>
          <p:grpSpPr>
            <a:xfrm>
              <a:off x="848180" y="1669843"/>
              <a:ext cx="1435101" cy="1435101"/>
              <a:chOff x="12700" y="9524"/>
              <a:chExt cx="1435100" cy="1435100"/>
            </a:xfrm>
          </p:grpSpPr>
          <p:sp>
            <p:nvSpPr>
              <p:cNvPr id="173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33"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④</a:t>
                </a:r>
              </a:p>
            </p:txBody>
          </p:sp>
        </p:grpSp>
      </p:grpSp>
      <p:grpSp>
        <p:nvGrpSpPr>
          <p:cNvPr id="1740" name="Group"/>
          <p:cNvGrpSpPr/>
          <p:nvPr/>
        </p:nvGrpSpPr>
        <p:grpSpPr>
          <a:xfrm>
            <a:off x="6694219" y="1025428"/>
            <a:ext cx="2624710" cy="1652122"/>
            <a:chOff x="0" y="0"/>
            <a:chExt cx="2624708" cy="1652121"/>
          </a:xfrm>
        </p:grpSpPr>
        <p:sp>
          <p:nvSpPr>
            <p:cNvPr id="1736" name="Rectangle"/>
            <p:cNvSpPr/>
            <p:nvPr/>
          </p:nvSpPr>
          <p:spPr>
            <a:xfrm>
              <a:off x="0" y="0"/>
              <a:ext cx="1380517" cy="368300"/>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739" name="Group"/>
            <p:cNvGrpSpPr/>
            <p:nvPr/>
          </p:nvGrpSpPr>
          <p:grpSpPr>
            <a:xfrm>
              <a:off x="1189608" y="217021"/>
              <a:ext cx="1435101" cy="1435101"/>
              <a:chOff x="12700" y="9524"/>
              <a:chExt cx="1435100" cy="1435100"/>
            </a:xfrm>
          </p:grpSpPr>
          <p:sp>
            <p:nvSpPr>
              <p:cNvPr id="173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38"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grpSp>
      <p:grpSp>
        <p:nvGrpSpPr>
          <p:cNvPr id="1745" name="Group"/>
          <p:cNvGrpSpPr/>
          <p:nvPr/>
        </p:nvGrpSpPr>
        <p:grpSpPr>
          <a:xfrm>
            <a:off x="8546858" y="-501534"/>
            <a:ext cx="2606886" cy="2013372"/>
            <a:chOff x="0" y="9524"/>
            <a:chExt cx="2606884" cy="2013371"/>
          </a:xfrm>
        </p:grpSpPr>
        <p:sp>
          <p:nvSpPr>
            <p:cNvPr id="1741" name="Rectangle"/>
            <p:cNvSpPr/>
            <p:nvPr/>
          </p:nvSpPr>
          <p:spPr>
            <a:xfrm>
              <a:off x="0" y="99944"/>
              <a:ext cx="1380517" cy="192295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744" name="Group"/>
            <p:cNvGrpSpPr/>
            <p:nvPr/>
          </p:nvGrpSpPr>
          <p:grpSpPr>
            <a:xfrm>
              <a:off x="1171784" y="9524"/>
              <a:ext cx="1435101" cy="1435101"/>
              <a:chOff x="12700" y="9524"/>
              <a:chExt cx="1435100" cy="1435100"/>
            </a:xfrm>
          </p:grpSpPr>
          <p:sp>
            <p:nvSpPr>
              <p:cNvPr id="174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43"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grpSp>
      <p:grpSp>
        <p:nvGrpSpPr>
          <p:cNvPr id="1762" name="Group"/>
          <p:cNvGrpSpPr/>
          <p:nvPr/>
        </p:nvGrpSpPr>
        <p:grpSpPr>
          <a:xfrm>
            <a:off x="10802814" y="1501026"/>
            <a:ext cx="5548318" cy="2323251"/>
            <a:chOff x="0" y="7700"/>
            <a:chExt cx="5548317" cy="2323250"/>
          </a:xfrm>
        </p:grpSpPr>
        <p:sp>
          <p:nvSpPr>
            <p:cNvPr id="1746" name="Rectangle"/>
            <p:cNvSpPr/>
            <p:nvPr/>
          </p:nvSpPr>
          <p:spPr>
            <a:xfrm>
              <a:off x="8535" y="7700"/>
              <a:ext cx="2471989" cy="337496"/>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47" name="Rectangle"/>
            <p:cNvSpPr/>
            <p:nvPr/>
          </p:nvSpPr>
          <p:spPr>
            <a:xfrm>
              <a:off x="0" y="454862"/>
              <a:ext cx="2174552"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48" name="Rectangle"/>
            <p:cNvSpPr/>
            <p:nvPr/>
          </p:nvSpPr>
          <p:spPr>
            <a:xfrm>
              <a:off x="2785457" y="479858"/>
              <a:ext cx="1380517" cy="337495"/>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749" name="Rectangle"/>
            <p:cNvSpPr/>
            <p:nvPr/>
          </p:nvSpPr>
          <p:spPr>
            <a:xfrm>
              <a:off x="0" y="895310"/>
              <a:ext cx="2471988"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752" name="Group"/>
            <p:cNvGrpSpPr/>
            <p:nvPr/>
          </p:nvGrpSpPr>
          <p:grpSpPr>
            <a:xfrm>
              <a:off x="2423391" y="9524"/>
              <a:ext cx="1435101" cy="1435101"/>
              <a:chOff x="12700" y="9524"/>
              <a:chExt cx="1435100" cy="1435100"/>
            </a:xfrm>
          </p:grpSpPr>
          <p:sp>
            <p:nvSpPr>
              <p:cNvPr id="175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51"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1755" name="Group"/>
            <p:cNvGrpSpPr/>
            <p:nvPr/>
          </p:nvGrpSpPr>
          <p:grpSpPr>
            <a:xfrm>
              <a:off x="2138098" y="455402"/>
              <a:ext cx="1435101" cy="1435101"/>
              <a:chOff x="12700" y="9524"/>
              <a:chExt cx="1435100" cy="1435100"/>
            </a:xfrm>
          </p:grpSpPr>
          <p:sp>
            <p:nvSpPr>
              <p:cNvPr id="175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54"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1758" name="Group"/>
            <p:cNvGrpSpPr/>
            <p:nvPr/>
          </p:nvGrpSpPr>
          <p:grpSpPr>
            <a:xfrm>
              <a:off x="2428642" y="895850"/>
              <a:ext cx="1435101" cy="1435101"/>
              <a:chOff x="12700" y="9524"/>
              <a:chExt cx="1435100" cy="1435100"/>
            </a:xfrm>
          </p:grpSpPr>
          <p:sp>
            <p:nvSpPr>
              <p:cNvPr id="175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57"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nvGrpSpPr>
            <p:cNvPr id="1761" name="Group"/>
            <p:cNvGrpSpPr/>
            <p:nvPr/>
          </p:nvGrpSpPr>
          <p:grpSpPr>
            <a:xfrm>
              <a:off x="4113217" y="471007"/>
              <a:ext cx="1435101" cy="1435101"/>
              <a:chOff x="12700" y="9524"/>
              <a:chExt cx="1435100" cy="1435100"/>
            </a:xfrm>
          </p:grpSpPr>
          <p:sp>
            <p:nvSpPr>
              <p:cNvPr id="175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60"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grpSp>
        <p:nvGrpSpPr>
          <p:cNvPr id="1800" name="Group"/>
          <p:cNvGrpSpPr/>
          <p:nvPr/>
        </p:nvGrpSpPr>
        <p:grpSpPr>
          <a:xfrm>
            <a:off x="16921560" y="6526803"/>
            <a:ext cx="7167024" cy="4517140"/>
            <a:chOff x="0" y="9524"/>
            <a:chExt cx="7167022" cy="4517139"/>
          </a:xfrm>
        </p:grpSpPr>
        <p:sp>
          <p:nvSpPr>
            <p:cNvPr id="1763" name="Rounded Rectangle"/>
            <p:cNvSpPr/>
            <p:nvPr/>
          </p:nvSpPr>
          <p:spPr>
            <a:xfrm>
              <a:off x="0" y="103254"/>
              <a:ext cx="7167023" cy="4423411"/>
            </a:xfrm>
            <a:prstGeom prst="roundRect">
              <a:avLst>
                <a:gd name="adj" fmla="val 2240"/>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764" name="Table 1-1-1-1-1-1-1-2-1-3-1"/>
            <p:cNvGraphicFramePr/>
            <p:nvPr/>
          </p:nvGraphicFramePr>
          <p:xfrm>
            <a:off x="3798132" y="370052"/>
            <a:ext cx="30353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05360"/>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.values.bin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Date:2020-01-01</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Array(Int64):[100,200]</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Date:2020-01-02</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graphicFrame>
          <p:nvGraphicFramePr>
            <p:cNvPr id="1765" name="Table 1-1-1-1-1-1-1-2-3-3"/>
            <p:cNvGraphicFramePr/>
            <p:nvPr/>
          </p:nvGraphicFramePr>
          <p:xfrm>
            <a:off x="701616" y="370052"/>
            <a:ext cx="8001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13"/>
                </a:tblGrid>
                <a:tr h="868554">
                  <a:tc>
                    <a:txBody>
                      <a:bodyPr/>
                      <a:lstStyle/>
                      <a:p>
                        <a:pPr algn="ctr" defTabSz="914400">
                          <a:lnSpc>
                            <a:spcPct val="70000"/>
                          </a:lnSpc>
                          <a:spcBef>
                            <a:spcPts val="0"/>
                          </a:spcBef>
                          <a:defRPr b="1" sz="1200">
                            <a:solidFill>
                              <a:srgbClr val="A9A9A9"/>
                            </a:solidFill>
                            <a:latin typeface="Helvetica"/>
                            <a:ea typeface="Helvetica"/>
                            <a:cs typeface="Helvetica"/>
                            <a:sym typeface="Helvetica"/>
                          </a:defRPr>
                        </a:pPr>
                        <a:r>
                          <a:rPr b="0"/>
                          <a:t>C</a:t>
                        </a:r>
                        <a:br>
                          <a:rPr b="0"/>
                        </a:br>
                        <a:r>
                          <a:rPr b="0"/>
                          <a:t>.object_</a:t>
                        </a:r>
                        <a:br>
                          <a:rPr b="0"/>
                        </a:br>
                        <a:r>
                          <a:rPr b="0"/>
                          <a:t>shared_</a:t>
                        </a:r>
                        <a:br>
                          <a:rPr b="0"/>
                        </a:br>
                        <a:r>
                          <a:rPr b="0"/>
                          <a:t>data</a:t>
                        </a:r>
                        <a:br>
                          <a:rPr b="0"/>
                        </a:br>
                        <a:r>
                          <a:rPr b="0"/>
                          <a:t>.size0.bin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766" name="Table 1-1-1-1-1-1-1-1-1-1-1-2-1-1"/>
            <p:cNvGraphicFramePr/>
            <p:nvPr/>
          </p:nvGraphicFramePr>
          <p:xfrm>
            <a:off x="204240" y="370052"/>
            <a:ext cx="5207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1767" name="Table 1-1-1-1-1-1-1-2-1-3"/>
            <p:cNvGraphicFramePr/>
            <p:nvPr/>
          </p:nvGraphicFramePr>
          <p:xfrm>
            <a:off x="1715408" y="370052"/>
            <a:ext cx="18542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20554"/>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.paths.bin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h</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sp>
          <p:nvSpPr>
            <p:cNvPr id="1768" name="Rectangle"/>
            <p:cNvSpPr/>
            <p:nvPr/>
          </p:nvSpPr>
          <p:spPr>
            <a:xfrm>
              <a:off x="2151305" y="1646335"/>
              <a:ext cx="975297" cy="54298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769" name="Rectangle"/>
            <p:cNvSpPr/>
            <p:nvPr/>
          </p:nvSpPr>
          <p:spPr>
            <a:xfrm>
              <a:off x="2151305" y="1304064"/>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770" name="Rectangle"/>
            <p:cNvSpPr/>
            <p:nvPr/>
          </p:nvSpPr>
          <p:spPr>
            <a:xfrm>
              <a:off x="2151305" y="2296400"/>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1771" name="1"/>
            <p:cNvSpPr txBox="1"/>
            <p:nvPr/>
          </p:nvSpPr>
          <p:spPr>
            <a:xfrm>
              <a:off x="1016880" y="329933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1772" name="Connection Line"/>
            <p:cNvCxnSpPr>
              <a:stCxn id="1771" idx="0"/>
              <a:endCxn id="1769" idx="0"/>
            </p:cNvCxnSpPr>
            <p:nvPr/>
          </p:nvCxnSpPr>
          <p:spPr>
            <a:xfrm flipV="1">
              <a:off x="1090695" y="1428898"/>
              <a:ext cx="1548259" cy="2000702"/>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773" name="2"/>
            <p:cNvSpPr txBox="1"/>
            <p:nvPr/>
          </p:nvSpPr>
          <p:spPr>
            <a:xfrm>
              <a:off x="1016880" y="3628704"/>
              <a:ext cx="147630" cy="260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2</a:t>
              </a:r>
            </a:p>
          </p:txBody>
        </p:sp>
        <p:cxnSp>
          <p:nvCxnSpPr>
            <p:cNvPr id="1774" name="Connection Line"/>
            <p:cNvCxnSpPr>
              <a:stCxn id="1773" idx="0"/>
              <a:endCxn id="1768" idx="0"/>
            </p:cNvCxnSpPr>
            <p:nvPr/>
          </p:nvCxnSpPr>
          <p:spPr>
            <a:xfrm flipV="1">
              <a:off x="1090695" y="1917829"/>
              <a:ext cx="1548259" cy="1841137"/>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775" name="1"/>
            <p:cNvSpPr txBox="1"/>
            <p:nvPr/>
          </p:nvSpPr>
          <p:spPr>
            <a:xfrm>
              <a:off x="1016880" y="395607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1776" name="Connection Line"/>
            <p:cNvCxnSpPr>
              <a:stCxn id="1775" idx="0"/>
              <a:endCxn id="1770" idx="0"/>
            </p:cNvCxnSpPr>
            <p:nvPr/>
          </p:nvCxnSpPr>
          <p:spPr>
            <a:xfrm flipV="1">
              <a:off x="1090695" y="2421234"/>
              <a:ext cx="1548259" cy="1665106"/>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1777" name="Line"/>
            <p:cNvSpPr/>
            <p:nvPr/>
          </p:nvSpPr>
          <p:spPr>
            <a:xfrm>
              <a:off x="2959193" y="1428897"/>
              <a:ext cx="181867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78" name="Line"/>
            <p:cNvSpPr/>
            <p:nvPr/>
          </p:nvSpPr>
          <p:spPr>
            <a:xfrm>
              <a:off x="2843452" y="1776260"/>
              <a:ext cx="97323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79" name="Line"/>
            <p:cNvSpPr/>
            <p:nvPr/>
          </p:nvSpPr>
          <p:spPr>
            <a:xfrm>
              <a:off x="2742138" y="2099189"/>
              <a:ext cx="2048431"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80" name="Line"/>
            <p:cNvSpPr/>
            <p:nvPr/>
          </p:nvSpPr>
          <p:spPr>
            <a:xfrm>
              <a:off x="2937529" y="2421234"/>
              <a:ext cx="185304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81" name="Shared data"/>
            <p:cNvSpPr txBox="1"/>
            <p:nvPr/>
          </p:nvSpPr>
          <p:spPr>
            <a:xfrm>
              <a:off x="5404530" y="3972820"/>
              <a:ext cx="1735693"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Shared data</a:t>
              </a:r>
            </a:p>
          </p:txBody>
        </p:sp>
        <p:sp>
          <p:nvSpPr>
            <p:cNvPr id="1782" name="per table row the number of  additional dynamic JSON paths that are stored as shared data"/>
            <p:cNvSpPr txBox="1"/>
            <p:nvPr/>
          </p:nvSpPr>
          <p:spPr>
            <a:xfrm>
              <a:off x="1585762" y="3311252"/>
              <a:ext cx="4074164" cy="10066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per table row the number of </a:t>
              </a:r>
              <a:br/>
              <a:r>
                <a:t>additional dynamic JSON paths</a:t>
              </a:r>
              <a:br/>
              <a:r>
                <a:t>that are stored as shared data</a:t>
              </a:r>
            </a:p>
          </p:txBody>
        </p:sp>
        <p:sp>
          <p:nvSpPr>
            <p:cNvPr id="1783" name="Line"/>
            <p:cNvSpPr/>
            <p:nvPr/>
          </p:nvSpPr>
          <p:spPr>
            <a:xfrm flipH="1">
              <a:off x="1554303" y="3661269"/>
              <a:ext cx="182753" cy="1"/>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84" name="path names"/>
            <p:cNvSpPr txBox="1"/>
            <p:nvPr/>
          </p:nvSpPr>
          <p:spPr>
            <a:xfrm>
              <a:off x="1864252" y="2752052"/>
              <a:ext cx="1651831"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names</a:t>
              </a:r>
            </a:p>
          </p:txBody>
        </p:sp>
        <p:sp>
          <p:nvSpPr>
            <p:cNvPr id="1785" name="path types and values"/>
            <p:cNvSpPr txBox="1"/>
            <p:nvPr/>
          </p:nvSpPr>
          <p:spPr>
            <a:xfrm>
              <a:off x="3745979" y="2769840"/>
              <a:ext cx="3135069"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types and values</a:t>
              </a:r>
            </a:p>
          </p:txBody>
        </p:sp>
        <p:sp>
          <p:nvSpPr>
            <p:cNvPr id="1786" name="Line"/>
            <p:cNvSpPr/>
            <p:nvPr/>
          </p:nvSpPr>
          <p:spPr>
            <a:xfrm flipV="1">
              <a:off x="263895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787" name="Line"/>
            <p:cNvSpPr/>
            <p:nvPr/>
          </p:nvSpPr>
          <p:spPr>
            <a:xfrm flipV="1">
              <a:off x="531913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1790" name="Group"/>
            <p:cNvGrpSpPr/>
            <p:nvPr/>
          </p:nvGrpSpPr>
          <p:grpSpPr>
            <a:xfrm>
              <a:off x="104270" y="9524"/>
              <a:ext cx="1435101" cy="1435101"/>
              <a:chOff x="12700" y="9524"/>
              <a:chExt cx="1435100" cy="1435100"/>
            </a:xfrm>
          </p:grpSpPr>
          <p:sp>
            <p:nvSpPr>
              <p:cNvPr id="178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89"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1793" name="Group"/>
            <p:cNvGrpSpPr/>
            <p:nvPr/>
          </p:nvGrpSpPr>
          <p:grpSpPr>
            <a:xfrm>
              <a:off x="473680" y="9524"/>
              <a:ext cx="1435101" cy="1435101"/>
              <a:chOff x="12700" y="9524"/>
              <a:chExt cx="1435100" cy="1435100"/>
            </a:xfrm>
          </p:grpSpPr>
          <p:sp>
            <p:nvSpPr>
              <p:cNvPr id="179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92"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1796" name="Group"/>
            <p:cNvGrpSpPr/>
            <p:nvPr/>
          </p:nvGrpSpPr>
          <p:grpSpPr>
            <a:xfrm>
              <a:off x="836096" y="9524"/>
              <a:ext cx="1435101" cy="1435101"/>
              <a:chOff x="12700" y="9524"/>
              <a:chExt cx="1435100" cy="1435100"/>
            </a:xfrm>
          </p:grpSpPr>
          <p:sp>
            <p:nvSpPr>
              <p:cNvPr id="179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95"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nvGrpSpPr>
            <p:cNvPr id="1799" name="Group"/>
            <p:cNvGrpSpPr/>
            <p:nvPr/>
          </p:nvGrpSpPr>
          <p:grpSpPr>
            <a:xfrm>
              <a:off x="1196523" y="9524"/>
              <a:ext cx="1435101" cy="1435101"/>
              <a:chOff x="12700" y="9524"/>
              <a:chExt cx="1435100" cy="1435100"/>
            </a:xfrm>
          </p:grpSpPr>
          <p:sp>
            <p:nvSpPr>
              <p:cNvPr id="179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798"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sp>
        <p:nvSpPr>
          <p:cNvPr id="1801" name="Too many column files for high-cardinality JSON paths"/>
          <p:cNvSpPr txBox="1"/>
          <p:nvPr/>
        </p:nvSpPr>
        <p:spPr>
          <a:xfrm>
            <a:off x="16305534" y="-1562397"/>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1802" name="Challenge 1:"/>
          <p:cNvSpPr txBox="1"/>
          <p:nvPr/>
        </p:nvSpPr>
        <p:spPr>
          <a:xfrm>
            <a:off x="16305534" y="-1961231"/>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1803" name="Too many column files for highly dynamic JSON paths"/>
          <p:cNvSpPr txBox="1"/>
          <p:nvPr/>
        </p:nvSpPr>
        <p:spPr>
          <a:xfrm>
            <a:off x="16307266" y="-1201102"/>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sp>
        <p:nvSpPr>
          <p:cNvPr id="1804" name="Too many column files for high-cardinality JSON paths"/>
          <p:cNvSpPr txBox="1"/>
          <p:nvPr/>
        </p:nvSpPr>
        <p:spPr>
          <a:xfrm>
            <a:off x="16305534" y="-1562397"/>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F2B13F"/>
                </a:solidFill>
                <a:latin typeface="Helvetica"/>
                <a:ea typeface="Helvetica"/>
                <a:cs typeface="Helvetica"/>
                <a:sym typeface="Helvetica"/>
              </a:defRPr>
            </a:lvl1pPr>
          </a:lstStyle>
          <a:p>
            <a:pPr/>
            <a:r>
              <a:t>Too many column files for high-cardinality JSON paths</a:t>
            </a:r>
          </a:p>
        </p:txBody>
      </p:sp>
      <p:sp>
        <p:nvSpPr>
          <p:cNvPr id="1805" name="Too many column files for highly dynamic JSON paths"/>
          <p:cNvSpPr txBox="1"/>
          <p:nvPr/>
        </p:nvSpPr>
        <p:spPr>
          <a:xfrm>
            <a:off x="16307266" y="-1201102"/>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84D092"/>
                </a:solidFill>
                <a:latin typeface="Helvetica"/>
                <a:ea typeface="Helvetica"/>
                <a:cs typeface="Helvetica"/>
                <a:sym typeface="Helvetica"/>
              </a:defRPr>
            </a:lvl1pPr>
          </a:lstStyle>
          <a:p>
            <a:pPr/>
            <a:r>
              <a:t>Too many column files for highly dynamic JSON paths</a:t>
            </a:r>
          </a:p>
        </p:txBody>
      </p:sp>
      <p:grpSp>
        <p:nvGrpSpPr>
          <p:cNvPr id="1830" name="Group"/>
          <p:cNvGrpSpPr/>
          <p:nvPr/>
        </p:nvGrpSpPr>
        <p:grpSpPr>
          <a:xfrm>
            <a:off x="9114963" y="1384837"/>
            <a:ext cx="7477039" cy="9657111"/>
            <a:chOff x="0" y="0"/>
            <a:chExt cx="7477038" cy="9657109"/>
          </a:xfrm>
        </p:grpSpPr>
        <p:sp>
          <p:nvSpPr>
            <p:cNvPr id="1806" name="Rounded Rectangle"/>
            <p:cNvSpPr/>
            <p:nvPr/>
          </p:nvSpPr>
          <p:spPr>
            <a:xfrm>
              <a:off x="3257387" y="3209573"/>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815" name="Group"/>
            <p:cNvGrpSpPr/>
            <p:nvPr/>
          </p:nvGrpSpPr>
          <p:grpSpPr>
            <a:xfrm>
              <a:off x="2500059" y="7460096"/>
              <a:ext cx="3228016" cy="2197014"/>
              <a:chOff x="12700" y="0"/>
              <a:chExt cx="3228014" cy="2197013"/>
            </a:xfrm>
          </p:grpSpPr>
          <p:sp>
            <p:nvSpPr>
              <p:cNvPr id="1807" name="0"/>
              <p:cNvSpPr txBox="1"/>
              <p:nvPr/>
            </p:nvSpPr>
            <p:spPr>
              <a:xfrm>
                <a:off x="680149"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808" name="Rounded Rectangle"/>
              <p:cNvSpPr/>
              <p:nvPr/>
            </p:nvSpPr>
            <p:spPr>
              <a:xfrm>
                <a:off x="32446" y="359529"/>
                <a:ext cx="1544350" cy="1832178"/>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09" name="Table 1-1-1-1-1-1-1-2-3-1-2"/>
              <p:cNvGraphicFramePr/>
              <p:nvPr/>
            </p:nvGraphicFramePr>
            <p:xfrm>
              <a:off x="705996" y="508523"/>
              <a:ext cx="73689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2841">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45</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10" name="Table 1-1-1-1-1-1-1-1-1-1-1-1-2-2"/>
              <p:cNvGraphicFramePr/>
              <p:nvPr/>
            </p:nvGraphicFramePr>
            <p:xfrm>
              <a:off x="12700" y="508523"/>
              <a:ext cx="527383"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11" name="Rounded Rectangle"/>
              <p:cNvSpPr/>
              <p:nvPr/>
            </p:nvSpPr>
            <p:spPr>
              <a:xfrm>
                <a:off x="1689569" y="354219"/>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12" name="Table 1-1-1-1-1-1-1-2-2-3"/>
              <p:cNvGraphicFramePr/>
              <p:nvPr/>
            </p:nvGraphicFramePr>
            <p:xfrm>
              <a:off x="2370863" y="508523"/>
              <a:ext cx="729667"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baz</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13" name="Table 1-1-1-1-1-1-1-1-1-1-1-1-2-1-3"/>
              <p:cNvGraphicFramePr/>
              <p:nvPr/>
            </p:nvGraphicFramePr>
            <p:xfrm>
              <a:off x="1694277" y="508523"/>
              <a:ext cx="534609"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14" name="1"/>
              <p:cNvSpPr txBox="1"/>
              <p:nvPr/>
            </p:nvSpPr>
            <p:spPr>
              <a:xfrm>
                <a:off x="23768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grpSp>
        <p:sp>
          <p:nvSpPr>
            <p:cNvPr id="1816" name="Line"/>
            <p:cNvSpPr/>
            <p:nvPr/>
          </p:nvSpPr>
          <p:spPr>
            <a:xfrm flipH="1">
              <a:off x="3345141"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817" name="Line"/>
            <p:cNvSpPr/>
            <p:nvPr/>
          </p:nvSpPr>
          <p:spPr>
            <a:xfrm>
              <a:off x="4493387"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818" name="Table 1-1-1-1-1-1-1-2-1-2"/>
            <p:cNvGraphicFramePr/>
            <p:nvPr/>
          </p:nvGraphicFramePr>
          <p:xfrm>
            <a:off x="3755064" y="3363876"/>
            <a:ext cx="73689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819" name="Table 1-1-1-1-1-1-1-2-3-1-1-2"/>
            <p:cNvGraphicFramePr/>
            <p:nvPr/>
          </p:nvGraphicFramePr>
          <p:xfrm>
            <a:off x="4631390" y="3363876"/>
            <a:ext cx="715219"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15217"/>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500"/>
                          <a:t>offsets</a:t>
                        </a:r>
                        <a:br>
                          <a:rPr b="0" sz="150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bl>
            </a:graphicData>
          </a:graphic>
        </p:graphicFrame>
        <p:graphicFrame>
          <p:nvGraphicFramePr>
            <p:cNvPr id="1820" name="Table 1-1-1-1-1-1-1-2-1-1-1-2"/>
            <p:cNvGraphicFramePr/>
            <p:nvPr/>
          </p:nvGraphicFramePr>
          <p:xfrm>
            <a:off x="5502752" y="3363876"/>
            <a:ext cx="184945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9452"/>
                </a:tblGrid>
                <a:tr h="877128">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048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167745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821" name="Table 1-1-1-1-1-1-1-1-1-1-1-2-1-2-1-2"/>
            <p:cNvGraphicFramePr/>
            <p:nvPr/>
          </p:nvGraphicFramePr>
          <p:xfrm>
            <a:off x="3253846" y="3363876"/>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22" name="C.a.e (dynamic  path)"/>
            <p:cNvSpPr txBox="1"/>
            <p:nvPr/>
          </p:nvSpPr>
          <p:spPr>
            <a:xfrm>
              <a:off x="4452813" y="2456589"/>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C.a.e</a:t>
              </a:r>
              <a:br/>
              <a:r>
                <a:t>(dynamic  path)</a:t>
              </a:r>
            </a:p>
          </p:txBody>
        </p:sp>
        <p:sp>
          <p:nvSpPr>
            <p:cNvPr id="1823" name="only in-memory"/>
            <p:cNvSpPr txBox="1"/>
            <p:nvPr/>
          </p:nvSpPr>
          <p:spPr>
            <a:xfrm>
              <a:off x="4698727" y="3812330"/>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824" name="memory-thin.svg" descr="memory-thin.svg"/>
            <p:cNvPicPr>
              <a:picLocks noChangeAspect="1"/>
            </p:cNvPicPr>
            <p:nvPr/>
          </p:nvPicPr>
          <p:blipFill>
            <a:blip r:embed="rId4">
              <a:extLst/>
            </a:blip>
            <a:srcRect l="0" t="13580" r="33" b="13668"/>
            <a:stretch>
              <a:fillRect/>
            </a:stretch>
          </p:blipFill>
          <p:spPr>
            <a:xfrm>
              <a:off x="4687794" y="3818982"/>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913" name="Connection Line"/>
            <p:cNvSpPr/>
            <p:nvPr/>
          </p:nvSpPr>
          <p:spPr>
            <a:xfrm>
              <a:off x="63500" y="127000"/>
              <a:ext cx="5374641" cy="23939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5263"/>
                  </a:lnTo>
                  <a:lnTo>
                    <a:pt x="21600" y="15263"/>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828" name="Group"/>
            <p:cNvGrpSpPr/>
            <p:nvPr/>
          </p:nvGrpSpPr>
          <p:grpSpPr>
            <a:xfrm>
              <a:off x="5905058" y="2425127"/>
              <a:ext cx="1435101" cy="1435101"/>
              <a:chOff x="12700" y="9524"/>
              <a:chExt cx="1435100" cy="1435100"/>
            </a:xfrm>
          </p:grpSpPr>
          <p:sp>
            <p:nvSpPr>
              <p:cNvPr id="182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27"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sp>
          <p:nvSpPr>
            <p:cNvPr id="1829"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849" name="Group"/>
          <p:cNvGrpSpPr/>
          <p:nvPr/>
        </p:nvGrpSpPr>
        <p:grpSpPr>
          <a:xfrm>
            <a:off x="7320977" y="1252569"/>
            <a:ext cx="4848537" cy="9789379"/>
            <a:chOff x="0" y="0"/>
            <a:chExt cx="4848535" cy="9789378"/>
          </a:xfrm>
        </p:grpSpPr>
        <p:sp>
          <p:nvSpPr>
            <p:cNvPr id="1831" name="Rounded Rectangle"/>
            <p:cNvSpPr/>
            <p:nvPr/>
          </p:nvSpPr>
          <p:spPr>
            <a:xfrm>
              <a:off x="598559" y="3341841"/>
              <a:ext cx="4219652" cy="4173022"/>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32" name="Rounded Rectangle"/>
            <p:cNvSpPr/>
            <p:nvPr/>
          </p:nvSpPr>
          <p:spPr>
            <a:xfrm>
              <a:off x="1153000" y="7946584"/>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33" name="Table 1-1-1-1-1-1-1-2-2-2"/>
            <p:cNvGraphicFramePr/>
            <p:nvPr/>
          </p:nvGraphicFramePr>
          <p:xfrm>
            <a:off x="1834292" y="8100888"/>
            <a:ext cx="729668"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C.a.d.e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bar</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34" name="Table 1-1-1-1-1-1-1-1-1-1-1-1-2-1-2"/>
            <p:cNvGraphicFramePr/>
            <p:nvPr/>
          </p:nvGraphicFramePr>
          <p:xfrm>
            <a:off x="1119608" y="8100888"/>
            <a:ext cx="527384"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35" name="0"/>
            <p:cNvSpPr txBox="1"/>
            <p:nvPr/>
          </p:nvSpPr>
          <p:spPr>
            <a:xfrm>
              <a:off x="1840283" y="7621305"/>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836" name="Line"/>
            <p:cNvSpPr/>
            <p:nvPr/>
          </p:nvSpPr>
          <p:spPr>
            <a:xfrm>
              <a:off x="1459560" y="7380675"/>
              <a:ext cx="376311" cy="321447"/>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837" name="Table 1-1-1-1-1-1-1-2-1"/>
            <p:cNvGraphicFramePr/>
            <p:nvPr/>
          </p:nvGraphicFramePr>
          <p:xfrm>
            <a:off x="1096238"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838" name="Table 1-1-1-1-1-1-1-2-3-1-1"/>
            <p:cNvGraphicFramePr/>
            <p:nvPr/>
          </p:nvGraphicFramePr>
          <p:xfrm>
            <a:off x="1972563"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2434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839" name="Table 1-1-1-1-1-1-1-2-1-1-1"/>
            <p:cNvGraphicFramePr/>
            <p:nvPr/>
          </p:nvGraphicFramePr>
          <p:xfrm>
            <a:off x="2843920" y="3496144"/>
            <a:ext cx="1835005"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35003"/>
                </a:tblGrid>
                <a:tr h="888889">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305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a:t>
                        </a:r>
                      </a:p>
                    </a:txBody>
                    <a:tcPr marL="0" marR="0" marT="0" marB="0" anchor="t" anchorCtr="0" horzOverflow="overflow">
                      <a:lnL w="0">
                        <a:miter lim="400000"/>
                      </a:lnL>
                      <a:lnR w="0">
                        <a:miter lim="400000"/>
                      </a:lnR>
                      <a:lnT w="0">
                        <a:miter lim="400000"/>
                      </a:lnT>
                      <a:lnB w="0">
                        <a:miter lim="400000"/>
                      </a:lnB>
                      <a:solidFill>
                        <a:srgbClr val="919292"/>
                      </a:solidFill>
                    </a:tcPr>
                  </a:tc>
                </a:tr>
                <a:tr h="166312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840" name="Table 1-1-1-1-1-1-1-1-1-1-1-2-1-2-1"/>
            <p:cNvGraphicFramePr/>
            <p:nvPr/>
          </p:nvGraphicFramePr>
          <p:xfrm>
            <a:off x="607720" y="3496144"/>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600"/>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41" name="C.a.d.e (dynamic  path)"/>
            <p:cNvSpPr txBox="1"/>
            <p:nvPr/>
          </p:nvSpPr>
          <p:spPr>
            <a:xfrm>
              <a:off x="1793985" y="2588857"/>
              <a:ext cx="1828801"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C.a.d.e</a:t>
              </a:r>
              <a:br/>
              <a:r>
                <a:t>(dynamic  path)</a:t>
              </a:r>
            </a:p>
          </p:txBody>
        </p:sp>
        <p:sp>
          <p:nvSpPr>
            <p:cNvPr id="1842" name="only in-memory"/>
            <p:cNvSpPr txBox="1"/>
            <p:nvPr/>
          </p:nvSpPr>
          <p:spPr>
            <a:xfrm>
              <a:off x="2039899" y="3944598"/>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843" name="memory-thin.svg" descr="memory-thin.svg"/>
            <p:cNvPicPr>
              <a:picLocks noChangeAspect="1"/>
            </p:cNvPicPr>
            <p:nvPr/>
          </p:nvPicPr>
          <p:blipFill>
            <a:blip r:embed="rId4">
              <a:extLst/>
            </a:blip>
            <a:srcRect l="0" t="13580" r="33" b="13668"/>
            <a:stretch>
              <a:fillRect/>
            </a:stretch>
          </p:blipFill>
          <p:spPr>
            <a:xfrm>
              <a:off x="2028967" y="3951251"/>
              <a:ext cx="200702" cy="146061"/>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914" name="Connection Line"/>
            <p:cNvSpPr/>
            <p:nvPr/>
          </p:nvSpPr>
          <p:spPr>
            <a:xfrm>
              <a:off x="63500" y="127000"/>
              <a:ext cx="2658110" cy="2526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7506"/>
                  </a:lnTo>
                  <a:lnTo>
                    <a:pt x="21600" y="17506"/>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847" name="Group"/>
            <p:cNvGrpSpPr/>
            <p:nvPr/>
          </p:nvGrpSpPr>
          <p:grpSpPr>
            <a:xfrm>
              <a:off x="3413435" y="2557395"/>
              <a:ext cx="1435101" cy="1435101"/>
              <a:chOff x="12700" y="9524"/>
              <a:chExt cx="1435100" cy="1435100"/>
            </a:xfrm>
          </p:grpSpPr>
          <p:sp>
            <p:nvSpPr>
              <p:cNvPr id="184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46"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sp>
          <p:nvSpPr>
            <p:cNvPr id="1848"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sp>
        <p:nvSpPr>
          <p:cNvPr id="1850" name="Square"/>
          <p:cNvSpPr/>
          <p:nvPr/>
        </p:nvSpPr>
        <p:spPr>
          <a:xfrm>
            <a:off x="5944545" y="773445"/>
            <a:ext cx="127001" cy="127001"/>
          </a:xfrm>
          <a:prstGeom prst="rect">
            <a:avLst/>
          </a:prstGeom>
          <a:solidFill>
            <a:srgbClr val="FFFFFF">
              <a:alpha val="0"/>
            </a:srgbClr>
          </a:solidFill>
          <a:ln w="12700">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884" name="Group"/>
          <p:cNvGrpSpPr/>
          <p:nvPr/>
        </p:nvGrpSpPr>
        <p:grpSpPr>
          <a:xfrm>
            <a:off x="1375781" y="641253"/>
            <a:ext cx="6508346" cy="10400697"/>
            <a:chOff x="12699" y="0"/>
            <a:chExt cx="6508345" cy="10400695"/>
          </a:xfrm>
        </p:grpSpPr>
        <p:grpSp>
          <p:nvGrpSpPr>
            <p:cNvPr id="1882" name="Group"/>
            <p:cNvGrpSpPr/>
            <p:nvPr/>
          </p:nvGrpSpPr>
          <p:grpSpPr>
            <a:xfrm>
              <a:off x="12699" y="0"/>
              <a:ext cx="6508347" cy="10400696"/>
              <a:chOff x="12699" y="0"/>
              <a:chExt cx="6508345" cy="10400695"/>
            </a:xfrm>
          </p:grpSpPr>
          <p:graphicFrame>
            <p:nvGraphicFramePr>
              <p:cNvPr id="1851" name="Table 1-1-1-1-1-1-1-1-1-1-1-2-1-2-1-1"/>
              <p:cNvGraphicFramePr/>
              <p:nvPr/>
            </p:nvGraphicFramePr>
            <p:xfrm>
              <a:off x="2112797" y="4107460"/>
              <a:ext cx="35399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0996"/>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pSp>
            <p:nvGrpSpPr>
              <p:cNvPr id="1881" name="Group"/>
              <p:cNvGrpSpPr/>
              <p:nvPr/>
            </p:nvGrpSpPr>
            <p:grpSpPr>
              <a:xfrm>
                <a:off x="12699" y="0"/>
                <a:ext cx="6508347" cy="10400696"/>
                <a:chOff x="12699" y="0"/>
                <a:chExt cx="6508345" cy="10400695"/>
              </a:xfrm>
            </p:grpSpPr>
            <p:sp>
              <p:nvSpPr>
                <p:cNvPr id="1852" name="Rectangle"/>
                <p:cNvSpPr/>
                <p:nvPr/>
              </p:nvSpPr>
              <p:spPr>
                <a:xfrm>
                  <a:off x="4543699" y="0"/>
                  <a:ext cx="200820" cy="259193"/>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53" name="Rounded Rectangle"/>
                <p:cNvSpPr/>
                <p:nvPr/>
              </p:nvSpPr>
              <p:spPr>
                <a:xfrm>
                  <a:off x="2103638" y="3953157"/>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1867" name="Group"/>
                <p:cNvGrpSpPr/>
                <p:nvPr/>
              </p:nvGrpSpPr>
              <p:grpSpPr>
                <a:xfrm>
                  <a:off x="12699" y="8245321"/>
                  <a:ext cx="6508347" cy="2155375"/>
                  <a:chOff x="12700" y="0"/>
                  <a:chExt cx="6508344" cy="2155374"/>
                </a:xfrm>
              </p:grpSpPr>
              <p:sp>
                <p:nvSpPr>
                  <p:cNvPr id="1854" name="Rounded Rectangle"/>
                  <p:cNvSpPr/>
                  <p:nvPr/>
                </p:nvSpPr>
                <p:spPr>
                  <a:xfrm>
                    <a:off x="45146" y="317889"/>
                    <a:ext cx="1544350" cy="1832177"/>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55" name="Table 1-1-1-1-1-1-1-2-3-1"/>
                  <p:cNvGraphicFramePr/>
                  <p:nvPr/>
                </p:nvGraphicFramePr>
                <p:xfrm>
                  <a:off x="718696" y="466883"/>
                  <a:ext cx="729668"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2841">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56" name="Table 1-1-1-1-1-1-1-1-1-1-1-1-2"/>
                  <p:cNvGraphicFramePr/>
                  <p:nvPr/>
                </p:nvGraphicFramePr>
                <p:xfrm>
                  <a:off x="12700" y="466883"/>
                  <a:ext cx="54183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2331"/>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57" name="Rounded Rectangle"/>
                  <p:cNvSpPr/>
                  <p:nvPr/>
                </p:nvSpPr>
                <p:spPr>
                  <a:xfrm>
                    <a:off x="1702270" y="312580"/>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58" name="Table 1-1-1-1-1-1-1-2-2"/>
                  <p:cNvGraphicFramePr/>
                  <p:nvPr/>
                </p:nvGraphicFramePr>
                <p:xfrm>
                  <a:off x="2383564" y="466883"/>
                  <a:ext cx="722443"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1708">
                        <a:tc>
                          <a:txBody>
                            <a:bodyPr/>
                            <a:lstStyle/>
                            <a:p>
                              <a:pPr algn="ctr" defTabSz="914400">
                                <a:lnSpc>
                                  <a:spcPct val="100000"/>
                                </a:lnSpc>
                                <a:spcBef>
                                  <a:spcPts val="0"/>
                                </a:spcBef>
                                <a:defRPr b="1" sz="17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59" name="Table 1-1-1-1-1-1-1-1-1-1-1-1-2-1"/>
                  <p:cNvGraphicFramePr/>
                  <p:nvPr/>
                </p:nvGraphicFramePr>
                <p:xfrm>
                  <a:off x="1668879" y="466883"/>
                  <a:ext cx="534608"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60" name="Rounded Rectangle"/>
                  <p:cNvSpPr/>
                  <p:nvPr/>
                </p:nvSpPr>
                <p:spPr>
                  <a:xfrm>
                    <a:off x="3395501" y="317889"/>
                    <a:ext cx="3125544" cy="1832178"/>
                  </a:xfrm>
                  <a:prstGeom prst="roundRect">
                    <a:avLst>
                      <a:gd name="adj" fmla="val 540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61" name="0"/>
                  <p:cNvSpPr txBox="1"/>
                  <p:nvPr/>
                </p:nvSpPr>
                <p:spPr>
                  <a:xfrm>
                    <a:off x="4290504" y="1379719"/>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graphicFrame>
                <p:nvGraphicFramePr>
                  <p:cNvPr id="1862" name="Table 1-1-1-1-1-1-1-2-1-2-1"/>
                  <p:cNvGraphicFramePr/>
                  <p:nvPr/>
                </p:nvGraphicFramePr>
                <p:xfrm>
                  <a:off x="4124662" y="466883"/>
                  <a:ext cx="2254021"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54020"/>
                      </a:tblGrid>
                      <a:tr h="862841">
                        <a:tc>
                          <a:txBody>
                            <a:bodyPr/>
                            <a:lstStyle/>
                            <a:p>
                              <a:pPr algn="ctr" defTabSz="914400">
                                <a:lnSpc>
                                  <a:spcPct val="100000"/>
                                </a:lnSpc>
                                <a:spcBef>
                                  <a:spcPts val="0"/>
                                </a:spcBef>
                                <a:defRPr b="1" sz="2000">
                                  <a:solidFill>
                                    <a:srgbClr val="84D092"/>
                                  </a:solidFill>
                                  <a:latin typeface="Helvetica"/>
                                  <a:ea typeface="Helvetica"/>
                                  <a:cs typeface="Helvetica"/>
                                  <a:sym typeface="Helvetica"/>
                                </a:defRPr>
                              </a:pPr>
                              <a:r>
                                <a:rPr b="0"/>
                                <a:t>C.SharedVariant</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84D092"/>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Array(Int64):[23,24]</a:t>
                              </a:r>
                            </a:p>
                          </a:txBody>
                          <a:tcPr marL="0" marR="0" marT="0" marB="0" anchor="ctr" anchorCtr="0" horzOverflow="overflow">
                            <a:lnL w="0">
                              <a:miter lim="400000"/>
                            </a:lnL>
                            <a:lnR w="0">
                              <a:miter lim="400000"/>
                            </a:lnR>
                            <a:lnT w="0">
                              <a:miter lim="400000"/>
                            </a:lnT>
                            <a:lnB w="0">
                              <a:miter lim="400000"/>
                            </a:lnB>
                            <a:solidFill>
                              <a:srgbClr val="84D092"/>
                            </a:solidFill>
                          </a:tcPr>
                        </a:tc>
                      </a:tr>
                    </a:tbl>
                  </a:graphicData>
                </a:graphic>
              </p:graphicFrame>
              <p:graphicFrame>
                <p:nvGraphicFramePr>
                  <p:cNvPr id="1863" name="Table 1-1-1-1-1-1-1-1-1-1-1-1-2-3"/>
                  <p:cNvGraphicFramePr/>
                  <p:nvPr/>
                </p:nvGraphicFramePr>
                <p:xfrm>
                  <a:off x="3396013" y="466883"/>
                  <a:ext cx="534608" cy="1524355"/>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64" name="1"/>
                  <p:cNvSpPr txBox="1"/>
                  <p:nvPr/>
                </p:nvSpPr>
                <p:spPr>
                  <a:xfrm>
                    <a:off x="4485022"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1865" name="0"/>
                  <p:cNvSpPr txBox="1"/>
                  <p:nvPr/>
                </p:nvSpPr>
                <p:spPr>
                  <a:xfrm>
                    <a:off x="692850"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1866" name="2"/>
                  <p:cNvSpPr txBox="1"/>
                  <p:nvPr/>
                </p:nvSpPr>
                <p:spPr>
                  <a:xfrm>
                    <a:off x="23895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grpSp>
            <p:sp>
              <p:nvSpPr>
                <p:cNvPr id="1868" name="Line"/>
                <p:cNvSpPr/>
                <p:nvPr/>
              </p:nvSpPr>
              <p:spPr>
                <a:xfrm>
                  <a:off x="3318485" y="7982028"/>
                  <a:ext cx="1166343"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1869" name="Line"/>
                <p:cNvSpPr/>
                <p:nvPr/>
              </p:nvSpPr>
              <p:spPr>
                <a:xfrm flipH="1">
                  <a:off x="2580841" y="7982028"/>
                  <a:ext cx="355829"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1870" name="Table 1-1-1-1-1-1-1-2-1-1"/>
                <p:cNvGraphicFramePr/>
                <p:nvPr/>
              </p:nvGraphicFramePr>
              <p:xfrm>
                <a:off x="2601316" y="4107460"/>
                <a:ext cx="72966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1871" name="Table 1-1-1-1-1-1-1-2-3-1-1-1"/>
                <p:cNvGraphicFramePr/>
                <p:nvPr/>
              </p:nvGraphicFramePr>
              <p:xfrm>
                <a:off x="3477640" y="4107460"/>
                <a:ext cx="722444"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1872" name="Table 1-1-1-1-1-1-1-2-1-1-1-1"/>
                <p:cNvGraphicFramePr/>
                <p:nvPr/>
              </p:nvGraphicFramePr>
              <p:xfrm>
                <a:off x="4349000" y="4107460"/>
                <a:ext cx="1842229"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2228"/>
                    </a:tblGrid>
                    <a:tr h="871974">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915173">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String]</a:t>
                            </a:r>
                          </a:p>
                        </a:txBody>
                        <a:tcPr marL="0" marR="0" marT="0" marB="0" anchor="t" anchorCtr="0" horzOverflow="overflow">
                          <a:lnL w="0">
                            <a:miter lim="400000"/>
                          </a:lnL>
                          <a:lnR w="0">
                            <a:miter lim="400000"/>
                          </a:lnR>
                          <a:lnT w="0">
                            <a:miter lim="400000"/>
                          </a:lnT>
                          <a:lnB w="0">
                            <a:miter lim="400000"/>
                          </a:lnB>
                          <a:solidFill>
                            <a:srgbClr val="919292"/>
                          </a:solidFill>
                        </a:tcPr>
                      </a:tc>
                    </a:tr>
                    <a:tr h="93428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r h="114363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{Bool:1,  Array(Int64):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873" name="C.a.d (dynamic  path)"/>
                <p:cNvSpPr txBox="1"/>
                <p:nvPr/>
              </p:nvSpPr>
              <p:spPr>
                <a:xfrm>
                  <a:off x="3299064" y="3200173"/>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a:t>
                  </a:r>
                  <a:br/>
                  <a:r>
                    <a:t>(dynamic  path)</a:t>
                  </a:r>
                </a:p>
              </p:txBody>
            </p:sp>
            <p:sp>
              <p:nvSpPr>
                <p:cNvPr id="1874" name="Square"/>
                <p:cNvSpPr/>
                <p:nvPr/>
              </p:nvSpPr>
              <p:spPr>
                <a:xfrm>
                  <a:off x="5661785" y="3468681"/>
                  <a:ext cx="142881" cy="134468"/>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875" name="only in-memory"/>
                <p:cNvSpPr txBox="1"/>
                <p:nvPr/>
              </p:nvSpPr>
              <p:spPr>
                <a:xfrm>
                  <a:off x="3539511" y="4555914"/>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1876" name="memory-thin.svg" descr="memory-thin.svg"/>
                <p:cNvPicPr>
                  <a:picLocks noChangeAspect="1"/>
                </p:cNvPicPr>
                <p:nvPr/>
              </p:nvPicPr>
              <p:blipFill>
                <a:blip r:embed="rId4">
                  <a:extLst/>
                </a:blip>
                <a:srcRect l="0" t="13580" r="33" b="13668"/>
                <a:stretch>
                  <a:fillRect/>
                </a:stretch>
              </p:blipFill>
              <p:spPr>
                <a:xfrm>
                  <a:off x="3528579" y="4562566"/>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1915" name="Connection Line"/>
                <p:cNvSpPr/>
                <p:nvPr/>
              </p:nvSpPr>
              <p:spPr>
                <a:xfrm>
                  <a:off x="4210050" y="195579"/>
                  <a:ext cx="434341" cy="3069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18231"/>
                      </a:lnTo>
                      <a:lnTo>
                        <a:pt x="0" y="18231"/>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1880" name="Group"/>
                <p:cNvGrpSpPr/>
                <p:nvPr/>
              </p:nvGrpSpPr>
              <p:grpSpPr>
                <a:xfrm>
                  <a:off x="4760281" y="3166577"/>
                  <a:ext cx="1435101" cy="1435101"/>
                  <a:chOff x="12700" y="9524"/>
                  <a:chExt cx="1435100" cy="1435100"/>
                </a:xfrm>
              </p:grpSpPr>
              <p:sp>
                <p:nvSpPr>
                  <p:cNvPr id="187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879"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grpSp>
        <p:sp>
          <p:nvSpPr>
            <p:cNvPr id="1883" name="Line"/>
            <p:cNvSpPr/>
            <p:nvPr/>
          </p:nvSpPr>
          <p:spPr>
            <a:xfrm flipH="1">
              <a:off x="887446" y="7982028"/>
              <a:ext cx="1701861"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1891" name="Group"/>
          <p:cNvGrpSpPr/>
          <p:nvPr/>
        </p:nvGrpSpPr>
        <p:grpSpPr>
          <a:xfrm>
            <a:off x="1633161" y="2628287"/>
            <a:ext cx="3297876" cy="6128529"/>
            <a:chOff x="0" y="0"/>
            <a:chExt cx="3297875" cy="6128527"/>
          </a:xfrm>
        </p:grpSpPr>
        <p:sp>
          <p:nvSpPr>
            <p:cNvPr id="1885" name="Rounded Rectangle"/>
            <p:cNvSpPr/>
            <p:nvPr/>
          </p:nvSpPr>
          <p:spPr>
            <a:xfrm>
              <a:off x="228408" y="1966123"/>
              <a:ext cx="1371984" cy="4162405"/>
            </a:xfrm>
            <a:prstGeom prst="roundRect">
              <a:avLst>
                <a:gd name="adj" fmla="val 7222"/>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86" name="Table 1-1-1-1-1-1-1-2-3-2"/>
            <p:cNvGraphicFramePr/>
            <p:nvPr/>
          </p:nvGraphicFramePr>
          <p:xfrm>
            <a:off x="730538" y="2120426"/>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C.a.c</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str4</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str5</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str6</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str7</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str8</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str9</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87" name="Table 1-1-1-1-1-1-1-1-1-1-1-2-1-2"/>
            <p:cNvGraphicFramePr/>
            <p:nvPr/>
          </p:nvGraphicFramePr>
          <p:xfrm>
            <a:off x="241701" y="2120426"/>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745"/>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88" name="C.a.c (typed  path)"/>
            <p:cNvSpPr txBox="1"/>
            <p:nvPr/>
          </p:nvSpPr>
          <p:spPr>
            <a:xfrm>
              <a:off x="0" y="1213139"/>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C.a.c</a:t>
              </a:r>
              <a:br/>
              <a:r>
                <a:t>(</a:t>
              </a:r>
              <a:r>
                <a:rPr b="1"/>
                <a:t>typed  path</a:t>
              </a:r>
              <a:r>
                <a:t>)</a:t>
              </a:r>
            </a:p>
          </p:txBody>
        </p:sp>
        <p:sp>
          <p:nvSpPr>
            <p:cNvPr id="1916" name="Connection Line"/>
            <p:cNvSpPr/>
            <p:nvPr/>
          </p:nvSpPr>
          <p:spPr>
            <a:xfrm>
              <a:off x="941070" y="127000"/>
              <a:ext cx="2292350" cy="11506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8416"/>
                  </a:lnTo>
                  <a:lnTo>
                    <a:pt x="0" y="8416"/>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1890" name="Square"/>
            <p:cNvSpPr/>
            <p:nvPr/>
          </p:nvSpPr>
          <p:spPr>
            <a:xfrm>
              <a:off x="3170875"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898" name="Group"/>
          <p:cNvGrpSpPr/>
          <p:nvPr/>
        </p:nvGrpSpPr>
        <p:grpSpPr>
          <a:xfrm>
            <a:off x="28508" y="2640869"/>
            <a:ext cx="3414768" cy="6115947"/>
            <a:chOff x="0" y="0"/>
            <a:chExt cx="3414766" cy="6115945"/>
          </a:xfrm>
        </p:grpSpPr>
        <p:sp>
          <p:nvSpPr>
            <p:cNvPr id="1892" name="Rounded Rectangle"/>
            <p:cNvSpPr/>
            <p:nvPr/>
          </p:nvSpPr>
          <p:spPr>
            <a:xfrm>
              <a:off x="228904" y="1953541"/>
              <a:ext cx="1370992" cy="4162405"/>
            </a:xfrm>
            <a:prstGeom prst="roundRect">
              <a:avLst>
                <a:gd name="adj" fmla="val 722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893" name="Table 1-1-1-1-1-1-1-2-3"/>
            <p:cNvGraphicFramePr/>
            <p:nvPr/>
          </p:nvGraphicFramePr>
          <p:xfrm>
            <a:off x="729096" y="2107844"/>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C.a.b</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50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60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70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80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90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1894" name="Table 1-1-1-1-1-1-1-1-1-1-1-2-1"/>
            <p:cNvGraphicFramePr/>
            <p:nvPr/>
          </p:nvGraphicFramePr>
          <p:xfrm>
            <a:off x="232783" y="2108502"/>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895" name="C.a.b  (typed  path)"/>
            <p:cNvSpPr txBox="1"/>
            <p:nvPr/>
          </p:nvSpPr>
          <p:spPr>
            <a:xfrm>
              <a:off x="0" y="1194386"/>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C.a.b</a:t>
              </a:r>
              <a:r>
                <a:t> </a:t>
              </a:r>
              <a:br/>
              <a:r>
                <a:t>(</a:t>
              </a:r>
              <a:r>
                <a:rPr b="1"/>
                <a:t>typed  path</a:t>
              </a:r>
              <a:r>
                <a:t>)</a:t>
              </a:r>
            </a:p>
          </p:txBody>
        </p:sp>
        <p:sp>
          <p:nvSpPr>
            <p:cNvPr id="1917" name="Connection Line"/>
            <p:cNvSpPr/>
            <p:nvPr/>
          </p:nvSpPr>
          <p:spPr>
            <a:xfrm>
              <a:off x="923289" y="127000"/>
              <a:ext cx="2426972" cy="11379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4894"/>
                  </a:lnTo>
                  <a:lnTo>
                    <a:pt x="0" y="4894"/>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1897" name="Square"/>
            <p:cNvSpPr/>
            <p:nvPr/>
          </p:nvSpPr>
          <p:spPr>
            <a:xfrm>
              <a:off x="3287766"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1905" name="Group"/>
          <p:cNvGrpSpPr/>
          <p:nvPr/>
        </p:nvGrpSpPr>
        <p:grpSpPr>
          <a:xfrm>
            <a:off x="4762677" y="9406771"/>
            <a:ext cx="1801329" cy="1435101"/>
            <a:chOff x="12700" y="9524"/>
            <a:chExt cx="1801328" cy="1435100"/>
          </a:xfrm>
        </p:grpSpPr>
        <p:grpSp>
          <p:nvGrpSpPr>
            <p:cNvPr id="1901" name="Group"/>
            <p:cNvGrpSpPr/>
            <p:nvPr/>
          </p:nvGrpSpPr>
          <p:grpSpPr>
            <a:xfrm>
              <a:off x="12700" y="9524"/>
              <a:ext cx="1435101" cy="1435101"/>
              <a:chOff x="12700" y="9524"/>
              <a:chExt cx="1435100" cy="1435100"/>
            </a:xfrm>
          </p:grpSpPr>
          <p:sp>
            <p:nvSpPr>
              <p:cNvPr id="189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00"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1904" name="Group"/>
            <p:cNvGrpSpPr/>
            <p:nvPr/>
          </p:nvGrpSpPr>
          <p:grpSpPr>
            <a:xfrm>
              <a:off x="378928" y="9524"/>
              <a:ext cx="1435101" cy="1435101"/>
              <a:chOff x="12700" y="9524"/>
              <a:chExt cx="1435100" cy="1435100"/>
            </a:xfrm>
          </p:grpSpPr>
          <p:sp>
            <p:nvSpPr>
              <p:cNvPr id="190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03"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④</a:t>
                </a:r>
              </a:p>
            </p:txBody>
          </p:sp>
        </p:grpSp>
      </p:grpSp>
      <p:grpSp>
        <p:nvGrpSpPr>
          <p:cNvPr id="1912" name="Group"/>
          <p:cNvGrpSpPr/>
          <p:nvPr/>
        </p:nvGrpSpPr>
        <p:grpSpPr>
          <a:xfrm>
            <a:off x="1653047" y="9385207"/>
            <a:ext cx="3104216" cy="1437313"/>
            <a:chOff x="12700" y="9524"/>
            <a:chExt cx="3104215" cy="1437311"/>
          </a:xfrm>
        </p:grpSpPr>
        <p:grpSp>
          <p:nvGrpSpPr>
            <p:cNvPr id="1908" name="Group"/>
            <p:cNvGrpSpPr/>
            <p:nvPr/>
          </p:nvGrpSpPr>
          <p:grpSpPr>
            <a:xfrm>
              <a:off x="1681815" y="11736"/>
              <a:ext cx="1435101" cy="1435101"/>
              <a:chOff x="12700" y="9524"/>
              <a:chExt cx="1435100" cy="1435100"/>
            </a:xfrm>
          </p:grpSpPr>
          <p:sp>
            <p:nvSpPr>
              <p:cNvPr id="190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07"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②</a:t>
                </a:r>
              </a:p>
            </p:txBody>
          </p:sp>
        </p:grpSp>
        <p:grpSp>
          <p:nvGrpSpPr>
            <p:cNvPr id="1911" name="Group"/>
            <p:cNvGrpSpPr/>
            <p:nvPr/>
          </p:nvGrpSpPr>
          <p:grpSpPr>
            <a:xfrm>
              <a:off x="12700" y="9524"/>
              <a:ext cx="1435101" cy="1435101"/>
              <a:chOff x="12700" y="9524"/>
              <a:chExt cx="1435100" cy="1435100"/>
            </a:xfrm>
          </p:grpSpPr>
          <p:sp>
            <p:nvSpPr>
              <p:cNvPr id="190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10"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1945" name="Group"/>
          <p:cNvGrpSpPr/>
          <p:nvPr/>
        </p:nvGrpSpPr>
        <p:grpSpPr>
          <a:xfrm>
            <a:off x="295259" y="1868569"/>
            <a:ext cx="23793481" cy="9978862"/>
            <a:chOff x="0" y="0"/>
            <a:chExt cx="23793479" cy="9978860"/>
          </a:xfrm>
        </p:grpSpPr>
        <p:sp>
          <p:nvSpPr>
            <p:cNvPr id="1921"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22" name="Rectangle"/>
            <p:cNvSpPr/>
            <p:nvPr/>
          </p:nvSpPr>
          <p:spPr>
            <a:xfrm>
              <a:off x="19700944" y="7195379"/>
              <a:ext cx="2681434" cy="247453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23" name="Relative time (log scale)"/>
            <p:cNvSpPr txBox="1"/>
            <p:nvPr/>
          </p:nvSpPr>
          <p:spPr>
            <a:xfrm rot="16200000">
              <a:off x="-645202" y="6379660"/>
              <a:ext cx="3536070"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Relative time (log scale)</a:t>
              </a:r>
            </a:p>
          </p:txBody>
        </p:sp>
        <p:graphicFrame>
          <p:nvGraphicFramePr>
            <p:cNvPr id="1924" name="2D Column Chart"/>
            <p:cNvGraphicFramePr/>
            <p:nvPr/>
          </p:nvGraphicFramePr>
          <p:xfrm>
            <a:off x="1163155" y="2540865"/>
            <a:ext cx="21193633" cy="6193611"/>
          </p:xfrm>
          <a:graphic xmlns:a="http://schemas.openxmlformats.org/drawingml/2006/main">
            <a:graphicData uri="http://schemas.openxmlformats.org/drawingml/2006/chart">
              <c:chart xmlns:c="http://schemas.openxmlformats.org/drawingml/2006/chart" r:id="rId3"/>
            </a:graphicData>
          </a:graphic>
        </p:graphicFrame>
        <p:grpSp>
          <p:nvGrpSpPr>
            <p:cNvPr id="1927" name="Group"/>
            <p:cNvGrpSpPr/>
            <p:nvPr/>
          </p:nvGrpSpPr>
          <p:grpSpPr>
            <a:xfrm>
              <a:off x="1416620" y="1695637"/>
              <a:ext cx="3322332" cy="887102"/>
              <a:chOff x="0" y="0"/>
              <a:chExt cx="3322331" cy="887100"/>
            </a:xfrm>
          </p:grpSpPr>
          <p:sp>
            <p:nvSpPr>
              <p:cNvPr id="1925"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26"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1928" name="PostgreSQL"/>
            <p:cNvSpPr txBox="1"/>
            <p:nvPr/>
          </p:nvSpPr>
          <p:spPr>
            <a:xfrm>
              <a:off x="1531079" y="8897402"/>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1929" name="DuckDB"/>
            <p:cNvSpPr txBox="1"/>
            <p:nvPr/>
          </p:nvSpPr>
          <p:spPr>
            <a:xfrm>
              <a:off x="4520705" y="8897402"/>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1930" name="MongoDB"/>
            <p:cNvSpPr txBox="1"/>
            <p:nvPr/>
          </p:nvSpPr>
          <p:spPr>
            <a:xfrm>
              <a:off x="6970688" y="8897402"/>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1931" name="Elasticsearch"/>
            <p:cNvSpPr txBox="1"/>
            <p:nvPr/>
          </p:nvSpPr>
          <p:spPr>
            <a:xfrm>
              <a:off x="11866015" y="8897402"/>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1932" name="ClickHouse"/>
            <p:cNvSpPr txBox="1"/>
            <p:nvPr/>
          </p:nvSpPr>
          <p:spPr>
            <a:xfrm>
              <a:off x="19912407" y="8897402"/>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1933" name="GreptimeDB"/>
            <p:cNvSpPr txBox="1"/>
            <p:nvPr/>
          </p:nvSpPr>
          <p:spPr>
            <a:xfrm>
              <a:off x="17218525" y="8897402"/>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1934" name="VictoriaLogs"/>
            <p:cNvSpPr txBox="1"/>
            <p:nvPr/>
          </p:nvSpPr>
          <p:spPr>
            <a:xfrm>
              <a:off x="14560232" y="8897402"/>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1935" name="SingleStore"/>
            <p:cNvSpPr txBox="1"/>
            <p:nvPr/>
          </p:nvSpPr>
          <p:spPr>
            <a:xfrm>
              <a:off x="9423878" y="8897402"/>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grpSp>
          <p:nvGrpSpPr>
            <p:cNvPr id="1942" name="Group"/>
            <p:cNvGrpSpPr/>
            <p:nvPr/>
          </p:nvGrpSpPr>
          <p:grpSpPr>
            <a:xfrm>
              <a:off x="13823177" y="3900372"/>
              <a:ext cx="6250441" cy="1460501"/>
              <a:chOff x="0" y="6350"/>
              <a:chExt cx="6250439" cy="1460500"/>
            </a:xfrm>
          </p:grpSpPr>
          <p:grpSp>
            <p:nvGrpSpPr>
              <p:cNvPr id="1938" name="Group"/>
              <p:cNvGrpSpPr/>
              <p:nvPr/>
            </p:nvGrpSpPr>
            <p:grpSpPr>
              <a:xfrm>
                <a:off x="4416049" y="6350"/>
                <a:ext cx="1834391" cy="1460501"/>
                <a:chOff x="0" y="6350"/>
                <a:chExt cx="1834390" cy="1460500"/>
              </a:xfrm>
            </p:grpSpPr>
            <p:sp>
              <p:nvSpPr>
                <p:cNvPr id="1936" name="Rectangle"/>
                <p:cNvSpPr/>
                <p:nvPr/>
              </p:nvSpPr>
              <p:spPr>
                <a:xfrm>
                  <a:off x="0" y="6350"/>
                  <a:ext cx="355600" cy="3810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937" name="Relative hot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hot runtime</a:t>
                  </a:r>
                </a:p>
              </p:txBody>
            </p:sp>
          </p:grpSp>
          <p:grpSp>
            <p:nvGrpSpPr>
              <p:cNvPr id="1941" name="Group"/>
              <p:cNvGrpSpPr/>
              <p:nvPr/>
            </p:nvGrpSpPr>
            <p:grpSpPr>
              <a:xfrm>
                <a:off x="0" y="6350"/>
                <a:ext cx="1834391" cy="1460501"/>
                <a:chOff x="0" y="6350"/>
                <a:chExt cx="1834390" cy="1460500"/>
              </a:xfrm>
            </p:grpSpPr>
            <p:sp>
              <p:nvSpPr>
                <p:cNvPr id="1939" name="Rectangle"/>
                <p:cNvSpPr/>
                <p:nvPr/>
              </p:nvSpPr>
              <p:spPr>
                <a:xfrm>
                  <a:off x="0" y="6350"/>
                  <a:ext cx="355600" cy="381001"/>
                </a:xfrm>
                <a:prstGeom prst="rect">
                  <a:avLst/>
                </a:prstGeom>
                <a:solidFill>
                  <a:srgbClr val="878888"/>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940" name="Relative cold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cold runtime</a:t>
                  </a:r>
                </a:p>
              </p:txBody>
            </p:sp>
          </p:grpSp>
        </p:grpSp>
        <p:sp>
          <p:nvSpPr>
            <p:cNvPr id="1943" name="Rectangle"/>
            <p:cNvSpPr/>
            <p:nvPr/>
          </p:nvSpPr>
          <p:spPr>
            <a:xfrm>
              <a:off x="14465456" y="108206"/>
              <a:ext cx="4583580"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44" name="Fastest analytics database on JSON"/>
            <p:cNvSpPr txBox="1"/>
            <p:nvPr/>
          </p:nvSpPr>
          <p:spPr>
            <a:xfrm>
              <a:off x="1333499" y="301665"/>
              <a:ext cx="17126211"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 on JSON</a:t>
              </a:r>
            </a:p>
          </p:txBody>
        </p:sp>
      </p:grpSp>
      <p:sp>
        <p:nvSpPr>
          <p:cNvPr id="1946" name="Text"/>
          <p:cNvSpPr txBox="1"/>
          <p:nvPr/>
        </p:nvSpPr>
        <p:spPr>
          <a:xfrm>
            <a:off x="24043164" y="13211409"/>
            <a:ext cx="368574"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b">
            <a:spAutoFit/>
          </a:bodyPr>
          <a:lstStyle>
            <a:lvl1pPr algn="ctr" defTabSz="584200">
              <a:lnSpc>
                <a:spcPct val="100000"/>
              </a:lnSpc>
              <a:spcBef>
                <a:spcPts val="0"/>
              </a:spcBef>
              <a:defRPr sz="1800">
                <a:solidFill>
                  <a:srgbClr val="A9A9A9"/>
                </a:solidFill>
                <a:latin typeface="Helvetica"/>
                <a:ea typeface="Helvetica"/>
                <a:cs typeface="Helvetica"/>
                <a:sym typeface="Helvetica"/>
              </a:defRPr>
            </a:lvl1pPr>
          </a:lstStyle>
          <a:p>
            <a:pPr/>
            <a:fld id="{86CB4B4D-7CA3-9044-876B-883B54F8677D}" type="slidenum"/>
          </a:p>
        </p:txBody>
      </p:sp>
      <p:grpSp>
        <p:nvGrpSpPr>
          <p:cNvPr id="1972" name="Group"/>
          <p:cNvGrpSpPr/>
          <p:nvPr/>
        </p:nvGrpSpPr>
        <p:grpSpPr>
          <a:xfrm>
            <a:off x="7633347" y="14195172"/>
            <a:ext cx="9117306" cy="8053092"/>
            <a:chOff x="0" y="0"/>
            <a:chExt cx="9117305" cy="8053091"/>
          </a:xfrm>
        </p:grpSpPr>
        <p:sp>
          <p:nvSpPr>
            <p:cNvPr id="1947" name="Rectangle"/>
            <p:cNvSpPr/>
            <p:nvPr/>
          </p:nvSpPr>
          <p:spPr>
            <a:xfrm>
              <a:off x="0" y="0"/>
              <a:ext cx="9117306" cy="8053092"/>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948" name="Rectangle"/>
            <p:cNvSpPr/>
            <p:nvPr/>
          </p:nvSpPr>
          <p:spPr>
            <a:xfrm>
              <a:off x="4791238" y="3731759"/>
              <a:ext cx="3623150" cy="1633756"/>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1949" name="2D Column Chart"/>
            <p:cNvGraphicFramePr/>
            <p:nvPr/>
          </p:nvGraphicFramePr>
          <p:xfrm>
            <a:off x="175527" y="2464560"/>
            <a:ext cx="8451055" cy="4002913"/>
          </p:xfrm>
          <a:graphic xmlns:a="http://schemas.openxmlformats.org/drawingml/2006/main">
            <a:graphicData uri="http://schemas.openxmlformats.org/drawingml/2006/chart">
              <c:chart xmlns:c="http://schemas.openxmlformats.org/drawingml/2006/chart" r:id="rId4"/>
            </a:graphicData>
          </a:graphic>
        </p:graphicFrame>
        <p:sp>
          <p:nvSpPr>
            <p:cNvPr id="1950" name="16.54 m"/>
            <p:cNvSpPr txBox="1"/>
            <p:nvPr/>
          </p:nvSpPr>
          <p:spPr>
            <a:xfrm>
              <a:off x="447182" y="2134310"/>
              <a:ext cx="1899540"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16.54 m</a:t>
              </a:r>
            </a:p>
          </p:txBody>
        </p:sp>
        <p:sp>
          <p:nvSpPr>
            <p:cNvPr id="1951" name="MongoDB"/>
            <p:cNvSpPr txBox="1"/>
            <p:nvPr/>
          </p:nvSpPr>
          <p:spPr>
            <a:xfrm>
              <a:off x="542287"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MongoDB</a:t>
              </a:r>
            </a:p>
          </p:txBody>
        </p:sp>
        <p:sp>
          <p:nvSpPr>
            <p:cNvPr id="1952" name="ClickHouse"/>
            <p:cNvSpPr txBox="1"/>
            <p:nvPr/>
          </p:nvSpPr>
          <p:spPr>
            <a:xfrm>
              <a:off x="4697813"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ClickHouse</a:t>
              </a:r>
            </a:p>
          </p:txBody>
        </p:sp>
        <p:sp>
          <p:nvSpPr>
            <p:cNvPr id="1953" name="Full data set aggregation"/>
            <p:cNvSpPr txBox="1"/>
            <p:nvPr/>
          </p:nvSpPr>
          <p:spPr>
            <a:xfrm>
              <a:off x="1220961" y="166321"/>
              <a:ext cx="6675385"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Full data set aggregation</a:t>
              </a:r>
            </a:p>
          </p:txBody>
        </p:sp>
        <p:sp>
          <p:nvSpPr>
            <p:cNvPr id="1954" name="1 billion JSON documents"/>
            <p:cNvSpPr txBox="1"/>
            <p:nvPr/>
          </p:nvSpPr>
          <p:spPr>
            <a:xfrm>
              <a:off x="1128434"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1955" name="Rounded Rectangle"/>
            <p:cNvSpPr/>
            <p:nvPr/>
          </p:nvSpPr>
          <p:spPr>
            <a:xfrm>
              <a:off x="5009291" y="3905980"/>
              <a:ext cx="3187039" cy="1340527"/>
            </a:xfrm>
            <a:prstGeom prst="roundRect">
              <a:avLst>
                <a:gd name="adj" fmla="val 13218"/>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56" name="~2500 times faster"/>
            <p:cNvSpPr txBox="1"/>
            <p:nvPr/>
          </p:nvSpPr>
          <p:spPr>
            <a:xfrm>
              <a:off x="5292418" y="4060901"/>
              <a:ext cx="2620781"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~2500 times</a:t>
              </a:r>
              <a:br/>
              <a:r>
                <a:t>faster</a:t>
              </a:r>
            </a:p>
          </p:txBody>
        </p:sp>
        <p:grpSp>
          <p:nvGrpSpPr>
            <p:cNvPr id="1959" name="Group"/>
            <p:cNvGrpSpPr/>
            <p:nvPr/>
          </p:nvGrpSpPr>
          <p:grpSpPr>
            <a:xfrm>
              <a:off x="960926" y="6369415"/>
              <a:ext cx="2927924" cy="515343"/>
              <a:chOff x="0" y="0"/>
              <a:chExt cx="2927922" cy="515341"/>
            </a:xfrm>
          </p:grpSpPr>
          <p:sp>
            <p:nvSpPr>
              <p:cNvPr id="1957" name="Cold"/>
              <p:cNvSpPr txBox="1"/>
              <p:nvPr/>
            </p:nvSpPr>
            <p:spPr>
              <a:xfrm>
                <a:off x="0" y="0"/>
                <a:ext cx="924883"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1958" name="Hot"/>
              <p:cNvSpPr txBox="1"/>
              <p:nvPr/>
            </p:nvSpPr>
            <p:spPr>
              <a:xfrm>
                <a:off x="2197659" y="0"/>
                <a:ext cx="730264"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grpSp>
        <p:sp>
          <p:nvSpPr>
            <p:cNvPr id="1960" name="Cold"/>
            <p:cNvSpPr txBox="1"/>
            <p:nvPr/>
          </p:nvSpPr>
          <p:spPr>
            <a:xfrm>
              <a:off x="5138848" y="6369415"/>
              <a:ext cx="924884"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1961" name="Hot"/>
            <p:cNvSpPr txBox="1"/>
            <p:nvPr/>
          </p:nvSpPr>
          <p:spPr>
            <a:xfrm>
              <a:off x="7336511" y="6369415"/>
              <a:ext cx="730263"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sp>
          <p:nvSpPr>
            <p:cNvPr id="1962" name="16.30 m"/>
            <p:cNvSpPr txBox="1"/>
            <p:nvPr/>
          </p:nvSpPr>
          <p:spPr>
            <a:xfrm>
              <a:off x="2563073" y="2152497"/>
              <a:ext cx="1903366"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16.30 m</a:t>
              </a:r>
            </a:p>
          </p:txBody>
        </p:sp>
        <p:sp>
          <p:nvSpPr>
            <p:cNvPr id="1963" name="405 ms"/>
            <p:cNvSpPr txBox="1"/>
            <p:nvPr/>
          </p:nvSpPr>
          <p:spPr>
            <a:xfrm>
              <a:off x="4633015" y="5690270"/>
              <a:ext cx="1821789"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405 ms</a:t>
              </a:r>
            </a:p>
          </p:txBody>
        </p:sp>
        <p:sp>
          <p:nvSpPr>
            <p:cNvPr id="1964" name="394 ms"/>
            <p:cNvSpPr txBox="1"/>
            <p:nvPr/>
          </p:nvSpPr>
          <p:spPr>
            <a:xfrm>
              <a:off x="6753965" y="5708455"/>
              <a:ext cx="1815504"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394 ms</a:t>
              </a:r>
            </a:p>
          </p:txBody>
        </p:sp>
        <p:grpSp>
          <p:nvGrpSpPr>
            <p:cNvPr id="1969" name="Group"/>
            <p:cNvGrpSpPr/>
            <p:nvPr/>
          </p:nvGrpSpPr>
          <p:grpSpPr>
            <a:xfrm>
              <a:off x="679694" y="2992028"/>
              <a:ext cx="3535189" cy="484663"/>
              <a:chOff x="0" y="0"/>
              <a:chExt cx="3535188" cy="484662"/>
            </a:xfrm>
          </p:grpSpPr>
          <p:sp>
            <p:nvSpPr>
              <p:cNvPr id="1965" name="Water"/>
              <p:cNvSpPr/>
              <p:nvPr/>
            </p:nvSpPr>
            <p:spPr>
              <a:xfrm>
                <a:off x="0" y="-1"/>
                <a:ext cx="1397998"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1966" name="Rectangle"/>
              <p:cNvSpPr/>
              <p:nvPr/>
            </p:nvSpPr>
            <p:spPr>
              <a:xfrm>
                <a:off x="1852" y="75775"/>
                <a:ext cx="1394292"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967" name="Water"/>
              <p:cNvSpPr/>
              <p:nvPr/>
            </p:nvSpPr>
            <p:spPr>
              <a:xfrm>
                <a:off x="2137190" y="-1"/>
                <a:ext cx="1397999"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1968" name="Rectangle"/>
              <p:cNvSpPr/>
              <p:nvPr/>
            </p:nvSpPr>
            <p:spPr>
              <a:xfrm>
                <a:off x="2139043" y="75775"/>
                <a:ext cx="1394291"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1970" name="Line"/>
            <p:cNvSpPr/>
            <p:nvPr/>
          </p:nvSpPr>
          <p:spPr>
            <a:xfrm>
              <a:off x="7701642"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1971" name="Line"/>
            <p:cNvSpPr/>
            <p:nvPr/>
          </p:nvSpPr>
          <p:spPr>
            <a:xfrm>
              <a:off x="5601290"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grpSp>
      <p:sp>
        <p:nvSpPr>
          <p:cNvPr id="1973" name="😰"/>
          <p:cNvSpPr txBox="1"/>
          <p:nvPr/>
        </p:nvSpPr>
        <p:spPr>
          <a:xfrm>
            <a:off x="18370201"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4" name="😰"/>
          <p:cNvSpPr txBox="1"/>
          <p:nvPr/>
        </p:nvSpPr>
        <p:spPr>
          <a:xfrm>
            <a:off x="15752181"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5" name="😰"/>
          <p:cNvSpPr txBox="1"/>
          <p:nvPr/>
        </p:nvSpPr>
        <p:spPr>
          <a:xfrm>
            <a:off x="13138607"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6" name="😰"/>
          <p:cNvSpPr txBox="1"/>
          <p:nvPr/>
        </p:nvSpPr>
        <p:spPr>
          <a:xfrm>
            <a:off x="10520863"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7" name="😰"/>
          <p:cNvSpPr txBox="1"/>
          <p:nvPr/>
        </p:nvSpPr>
        <p:spPr>
          <a:xfrm>
            <a:off x="8055575"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8" name="😰"/>
          <p:cNvSpPr txBox="1"/>
          <p:nvPr/>
        </p:nvSpPr>
        <p:spPr>
          <a:xfrm>
            <a:off x="5289543"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1979" name="😰"/>
          <p:cNvSpPr txBox="1"/>
          <p:nvPr/>
        </p:nvSpPr>
        <p:spPr>
          <a:xfrm>
            <a:off x="2671798" y="11952220"/>
            <a:ext cx="723901"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grpSp>
        <p:nvGrpSpPr>
          <p:cNvPr id="1988" name="Group"/>
          <p:cNvGrpSpPr/>
          <p:nvPr/>
        </p:nvGrpSpPr>
        <p:grpSpPr>
          <a:xfrm>
            <a:off x="1246981" y="-13576000"/>
            <a:ext cx="13113283" cy="5657800"/>
            <a:chOff x="12700" y="25400"/>
            <a:chExt cx="13113281" cy="5657798"/>
          </a:xfrm>
        </p:grpSpPr>
        <p:graphicFrame>
          <p:nvGraphicFramePr>
            <p:cNvPr id="1980" name="Table 1-1-1-1-1-1"/>
            <p:cNvGraphicFramePr/>
            <p:nvPr/>
          </p:nvGraphicFramePr>
          <p:xfrm>
            <a:off x="573265" y="25400"/>
            <a:ext cx="12552717" cy="565697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3738002"/>
                </a:tblGrid>
                <a:tr h="509643">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 </a:t>
                        </a:r>
                        <a:r>
                          <a:rPr>
                            <a:solidFill>
                              <a:srgbClr val="FFFFFF"/>
                            </a:solidFill>
                          </a:rPr>
                          <a:t>JSON(a.b UInt32, a.c String, </a:t>
                        </a:r>
                        <a:r>
                          <a:rPr>
                            <a:solidFill>
                              <a:srgbClr val="F2B13E"/>
                            </a:solidFill>
                          </a:rPr>
                          <a:t>max_dynamic_paths=3</a:t>
                        </a:r>
                        <a:r>
                          <a:rPr>
                            <a:solidFill>
                              <a:srgbClr val="FFFFFF"/>
                            </a:solidFill>
                          </a:rPr>
                          <a:t>, </a:t>
                        </a:r>
                        <a:r>
                          <a:rPr>
                            <a:solidFill>
                              <a:srgbClr val="83D092"/>
                            </a:solidFill>
                          </a:rPr>
                          <a:t>max_dynamic_types=2</a:t>
                        </a:r>
                        <a:r>
                          <a:rPr>
                            <a:solidFill>
                              <a:srgbClr val="FFFFFF"/>
                            </a:solidFill>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{"a":{"b":10, "c":"str1", "d":42                                                      }}</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{"a":{"b":20, "c":"str2", "d":43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{"a":{"b":30, "c":"str3", "d":"foo",       "e":44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{"a":{"b":40, "c":"str4", "d":true,        "e":"baz"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{"a":{"b":50, "c":"str5", "d":[23, 24]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{"a":{"b":60, "c":"str6", "d":{"e":"bar"}, "e":45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{"a":{"b":70, "c":"str7",                            "f":{"g":"2020-01-01"}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{"a":{"b":80, "c":"str8"},                           "f":{"g":[100, 200]},  "h": true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4572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{"a":{"b":90, "c":"str9",                            "f":{"g":"2020-01-02"}           }}</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1981" name="Table 1-1-1-1-1-1-1-1-1-1-1-2"/>
            <p:cNvGraphicFramePr/>
            <p:nvPr/>
          </p:nvGraphicFramePr>
          <p:xfrm>
            <a:off x="12700" y="26221"/>
            <a:ext cx="484160" cy="565697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4159"/>
                </a:tblGrid>
                <a:tr h="5080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457200">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1982" name="Rectangle"/>
            <p:cNvSpPr/>
            <p:nvPr/>
          </p:nvSpPr>
          <p:spPr>
            <a:xfrm>
              <a:off x="4318703" y="3317006"/>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983" name="Rectangle"/>
            <p:cNvSpPr/>
            <p:nvPr/>
          </p:nvSpPr>
          <p:spPr>
            <a:xfrm>
              <a:off x="5141274" y="3823046"/>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984" name="Rectangle"/>
            <p:cNvSpPr/>
            <p:nvPr/>
          </p:nvSpPr>
          <p:spPr>
            <a:xfrm>
              <a:off x="6789151" y="3753179"/>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985" name="Rectangle"/>
            <p:cNvSpPr/>
            <p:nvPr/>
          </p:nvSpPr>
          <p:spPr>
            <a:xfrm>
              <a:off x="4248587" y="3270465"/>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986" name="Rectangle"/>
            <p:cNvSpPr/>
            <p:nvPr/>
          </p:nvSpPr>
          <p:spPr>
            <a:xfrm>
              <a:off x="5158312" y="3801450"/>
              <a:ext cx="189547"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1987" name="Rectangle"/>
            <p:cNvSpPr/>
            <p:nvPr/>
          </p:nvSpPr>
          <p:spPr>
            <a:xfrm>
              <a:off x="6798547" y="3778161"/>
              <a:ext cx="189548" cy="216369"/>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grpSp>
        <p:nvGrpSpPr>
          <p:cNvPr id="1993" name="Group"/>
          <p:cNvGrpSpPr/>
          <p:nvPr/>
        </p:nvGrpSpPr>
        <p:grpSpPr>
          <a:xfrm>
            <a:off x="5942967" y="-13001235"/>
            <a:ext cx="3070358" cy="2138771"/>
            <a:chOff x="0" y="9524"/>
            <a:chExt cx="3070357" cy="2138769"/>
          </a:xfrm>
        </p:grpSpPr>
        <p:sp>
          <p:nvSpPr>
            <p:cNvPr id="1989" name="Rectangle"/>
            <p:cNvSpPr/>
            <p:nvPr/>
          </p:nvSpPr>
          <p:spPr>
            <a:xfrm>
              <a:off x="0" y="41913"/>
              <a:ext cx="1884994" cy="210638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1992" name="Group"/>
            <p:cNvGrpSpPr/>
            <p:nvPr/>
          </p:nvGrpSpPr>
          <p:grpSpPr>
            <a:xfrm>
              <a:off x="1635257" y="9524"/>
              <a:ext cx="1435101" cy="1435101"/>
              <a:chOff x="12700" y="9524"/>
              <a:chExt cx="1435100" cy="1435100"/>
            </a:xfrm>
          </p:grpSpPr>
          <p:sp>
            <p:nvSpPr>
              <p:cNvPr id="199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1991"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grpSp>
        <p:nvGrpSpPr>
          <p:cNvPr id="1996" name="Group"/>
          <p:cNvGrpSpPr/>
          <p:nvPr/>
        </p:nvGrpSpPr>
        <p:grpSpPr>
          <a:xfrm>
            <a:off x="-158523" y="-8559516"/>
            <a:ext cx="24701046" cy="8332404"/>
            <a:chOff x="0" y="0"/>
            <a:chExt cx="24701045" cy="8332403"/>
          </a:xfrm>
        </p:grpSpPr>
        <p:sp>
          <p:nvSpPr>
            <p:cNvPr id="1994" name="Rounded Rectangle"/>
            <p:cNvSpPr/>
            <p:nvPr/>
          </p:nvSpPr>
          <p:spPr>
            <a:xfrm>
              <a:off x="0" y="0"/>
              <a:ext cx="24701046" cy="8332404"/>
            </a:xfrm>
            <a:prstGeom prst="roundRect">
              <a:avLst>
                <a:gd name="adj" fmla="val 1339"/>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1995" name="Storage"/>
            <p:cNvSpPr txBox="1"/>
            <p:nvPr/>
          </p:nvSpPr>
          <p:spPr>
            <a:xfrm>
              <a:off x="23162350" y="165895"/>
              <a:ext cx="1176437" cy="4631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pSp>
      <p:grpSp>
        <p:nvGrpSpPr>
          <p:cNvPr id="2004" name="Group"/>
          <p:cNvGrpSpPr/>
          <p:nvPr/>
        </p:nvGrpSpPr>
        <p:grpSpPr>
          <a:xfrm>
            <a:off x="17151201" y="-11480627"/>
            <a:ext cx="2174552" cy="5071547"/>
            <a:chOff x="12700" y="12700"/>
            <a:chExt cx="2174551" cy="5071545"/>
          </a:xfrm>
        </p:grpSpPr>
        <p:graphicFrame>
          <p:nvGraphicFramePr>
            <p:cNvPr id="1997" name="Table 1"/>
            <p:cNvGraphicFramePr/>
            <p:nvPr/>
          </p:nvGraphicFramePr>
          <p:xfrm>
            <a:off x="12700" y="12700"/>
            <a:ext cx="2174552" cy="507154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174551"/>
                </a:tblGrid>
                <a:tr h="881560">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t>C</a:t>
                        </a:r>
                        <a:br>
                          <a:rPr b="0"/>
                        </a:br>
                        <a:r>
                          <a:rPr b="0"/>
                          <a:t>.object_structure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27537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a.d.e,    a.e]</a:t>
                        </a:r>
                      </a:p>
                    </a:txBody>
                    <a:tcPr marL="0" marR="0" marT="0" marB="0" anchor="t" anchorCtr="0" horzOverflow="overflow">
                      <a:lnL w="0">
                        <a:miter lim="400000"/>
                      </a:lnL>
                      <a:lnR w="0">
                        <a:miter lim="400000"/>
                      </a:lnR>
                      <a:lnT w="0">
                        <a:miter lim="400000"/>
                      </a:lnT>
                      <a:lnB w="0">
                        <a:miter lim="400000"/>
                      </a:lnB>
                      <a:solidFill>
                        <a:srgbClr val="919292"/>
                      </a:solidFill>
                    </a:tcPr>
                  </a:tc>
                </a:tr>
                <a:tr h="1543122">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    {a.d: 4,     a.d.e: 1,      a.e: 3}</a:t>
                        </a:r>
                      </a:p>
                    </a:txBody>
                    <a:tcPr marL="0" marR="0" marT="0" marB="0" anchor="t" anchorCtr="0" horzOverflow="overflow">
                      <a:lnL w="0">
                        <a:miter lim="400000"/>
                      </a:lnL>
                      <a:lnR w="0">
                        <a:miter lim="400000"/>
                      </a:lnR>
                      <a:lnT w="0">
                        <a:miter lim="400000"/>
                      </a:lnT>
                      <a:lnB w="0">
                        <a:miter lim="400000"/>
                      </a:lnB>
                      <a:solidFill>
                        <a:srgbClr val="919292"/>
                      </a:solidFill>
                    </a:tcPr>
                  </a:tc>
                </a:tr>
                <a:tr h="137149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{a.f.g: 2,     f.g: 1,      h: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1998" name="list of dynamic paths stored as subcolumns"/>
            <p:cNvSpPr txBox="1"/>
            <p:nvPr/>
          </p:nvSpPr>
          <p:spPr>
            <a:xfrm>
              <a:off x="217633" y="1820170"/>
              <a:ext cx="1768150"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list of dynamic paths</a:t>
              </a:r>
              <a:br/>
              <a:r>
                <a:t>stored as subcolumns</a:t>
              </a:r>
            </a:p>
          </p:txBody>
        </p:sp>
        <p:sp>
          <p:nvSpPr>
            <p:cNvPr id="1999" name="statistics of non-null values for dynamic paths"/>
            <p:cNvSpPr txBox="1"/>
            <p:nvPr/>
          </p:nvSpPr>
          <p:spPr>
            <a:xfrm>
              <a:off x="56616" y="3111416"/>
              <a:ext cx="2061239" cy="3690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dynamic paths </a:t>
              </a:r>
            </a:p>
          </p:txBody>
        </p:sp>
        <p:sp>
          <p:nvSpPr>
            <p:cNvPr id="2000" name="Rounded Rectangle"/>
            <p:cNvSpPr/>
            <p:nvPr/>
          </p:nvSpPr>
          <p:spPr>
            <a:xfrm>
              <a:off x="54517" y="2173332"/>
              <a:ext cx="2094385" cy="1409930"/>
            </a:xfrm>
            <a:prstGeom prst="roundRect">
              <a:avLst>
                <a:gd name="adj" fmla="val 2418"/>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01" name="Rounded Rectangle"/>
            <p:cNvSpPr/>
            <p:nvPr/>
          </p:nvSpPr>
          <p:spPr>
            <a:xfrm>
              <a:off x="54517" y="912421"/>
              <a:ext cx="2094385" cy="1237336"/>
            </a:xfrm>
            <a:prstGeom prst="roundRect">
              <a:avLst>
                <a:gd name="adj" fmla="val 275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02" name="Rounded Rectangle"/>
            <p:cNvSpPr/>
            <p:nvPr/>
          </p:nvSpPr>
          <p:spPr>
            <a:xfrm>
              <a:off x="54517" y="3606837"/>
              <a:ext cx="2094385" cy="1459489"/>
            </a:xfrm>
            <a:prstGeom prst="roundRect">
              <a:avLst>
                <a:gd name="adj" fmla="val 2335"/>
              </a:avLst>
            </a:prstGeom>
            <a:noFill/>
            <a:ln w="9525" cap="flat">
              <a:solidFill>
                <a:srgbClr val="434343"/>
              </a:solidFill>
              <a:custDash>
                <a:ds d="100000" sp="200000"/>
              </a:custDash>
              <a:round/>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03" name="statistics of non-null values for paths in shared data"/>
            <p:cNvSpPr txBox="1"/>
            <p:nvPr/>
          </p:nvSpPr>
          <p:spPr>
            <a:xfrm>
              <a:off x="364391" y="4563200"/>
              <a:ext cx="1644468"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70000"/>
                </a:lnSpc>
                <a:spcBef>
                  <a:spcPts val="0"/>
                </a:spcBef>
                <a:defRPr sz="1200">
                  <a:solidFill>
                    <a:srgbClr val="434343"/>
                  </a:solidFill>
                  <a:latin typeface="Helvetica"/>
                  <a:ea typeface="Helvetica"/>
                  <a:cs typeface="Helvetica"/>
                  <a:sym typeface="Helvetica"/>
                </a:defRPr>
              </a:pPr>
              <a:r>
                <a:t>statistics of non-null</a:t>
              </a:r>
              <a:br/>
              <a:r>
                <a:t>values for paths</a:t>
              </a:r>
              <a:br/>
              <a:r>
                <a:t>in shared data </a:t>
              </a:r>
            </a:p>
          </p:txBody>
        </p:sp>
      </p:grpSp>
      <p:sp>
        <p:nvSpPr>
          <p:cNvPr id="2005" name="Rectangle"/>
          <p:cNvSpPr/>
          <p:nvPr/>
        </p:nvSpPr>
        <p:spPr>
          <a:xfrm>
            <a:off x="5839462" y="-8657381"/>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06" name="Rectangle"/>
          <p:cNvSpPr/>
          <p:nvPr/>
        </p:nvSpPr>
        <p:spPr>
          <a:xfrm>
            <a:off x="6799415" y="-8657381"/>
            <a:ext cx="172098" cy="191855"/>
          </a:xfrm>
          <a:prstGeom prst="rect">
            <a:avLst/>
          </a:prstGeom>
          <a:solidFill>
            <a:srgbClr val="FFFFFF">
              <a:alpha val="0"/>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07" name="Rectangle"/>
          <p:cNvSpPr/>
          <p:nvPr/>
        </p:nvSpPr>
        <p:spPr>
          <a:xfrm>
            <a:off x="2893156" y="-12968845"/>
            <a:ext cx="973238"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08" name="Rectangle"/>
          <p:cNvSpPr/>
          <p:nvPr/>
        </p:nvSpPr>
        <p:spPr>
          <a:xfrm>
            <a:off x="4090600" y="-12968845"/>
            <a:ext cx="1553875" cy="3977211"/>
          </a:xfrm>
          <a:prstGeom prst="rect">
            <a:avLst/>
          </a:prstGeom>
          <a:solidFill>
            <a:srgbClr val="000000">
              <a:alpha val="18312"/>
            </a:srgbClr>
          </a:solidFill>
          <a:ln w="12700">
            <a:miter lim="400000"/>
          </a:ln>
        </p:spPr>
        <p:txBody>
          <a:bodyPr lIns="50800" tIns="50800" rIns="50800" bIns="50800" anchor="ct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2021" name="Group"/>
          <p:cNvGrpSpPr/>
          <p:nvPr/>
        </p:nvGrpSpPr>
        <p:grpSpPr>
          <a:xfrm>
            <a:off x="6931206" y="-12883801"/>
            <a:ext cx="2270581" cy="3095420"/>
            <a:chOff x="12700" y="9524"/>
            <a:chExt cx="2270580" cy="3095418"/>
          </a:xfrm>
        </p:grpSpPr>
        <p:grpSp>
          <p:nvGrpSpPr>
            <p:cNvPr id="2011" name="Group"/>
            <p:cNvGrpSpPr/>
            <p:nvPr/>
          </p:nvGrpSpPr>
          <p:grpSpPr>
            <a:xfrm>
              <a:off x="12700" y="9524"/>
              <a:ext cx="1435101" cy="1435101"/>
              <a:chOff x="12700" y="9524"/>
              <a:chExt cx="1435100" cy="1435100"/>
            </a:xfrm>
          </p:grpSpPr>
          <p:sp>
            <p:nvSpPr>
              <p:cNvPr id="200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10"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nvGrpSpPr>
            <p:cNvPr id="2014" name="Group"/>
            <p:cNvGrpSpPr/>
            <p:nvPr/>
          </p:nvGrpSpPr>
          <p:grpSpPr>
            <a:xfrm>
              <a:off x="528079" y="775802"/>
              <a:ext cx="1435101" cy="1435101"/>
              <a:chOff x="12700" y="9524"/>
              <a:chExt cx="1435100" cy="1435100"/>
            </a:xfrm>
          </p:grpSpPr>
          <p:sp>
            <p:nvSpPr>
              <p:cNvPr id="201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13"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4D092"/>
                    </a:solidFill>
                    <a:latin typeface="Helvetica"/>
                    <a:ea typeface="Helvetica"/>
                    <a:cs typeface="Helvetica"/>
                    <a:sym typeface="Helvetica"/>
                  </a:defRPr>
                </a:lvl1pPr>
              </a:lstStyle>
              <a:p>
                <a:pPr/>
                <a:r>
                  <a:t>②</a:t>
                </a:r>
              </a:p>
            </p:txBody>
          </p:sp>
        </p:grpSp>
        <p:grpSp>
          <p:nvGrpSpPr>
            <p:cNvPr id="2017" name="Group"/>
            <p:cNvGrpSpPr/>
            <p:nvPr/>
          </p:nvGrpSpPr>
          <p:grpSpPr>
            <a:xfrm>
              <a:off x="528079" y="1254572"/>
              <a:ext cx="1435101" cy="1435101"/>
              <a:chOff x="12700" y="9524"/>
              <a:chExt cx="1435100" cy="1435100"/>
            </a:xfrm>
          </p:grpSpPr>
          <p:sp>
            <p:nvSpPr>
              <p:cNvPr id="201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16"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2020" name="Group"/>
            <p:cNvGrpSpPr/>
            <p:nvPr/>
          </p:nvGrpSpPr>
          <p:grpSpPr>
            <a:xfrm>
              <a:off x="848180" y="1669843"/>
              <a:ext cx="1435101" cy="1435101"/>
              <a:chOff x="12700" y="9524"/>
              <a:chExt cx="1435100" cy="1435100"/>
            </a:xfrm>
          </p:grpSpPr>
          <p:sp>
            <p:nvSpPr>
              <p:cNvPr id="201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19"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④</a:t>
                </a:r>
              </a:p>
            </p:txBody>
          </p:sp>
        </p:grpSp>
      </p:grpSp>
      <p:grpSp>
        <p:nvGrpSpPr>
          <p:cNvPr id="2026" name="Group"/>
          <p:cNvGrpSpPr/>
          <p:nvPr/>
        </p:nvGrpSpPr>
        <p:grpSpPr>
          <a:xfrm>
            <a:off x="6694219" y="-10725662"/>
            <a:ext cx="2624710" cy="1652122"/>
            <a:chOff x="0" y="0"/>
            <a:chExt cx="2624708" cy="1652121"/>
          </a:xfrm>
        </p:grpSpPr>
        <p:sp>
          <p:nvSpPr>
            <p:cNvPr id="2022" name="Rectangle"/>
            <p:cNvSpPr/>
            <p:nvPr/>
          </p:nvSpPr>
          <p:spPr>
            <a:xfrm>
              <a:off x="0" y="0"/>
              <a:ext cx="1380517" cy="368300"/>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2025" name="Group"/>
            <p:cNvGrpSpPr/>
            <p:nvPr/>
          </p:nvGrpSpPr>
          <p:grpSpPr>
            <a:xfrm>
              <a:off x="1189608" y="217021"/>
              <a:ext cx="1435101" cy="1435101"/>
              <a:chOff x="12700" y="9524"/>
              <a:chExt cx="1435100" cy="1435100"/>
            </a:xfrm>
          </p:grpSpPr>
          <p:sp>
            <p:nvSpPr>
              <p:cNvPr id="202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24"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grpSp>
      <p:grpSp>
        <p:nvGrpSpPr>
          <p:cNvPr id="2031" name="Group"/>
          <p:cNvGrpSpPr/>
          <p:nvPr/>
        </p:nvGrpSpPr>
        <p:grpSpPr>
          <a:xfrm>
            <a:off x="8546858" y="-12252624"/>
            <a:ext cx="2606886" cy="2013372"/>
            <a:chOff x="0" y="9524"/>
            <a:chExt cx="2606884" cy="2013371"/>
          </a:xfrm>
        </p:grpSpPr>
        <p:sp>
          <p:nvSpPr>
            <p:cNvPr id="2027" name="Rectangle"/>
            <p:cNvSpPr/>
            <p:nvPr/>
          </p:nvSpPr>
          <p:spPr>
            <a:xfrm>
              <a:off x="0" y="99944"/>
              <a:ext cx="1380517" cy="1922952"/>
            </a:xfrm>
            <a:prstGeom prst="rect">
              <a:avLst/>
            </a:prstGeom>
            <a:solidFill>
              <a:srgbClr val="000000">
                <a:alpha val="1831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2030" name="Group"/>
            <p:cNvGrpSpPr/>
            <p:nvPr/>
          </p:nvGrpSpPr>
          <p:grpSpPr>
            <a:xfrm>
              <a:off x="1171784" y="9524"/>
              <a:ext cx="1435101" cy="1435101"/>
              <a:chOff x="12700" y="9524"/>
              <a:chExt cx="1435100" cy="1435100"/>
            </a:xfrm>
          </p:grpSpPr>
          <p:sp>
            <p:nvSpPr>
              <p:cNvPr id="202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29"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grpSp>
      <p:grpSp>
        <p:nvGrpSpPr>
          <p:cNvPr id="2048" name="Group"/>
          <p:cNvGrpSpPr/>
          <p:nvPr/>
        </p:nvGrpSpPr>
        <p:grpSpPr>
          <a:xfrm>
            <a:off x="10802814" y="-10250064"/>
            <a:ext cx="5548318" cy="2323251"/>
            <a:chOff x="0" y="7700"/>
            <a:chExt cx="5548317" cy="2323250"/>
          </a:xfrm>
        </p:grpSpPr>
        <p:sp>
          <p:nvSpPr>
            <p:cNvPr id="2032" name="Rectangle"/>
            <p:cNvSpPr/>
            <p:nvPr/>
          </p:nvSpPr>
          <p:spPr>
            <a:xfrm>
              <a:off x="8535" y="7700"/>
              <a:ext cx="2471989" cy="337496"/>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33" name="Rectangle"/>
            <p:cNvSpPr/>
            <p:nvPr/>
          </p:nvSpPr>
          <p:spPr>
            <a:xfrm>
              <a:off x="0" y="454862"/>
              <a:ext cx="2174552"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34" name="Rectangle"/>
            <p:cNvSpPr/>
            <p:nvPr/>
          </p:nvSpPr>
          <p:spPr>
            <a:xfrm>
              <a:off x="2785457" y="479858"/>
              <a:ext cx="1380517" cy="337495"/>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035" name="Rectangle"/>
            <p:cNvSpPr/>
            <p:nvPr/>
          </p:nvSpPr>
          <p:spPr>
            <a:xfrm>
              <a:off x="0" y="895310"/>
              <a:ext cx="2471988" cy="362491"/>
            </a:xfrm>
            <a:prstGeom prst="rect">
              <a:avLst/>
            </a:prstGeom>
            <a:solidFill>
              <a:srgbClr val="FEAE00">
                <a:alpha val="59692"/>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grpSp>
          <p:nvGrpSpPr>
            <p:cNvPr id="2038" name="Group"/>
            <p:cNvGrpSpPr/>
            <p:nvPr/>
          </p:nvGrpSpPr>
          <p:grpSpPr>
            <a:xfrm>
              <a:off x="2423391" y="9524"/>
              <a:ext cx="1435101" cy="1435101"/>
              <a:chOff x="12700" y="9524"/>
              <a:chExt cx="1435100" cy="1435100"/>
            </a:xfrm>
          </p:grpSpPr>
          <p:sp>
            <p:nvSpPr>
              <p:cNvPr id="2036"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37"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2041" name="Group"/>
            <p:cNvGrpSpPr/>
            <p:nvPr/>
          </p:nvGrpSpPr>
          <p:grpSpPr>
            <a:xfrm>
              <a:off x="2138098" y="455402"/>
              <a:ext cx="1435101" cy="1435101"/>
              <a:chOff x="12700" y="9524"/>
              <a:chExt cx="1435100" cy="1435100"/>
            </a:xfrm>
          </p:grpSpPr>
          <p:sp>
            <p:nvSpPr>
              <p:cNvPr id="2039"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40"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2044" name="Group"/>
            <p:cNvGrpSpPr/>
            <p:nvPr/>
          </p:nvGrpSpPr>
          <p:grpSpPr>
            <a:xfrm>
              <a:off x="2428642" y="895850"/>
              <a:ext cx="1435101" cy="1435101"/>
              <a:chOff x="12700" y="9524"/>
              <a:chExt cx="1435100" cy="1435100"/>
            </a:xfrm>
          </p:grpSpPr>
          <p:sp>
            <p:nvSpPr>
              <p:cNvPr id="204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43"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nvGrpSpPr>
            <p:cNvPr id="2047" name="Group"/>
            <p:cNvGrpSpPr/>
            <p:nvPr/>
          </p:nvGrpSpPr>
          <p:grpSpPr>
            <a:xfrm>
              <a:off x="4113217" y="471007"/>
              <a:ext cx="1435101" cy="1435101"/>
              <a:chOff x="12700" y="9524"/>
              <a:chExt cx="1435100" cy="1435100"/>
            </a:xfrm>
          </p:grpSpPr>
          <p:sp>
            <p:nvSpPr>
              <p:cNvPr id="204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46"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grpSp>
        <p:nvGrpSpPr>
          <p:cNvPr id="2086" name="Group"/>
          <p:cNvGrpSpPr/>
          <p:nvPr/>
        </p:nvGrpSpPr>
        <p:grpSpPr>
          <a:xfrm>
            <a:off x="16921560" y="-5224287"/>
            <a:ext cx="7167024" cy="4517140"/>
            <a:chOff x="0" y="9524"/>
            <a:chExt cx="7167022" cy="4517139"/>
          </a:xfrm>
        </p:grpSpPr>
        <p:sp>
          <p:nvSpPr>
            <p:cNvPr id="2049" name="Rounded Rectangle"/>
            <p:cNvSpPr/>
            <p:nvPr/>
          </p:nvSpPr>
          <p:spPr>
            <a:xfrm>
              <a:off x="0" y="103254"/>
              <a:ext cx="7167023" cy="4423411"/>
            </a:xfrm>
            <a:prstGeom prst="roundRect">
              <a:avLst>
                <a:gd name="adj" fmla="val 2240"/>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050" name="Table 1-1-1-1-1-1-1-2-1-3-1"/>
            <p:cNvGraphicFramePr/>
            <p:nvPr/>
          </p:nvGraphicFramePr>
          <p:xfrm>
            <a:off x="3798132" y="370052"/>
            <a:ext cx="30353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05360"/>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.values.bin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Date:2020-01-01</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Array(Int64):[100,200]</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defTabSz="914400">
                          <a:lnSpc>
                            <a:spcPct val="100000"/>
                          </a:lnSpc>
                          <a:spcBef>
                            <a:spcPts val="0"/>
                          </a:spcBef>
                          <a:defRPr sz="1800">
                            <a:solidFill>
                              <a:srgbClr val="000000"/>
                            </a:solidFill>
                          </a:defRPr>
                        </a:pPr>
                        <a:r>
                          <a:rPr sz="1600">
                            <a:latin typeface="Helvetica"/>
                            <a:ea typeface="Helvetica"/>
                            <a:cs typeface="Helvetica"/>
                            <a:sym typeface="Helvetica"/>
                          </a:rPr>
                          <a:t>        Date:2020-01-02</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graphicFrame>
          <p:nvGraphicFramePr>
            <p:cNvPr id="2051" name="Table 1-1-1-1-1-1-1-2-3-3"/>
            <p:cNvGraphicFramePr/>
            <p:nvPr/>
          </p:nvGraphicFramePr>
          <p:xfrm>
            <a:off x="701616" y="370052"/>
            <a:ext cx="8001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73013"/>
                </a:tblGrid>
                <a:tr h="868554">
                  <a:tc>
                    <a:txBody>
                      <a:bodyPr/>
                      <a:lstStyle/>
                      <a:p>
                        <a:pPr algn="ctr" defTabSz="914400">
                          <a:lnSpc>
                            <a:spcPct val="70000"/>
                          </a:lnSpc>
                          <a:spcBef>
                            <a:spcPts val="0"/>
                          </a:spcBef>
                          <a:defRPr b="1" sz="1200">
                            <a:solidFill>
                              <a:srgbClr val="A9A9A9"/>
                            </a:solidFill>
                            <a:latin typeface="Helvetica"/>
                            <a:ea typeface="Helvetica"/>
                            <a:cs typeface="Helvetica"/>
                            <a:sym typeface="Helvetica"/>
                          </a:defRPr>
                        </a:pPr>
                        <a:r>
                          <a:rPr b="0"/>
                          <a:t>C</a:t>
                        </a:r>
                        <a:br>
                          <a:rPr b="0"/>
                        </a:br>
                        <a:r>
                          <a:rPr b="0"/>
                          <a:t>.object_</a:t>
                        </a:r>
                        <a:br>
                          <a:rPr b="0"/>
                        </a:br>
                        <a:r>
                          <a:rPr b="0"/>
                          <a:t>shared_</a:t>
                        </a:r>
                        <a:br>
                          <a:rPr b="0"/>
                        </a:br>
                        <a:r>
                          <a:rPr b="0"/>
                          <a:t>data</a:t>
                        </a:r>
                        <a:br>
                          <a:rPr b="0"/>
                        </a:br>
                        <a:r>
                          <a:rPr b="0"/>
                          <a:t>.size0.bin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2052" name="Table 1-1-1-1-1-1-1-1-1-1-1-2-1-1"/>
            <p:cNvGraphicFramePr/>
            <p:nvPr/>
          </p:nvGraphicFramePr>
          <p:xfrm>
            <a:off x="204240" y="370052"/>
            <a:ext cx="520701" cy="38989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2053" name="Table 1-1-1-1-1-1-1-2-1-3"/>
            <p:cNvGraphicFramePr/>
            <p:nvPr/>
          </p:nvGraphicFramePr>
          <p:xfrm>
            <a:off x="1715408" y="370052"/>
            <a:ext cx="1854201" cy="22352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20554"/>
                </a:tblGrid>
                <a:tr h="869782">
                  <a:tc>
                    <a:txBody>
                      <a:bodyPr/>
                      <a:lstStyle/>
                      <a:p>
                        <a:pPr algn="ctr" defTabSz="914400">
                          <a:lnSpc>
                            <a:spcPct val="100000"/>
                          </a:lnSpc>
                          <a:spcBef>
                            <a:spcPts val="0"/>
                          </a:spcBef>
                          <a:defRPr b="1" sz="1400">
                            <a:solidFill>
                              <a:srgbClr val="FEAE00"/>
                            </a:solidFill>
                            <a:latin typeface="Helvetica"/>
                            <a:ea typeface="Helvetica"/>
                            <a:cs typeface="Helvetica"/>
                            <a:sym typeface="Helvetica"/>
                          </a:defRPr>
                        </a:pPr>
                        <a:r>
                          <a:rPr b="0"/>
                          <a:t>C</a:t>
                        </a:r>
                        <a:br>
                          <a:rPr b="0"/>
                        </a:br>
                        <a:r>
                          <a:rPr b="0"/>
                          <a:t>.object_shared_data</a:t>
                        </a:r>
                        <a:br>
                          <a:rPr b="0"/>
                        </a:br>
                        <a:r>
                          <a:rPr b="0"/>
                          <a:t>.paths.bin</a:t>
                        </a:r>
                      </a:p>
                    </a:txBody>
                    <a:tcPr marL="0" marR="0" marT="0" marB="0" anchor="ctr" anchorCtr="0" horzOverflow="overflow">
                      <a:lnL w="0">
                        <a:miter lim="400000"/>
                      </a:lnL>
                      <a:lnR w="0">
                        <a:miter lim="400000"/>
                      </a:lnR>
                      <a:lnT w="0">
                        <a:miter lim="400000"/>
                      </a:lnT>
                      <a:lnB w="0">
                        <a:miter lim="400000"/>
                      </a:lnB>
                      <a:solidFill>
                        <a:srgbClr val="434343"/>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f.g</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h</a:t>
                        </a:r>
                      </a:p>
                    </a:txBody>
                    <a:tcPr marL="0" marR="0" marT="0" marB="0" anchor="ctr" anchorCtr="0" horzOverflow="overflow">
                      <a:lnL w="0">
                        <a:miter lim="400000"/>
                      </a:lnL>
                      <a:lnR w="0">
                        <a:miter lim="400000"/>
                      </a:lnR>
                      <a:lnT w="0">
                        <a:miter lim="400000"/>
                      </a:lnT>
                      <a:lnB w="0">
                        <a:miter lim="400000"/>
                      </a:lnB>
                      <a:solidFill>
                        <a:srgbClr val="FEAE00"/>
                      </a:solidFill>
                    </a:tcPr>
                  </a:tc>
                </a:tr>
                <a:tr h="3334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a.f.g</a:t>
                        </a:r>
                      </a:p>
                    </a:txBody>
                    <a:tcPr marL="0" marR="0" marT="0" marB="0" anchor="ctr" anchorCtr="0" horzOverflow="overflow">
                      <a:lnL w="0">
                        <a:miter lim="400000"/>
                      </a:lnL>
                      <a:lnR w="0">
                        <a:miter lim="400000"/>
                      </a:lnR>
                      <a:lnT w="0">
                        <a:miter lim="400000"/>
                      </a:lnT>
                      <a:lnB w="0">
                        <a:miter lim="400000"/>
                      </a:lnB>
                      <a:solidFill>
                        <a:srgbClr val="FEAE00"/>
                      </a:solidFill>
                    </a:tcPr>
                  </a:tc>
                </a:tr>
              </a:tbl>
            </a:graphicData>
          </a:graphic>
        </p:graphicFrame>
        <p:sp>
          <p:nvSpPr>
            <p:cNvPr id="2054" name="Rectangle"/>
            <p:cNvSpPr/>
            <p:nvPr/>
          </p:nvSpPr>
          <p:spPr>
            <a:xfrm>
              <a:off x="2151305" y="1646335"/>
              <a:ext cx="975297" cy="54298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2055" name="Rectangle"/>
            <p:cNvSpPr/>
            <p:nvPr/>
          </p:nvSpPr>
          <p:spPr>
            <a:xfrm>
              <a:off x="2151305" y="1304064"/>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2056" name="Rectangle"/>
            <p:cNvSpPr/>
            <p:nvPr/>
          </p:nvSpPr>
          <p:spPr>
            <a:xfrm>
              <a:off x="2151305" y="2296400"/>
              <a:ext cx="975297" cy="249668"/>
            </a:xfrm>
            <a:prstGeom prst="rect">
              <a:avLst/>
            </a:prstGeom>
            <a:noFill/>
            <a:ln w="9525" cap="flat">
              <a:solidFill>
                <a:srgbClr val="6C6C6C"/>
              </a:solidFill>
              <a:prstDash val="sysDot"/>
              <a:miter lim="400000"/>
            </a:ln>
            <a:effectLst>
              <a:outerShdw sx="100000" sy="100000" kx="0" ky="0" algn="b" rotWithShape="0" blurRad="63500" dist="25400" dir="5400000">
                <a:srgbClr val="000000">
                  <a:alpha val="28405"/>
                </a:srgbClr>
              </a:outerShdw>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2057" name="1"/>
            <p:cNvSpPr txBox="1"/>
            <p:nvPr/>
          </p:nvSpPr>
          <p:spPr>
            <a:xfrm>
              <a:off x="1016880" y="329933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2058" name="Connection Line"/>
            <p:cNvCxnSpPr>
              <a:stCxn id="2057" idx="0"/>
              <a:endCxn id="2055" idx="0"/>
            </p:cNvCxnSpPr>
            <p:nvPr/>
          </p:nvCxnSpPr>
          <p:spPr>
            <a:xfrm flipV="1">
              <a:off x="1090695" y="1428898"/>
              <a:ext cx="1548259" cy="2000702"/>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2059" name="2"/>
            <p:cNvSpPr txBox="1"/>
            <p:nvPr/>
          </p:nvSpPr>
          <p:spPr>
            <a:xfrm>
              <a:off x="1016880" y="3628704"/>
              <a:ext cx="147630" cy="260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2</a:t>
              </a:r>
            </a:p>
          </p:txBody>
        </p:sp>
        <p:cxnSp>
          <p:nvCxnSpPr>
            <p:cNvPr id="2060" name="Connection Line"/>
            <p:cNvCxnSpPr>
              <a:stCxn id="2059" idx="0"/>
              <a:endCxn id="2054" idx="0"/>
            </p:cNvCxnSpPr>
            <p:nvPr/>
          </p:nvCxnSpPr>
          <p:spPr>
            <a:xfrm flipV="1">
              <a:off x="1090695" y="1917829"/>
              <a:ext cx="1548259" cy="1841137"/>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2061" name="1"/>
            <p:cNvSpPr txBox="1"/>
            <p:nvPr/>
          </p:nvSpPr>
          <p:spPr>
            <a:xfrm>
              <a:off x="1016880" y="3956078"/>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cxnSp>
          <p:nvCxnSpPr>
            <p:cNvPr id="2062" name="Connection Line"/>
            <p:cNvCxnSpPr>
              <a:stCxn id="2061" idx="0"/>
              <a:endCxn id="2056" idx="0"/>
            </p:cNvCxnSpPr>
            <p:nvPr/>
          </p:nvCxnSpPr>
          <p:spPr>
            <a:xfrm flipV="1">
              <a:off x="1090695" y="2421234"/>
              <a:ext cx="1548259" cy="1665106"/>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sp>
          <p:nvSpPr>
            <p:cNvPr id="2063" name="Line"/>
            <p:cNvSpPr/>
            <p:nvPr/>
          </p:nvSpPr>
          <p:spPr>
            <a:xfrm>
              <a:off x="2959193" y="1428897"/>
              <a:ext cx="181867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64" name="Line"/>
            <p:cNvSpPr/>
            <p:nvPr/>
          </p:nvSpPr>
          <p:spPr>
            <a:xfrm>
              <a:off x="2843452" y="1776260"/>
              <a:ext cx="973238"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65" name="Line"/>
            <p:cNvSpPr/>
            <p:nvPr/>
          </p:nvSpPr>
          <p:spPr>
            <a:xfrm>
              <a:off x="2742138" y="2099189"/>
              <a:ext cx="2048431"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66" name="Line"/>
            <p:cNvSpPr/>
            <p:nvPr/>
          </p:nvSpPr>
          <p:spPr>
            <a:xfrm>
              <a:off x="2937529" y="2421234"/>
              <a:ext cx="1853040" cy="1"/>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67" name="Shared data"/>
            <p:cNvSpPr txBox="1"/>
            <p:nvPr/>
          </p:nvSpPr>
          <p:spPr>
            <a:xfrm>
              <a:off x="5404530" y="3972820"/>
              <a:ext cx="1735693" cy="5210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Shared data</a:t>
              </a:r>
            </a:p>
          </p:txBody>
        </p:sp>
        <p:sp>
          <p:nvSpPr>
            <p:cNvPr id="2068" name="per table row the number of  additional dynamic JSON paths that are stored as shared data"/>
            <p:cNvSpPr txBox="1"/>
            <p:nvPr/>
          </p:nvSpPr>
          <p:spPr>
            <a:xfrm>
              <a:off x="1585762" y="3311252"/>
              <a:ext cx="4074164" cy="10066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per table row the number of </a:t>
              </a:r>
              <a:br/>
              <a:r>
                <a:t>additional dynamic JSON paths</a:t>
              </a:r>
              <a:br/>
              <a:r>
                <a:t>that are stored as shared data</a:t>
              </a:r>
            </a:p>
          </p:txBody>
        </p:sp>
        <p:sp>
          <p:nvSpPr>
            <p:cNvPr id="2069" name="Line"/>
            <p:cNvSpPr/>
            <p:nvPr/>
          </p:nvSpPr>
          <p:spPr>
            <a:xfrm flipH="1">
              <a:off x="1554303" y="3661269"/>
              <a:ext cx="182753" cy="1"/>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70" name="path names"/>
            <p:cNvSpPr txBox="1"/>
            <p:nvPr/>
          </p:nvSpPr>
          <p:spPr>
            <a:xfrm>
              <a:off x="1864252" y="2752052"/>
              <a:ext cx="1651831"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names</a:t>
              </a:r>
            </a:p>
          </p:txBody>
        </p:sp>
        <p:sp>
          <p:nvSpPr>
            <p:cNvPr id="2071" name="path types and values"/>
            <p:cNvSpPr txBox="1"/>
            <p:nvPr/>
          </p:nvSpPr>
          <p:spPr>
            <a:xfrm>
              <a:off x="3745979" y="2769840"/>
              <a:ext cx="3135069" cy="5482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defTabSz="914400"/>
              <a:r>
                <a:t>path types and values</a:t>
              </a:r>
            </a:p>
          </p:txBody>
        </p:sp>
        <p:sp>
          <p:nvSpPr>
            <p:cNvPr id="2072" name="Line"/>
            <p:cNvSpPr/>
            <p:nvPr/>
          </p:nvSpPr>
          <p:spPr>
            <a:xfrm flipV="1">
              <a:off x="263895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073" name="Line"/>
            <p:cNvSpPr/>
            <p:nvPr/>
          </p:nvSpPr>
          <p:spPr>
            <a:xfrm flipV="1">
              <a:off x="5319132" y="2638489"/>
              <a:ext cx="1" cy="182753"/>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2076" name="Group"/>
            <p:cNvGrpSpPr/>
            <p:nvPr/>
          </p:nvGrpSpPr>
          <p:grpSpPr>
            <a:xfrm>
              <a:off x="104270" y="9524"/>
              <a:ext cx="1435101" cy="1435101"/>
              <a:chOff x="12700" y="9524"/>
              <a:chExt cx="1435100" cy="1435100"/>
            </a:xfrm>
          </p:grpSpPr>
          <p:sp>
            <p:nvSpPr>
              <p:cNvPr id="207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75"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④</a:t>
                </a:r>
              </a:p>
            </p:txBody>
          </p:sp>
        </p:grpSp>
        <p:grpSp>
          <p:nvGrpSpPr>
            <p:cNvPr id="2079" name="Group"/>
            <p:cNvGrpSpPr/>
            <p:nvPr/>
          </p:nvGrpSpPr>
          <p:grpSpPr>
            <a:xfrm>
              <a:off x="473680" y="9524"/>
              <a:ext cx="1435101" cy="1435101"/>
              <a:chOff x="12700" y="9524"/>
              <a:chExt cx="1435100" cy="1435100"/>
            </a:xfrm>
          </p:grpSpPr>
          <p:sp>
            <p:nvSpPr>
              <p:cNvPr id="2077"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78" name="⑤"/>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⑤</a:t>
                </a:r>
              </a:p>
            </p:txBody>
          </p:sp>
        </p:grpSp>
        <p:grpSp>
          <p:nvGrpSpPr>
            <p:cNvPr id="2082" name="Group"/>
            <p:cNvGrpSpPr/>
            <p:nvPr/>
          </p:nvGrpSpPr>
          <p:grpSpPr>
            <a:xfrm>
              <a:off x="836096" y="9524"/>
              <a:ext cx="1435101" cy="1435101"/>
              <a:chOff x="12700" y="9524"/>
              <a:chExt cx="1435100" cy="1435100"/>
            </a:xfrm>
          </p:grpSpPr>
          <p:sp>
            <p:nvSpPr>
              <p:cNvPr id="2080"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81" name="⑥"/>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⑥</a:t>
                </a:r>
              </a:p>
            </p:txBody>
          </p:sp>
        </p:grpSp>
        <p:grpSp>
          <p:nvGrpSpPr>
            <p:cNvPr id="2085" name="Group"/>
            <p:cNvGrpSpPr/>
            <p:nvPr/>
          </p:nvGrpSpPr>
          <p:grpSpPr>
            <a:xfrm>
              <a:off x="1196523" y="9524"/>
              <a:ext cx="1435101" cy="1435101"/>
              <a:chOff x="12700" y="9524"/>
              <a:chExt cx="1435100" cy="1435100"/>
            </a:xfrm>
          </p:grpSpPr>
          <p:sp>
            <p:nvSpPr>
              <p:cNvPr id="2083"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084" name="⑦"/>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⑦</a:t>
                </a:r>
              </a:p>
            </p:txBody>
          </p:sp>
        </p:grpSp>
      </p:grpSp>
      <p:sp>
        <p:nvSpPr>
          <p:cNvPr id="2087" name="Too many column files for high-cardinality JSON paths"/>
          <p:cNvSpPr txBox="1"/>
          <p:nvPr/>
        </p:nvSpPr>
        <p:spPr>
          <a:xfrm>
            <a:off x="16305534" y="-13313487"/>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high-cardinality JSON paths</a:t>
            </a:r>
          </a:p>
        </p:txBody>
      </p:sp>
      <p:sp>
        <p:nvSpPr>
          <p:cNvPr id="2088" name="Challenge 1:"/>
          <p:cNvSpPr txBox="1"/>
          <p:nvPr/>
        </p:nvSpPr>
        <p:spPr>
          <a:xfrm>
            <a:off x="16305534" y="-13712320"/>
            <a:ext cx="2819401" cy="45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300">
                <a:solidFill>
                  <a:srgbClr val="A9A9A9"/>
                </a:solidFill>
                <a:latin typeface="Helvetica"/>
                <a:ea typeface="Helvetica"/>
                <a:cs typeface="Helvetica"/>
                <a:sym typeface="Helvetica"/>
              </a:defRPr>
            </a:lvl1pPr>
          </a:lstStyle>
          <a:p>
            <a:pPr/>
            <a:r>
              <a:t>Challenge 1:</a:t>
            </a:r>
          </a:p>
        </p:txBody>
      </p:sp>
      <p:sp>
        <p:nvSpPr>
          <p:cNvPr id="2089" name="Too many column files for highly dynamic JSON paths"/>
          <p:cNvSpPr txBox="1"/>
          <p:nvPr/>
        </p:nvSpPr>
        <p:spPr>
          <a:xfrm>
            <a:off x="16307266" y="-12952192"/>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A9A9A9"/>
                </a:solidFill>
                <a:latin typeface="Helvetica"/>
                <a:ea typeface="Helvetica"/>
                <a:cs typeface="Helvetica"/>
                <a:sym typeface="Helvetica"/>
              </a:defRPr>
            </a:lvl1pPr>
          </a:lstStyle>
          <a:p>
            <a:pPr/>
            <a:r>
              <a:t>Too many column files for highly dynamic JSON paths</a:t>
            </a:r>
          </a:p>
        </p:txBody>
      </p:sp>
      <p:sp>
        <p:nvSpPr>
          <p:cNvPr id="2090" name="Too many column files for high-cardinality JSON paths"/>
          <p:cNvSpPr txBox="1"/>
          <p:nvPr/>
        </p:nvSpPr>
        <p:spPr>
          <a:xfrm>
            <a:off x="16305534" y="-13313487"/>
            <a:ext cx="712769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F2B13F"/>
                </a:solidFill>
                <a:latin typeface="Helvetica"/>
                <a:ea typeface="Helvetica"/>
                <a:cs typeface="Helvetica"/>
                <a:sym typeface="Helvetica"/>
              </a:defRPr>
            </a:lvl1pPr>
          </a:lstStyle>
          <a:p>
            <a:pPr/>
            <a:r>
              <a:t>Too many column files for high-cardinality JSON paths</a:t>
            </a:r>
          </a:p>
        </p:txBody>
      </p:sp>
      <p:sp>
        <p:nvSpPr>
          <p:cNvPr id="2091" name="Too many column files for highly dynamic JSON paths"/>
          <p:cNvSpPr txBox="1"/>
          <p:nvPr/>
        </p:nvSpPr>
        <p:spPr>
          <a:xfrm>
            <a:off x="16307266" y="-12952192"/>
            <a:ext cx="7095177"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solidFill>
                  <a:srgbClr val="84D092"/>
                </a:solidFill>
                <a:latin typeface="Helvetica"/>
                <a:ea typeface="Helvetica"/>
                <a:cs typeface="Helvetica"/>
                <a:sym typeface="Helvetica"/>
              </a:defRPr>
            </a:lvl1pPr>
          </a:lstStyle>
          <a:p>
            <a:pPr/>
            <a:r>
              <a:t>Too many column files for highly dynamic JSON paths</a:t>
            </a:r>
          </a:p>
        </p:txBody>
      </p:sp>
      <p:grpSp>
        <p:nvGrpSpPr>
          <p:cNvPr id="2116" name="Group"/>
          <p:cNvGrpSpPr/>
          <p:nvPr/>
        </p:nvGrpSpPr>
        <p:grpSpPr>
          <a:xfrm>
            <a:off x="9114963" y="-10366253"/>
            <a:ext cx="7477039" cy="9657111"/>
            <a:chOff x="0" y="0"/>
            <a:chExt cx="7477038" cy="9657109"/>
          </a:xfrm>
        </p:grpSpPr>
        <p:sp>
          <p:nvSpPr>
            <p:cNvPr id="2092" name="Rounded Rectangle"/>
            <p:cNvSpPr/>
            <p:nvPr/>
          </p:nvSpPr>
          <p:spPr>
            <a:xfrm>
              <a:off x="3257387" y="3209573"/>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2101" name="Group"/>
            <p:cNvGrpSpPr/>
            <p:nvPr/>
          </p:nvGrpSpPr>
          <p:grpSpPr>
            <a:xfrm>
              <a:off x="2500059" y="7460096"/>
              <a:ext cx="3228016" cy="2197014"/>
              <a:chOff x="12700" y="0"/>
              <a:chExt cx="3228014" cy="2197013"/>
            </a:xfrm>
          </p:grpSpPr>
          <p:sp>
            <p:nvSpPr>
              <p:cNvPr id="2093" name="0"/>
              <p:cNvSpPr txBox="1"/>
              <p:nvPr/>
            </p:nvSpPr>
            <p:spPr>
              <a:xfrm>
                <a:off x="680149"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2094" name="Rounded Rectangle"/>
              <p:cNvSpPr/>
              <p:nvPr/>
            </p:nvSpPr>
            <p:spPr>
              <a:xfrm>
                <a:off x="32446" y="359529"/>
                <a:ext cx="1544350" cy="1832178"/>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095" name="Table 1-1-1-1-1-1-1-2-3-1-2"/>
              <p:cNvGraphicFramePr/>
              <p:nvPr/>
            </p:nvGraphicFramePr>
            <p:xfrm>
              <a:off x="705996" y="508523"/>
              <a:ext cx="73689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2841">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45</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096" name="Table 1-1-1-1-1-1-1-1-1-1-1-1-2-2"/>
              <p:cNvGraphicFramePr/>
              <p:nvPr/>
            </p:nvGraphicFramePr>
            <p:xfrm>
              <a:off x="12700" y="508523"/>
              <a:ext cx="527383"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097" name="Rounded Rectangle"/>
              <p:cNvSpPr/>
              <p:nvPr/>
            </p:nvSpPr>
            <p:spPr>
              <a:xfrm>
                <a:off x="1689569" y="354219"/>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098" name="Table 1-1-1-1-1-1-1-2-2-3"/>
              <p:cNvGraphicFramePr/>
              <p:nvPr/>
            </p:nvGraphicFramePr>
            <p:xfrm>
              <a:off x="2370863" y="508523"/>
              <a:ext cx="729667"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baz</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099" name="Table 1-1-1-1-1-1-1-1-1-1-1-1-2-1-3"/>
              <p:cNvGraphicFramePr/>
              <p:nvPr/>
            </p:nvGraphicFramePr>
            <p:xfrm>
              <a:off x="1694277" y="508523"/>
              <a:ext cx="534609"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00" name="1"/>
              <p:cNvSpPr txBox="1"/>
              <p:nvPr/>
            </p:nvSpPr>
            <p:spPr>
              <a:xfrm>
                <a:off x="23768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grpSp>
        <p:sp>
          <p:nvSpPr>
            <p:cNvPr id="2102" name="Line"/>
            <p:cNvSpPr/>
            <p:nvPr/>
          </p:nvSpPr>
          <p:spPr>
            <a:xfrm flipH="1">
              <a:off x="3345141"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103" name="Line"/>
            <p:cNvSpPr/>
            <p:nvPr/>
          </p:nvSpPr>
          <p:spPr>
            <a:xfrm>
              <a:off x="4493387" y="7231544"/>
              <a:ext cx="413723" cy="317210"/>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2104" name="Table 1-1-1-1-1-1-1-2-1-2"/>
            <p:cNvGraphicFramePr/>
            <p:nvPr/>
          </p:nvGraphicFramePr>
          <p:xfrm>
            <a:off x="3755064" y="3363876"/>
            <a:ext cx="73689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891"/>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2105" name="Table 1-1-1-1-1-1-1-2-3-1-1-2"/>
            <p:cNvGraphicFramePr/>
            <p:nvPr/>
          </p:nvGraphicFramePr>
          <p:xfrm>
            <a:off x="4631390" y="3363876"/>
            <a:ext cx="715219"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15217"/>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500"/>
                          <a:t>offsets</a:t>
                        </a:r>
                        <a:br>
                          <a:rPr b="0" sz="150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09292"/>
                      </a:solidFill>
                    </a:tcPr>
                  </a:tc>
                </a:tr>
              </a:tbl>
            </a:graphicData>
          </a:graphic>
        </p:graphicFrame>
        <p:graphicFrame>
          <p:nvGraphicFramePr>
            <p:cNvPr id="2106" name="Table 1-1-1-1-1-1-1-2-1-1-1-2"/>
            <p:cNvGraphicFramePr/>
            <p:nvPr/>
          </p:nvGraphicFramePr>
          <p:xfrm>
            <a:off x="5502752" y="3363876"/>
            <a:ext cx="184945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9452"/>
                </a:tblGrid>
                <a:tr h="877128">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048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String]</a:t>
                        </a:r>
                      </a:p>
                    </a:txBody>
                    <a:tcPr marL="0" marR="0" marT="0" marB="0" anchor="t" anchorCtr="0" horzOverflow="overflow">
                      <a:lnL w="0">
                        <a:miter lim="400000"/>
                      </a:lnL>
                      <a:lnR w="0">
                        <a:miter lim="400000"/>
                      </a:lnR>
                      <a:lnT w="0">
                        <a:miter lim="400000"/>
                      </a:lnT>
                      <a:lnB w="0">
                        <a:miter lim="400000"/>
                      </a:lnB>
                      <a:solidFill>
                        <a:srgbClr val="919292"/>
                      </a:solidFill>
                    </a:tcPr>
                  </a:tc>
                </a:tr>
                <a:tr h="1677454">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2107" name="Table 1-1-1-1-1-1-1-1-1-1-1-2-1-2-1-2"/>
            <p:cNvGraphicFramePr/>
            <p:nvPr/>
          </p:nvGraphicFramePr>
          <p:xfrm>
            <a:off x="3253846" y="3363876"/>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08" name="C.a.e (dynamic  path)"/>
            <p:cNvSpPr txBox="1"/>
            <p:nvPr/>
          </p:nvSpPr>
          <p:spPr>
            <a:xfrm>
              <a:off x="4452813" y="2456589"/>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C.a.e</a:t>
              </a:r>
              <a:br/>
              <a:r>
                <a:t>(dynamic  path)</a:t>
              </a:r>
            </a:p>
          </p:txBody>
        </p:sp>
        <p:sp>
          <p:nvSpPr>
            <p:cNvPr id="2109" name="only in-memory"/>
            <p:cNvSpPr txBox="1"/>
            <p:nvPr/>
          </p:nvSpPr>
          <p:spPr>
            <a:xfrm>
              <a:off x="4698727" y="3812330"/>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2110" name="memory-thin.svg" descr="memory-thin.svg"/>
            <p:cNvPicPr>
              <a:picLocks noChangeAspect="1"/>
            </p:cNvPicPr>
            <p:nvPr/>
          </p:nvPicPr>
          <p:blipFill>
            <a:blip r:embed="rId5">
              <a:extLst/>
            </a:blip>
            <a:srcRect l="0" t="13580" r="33" b="13668"/>
            <a:stretch>
              <a:fillRect/>
            </a:stretch>
          </p:blipFill>
          <p:spPr>
            <a:xfrm>
              <a:off x="4687794" y="3818982"/>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2205" name="Connection Line"/>
            <p:cNvSpPr/>
            <p:nvPr/>
          </p:nvSpPr>
          <p:spPr>
            <a:xfrm>
              <a:off x="63500" y="127000"/>
              <a:ext cx="5374641" cy="23939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5263"/>
                  </a:lnTo>
                  <a:lnTo>
                    <a:pt x="21600" y="15263"/>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2114" name="Group"/>
            <p:cNvGrpSpPr/>
            <p:nvPr/>
          </p:nvGrpSpPr>
          <p:grpSpPr>
            <a:xfrm>
              <a:off x="5905058" y="2425127"/>
              <a:ext cx="1435101" cy="1435101"/>
              <a:chOff x="12700" y="9524"/>
              <a:chExt cx="1435100" cy="1435100"/>
            </a:xfrm>
          </p:grpSpPr>
          <p:sp>
            <p:nvSpPr>
              <p:cNvPr id="211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13"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③</a:t>
                </a:r>
              </a:p>
            </p:txBody>
          </p:sp>
        </p:grpSp>
        <p:sp>
          <p:nvSpPr>
            <p:cNvPr id="2115"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2135" name="Group"/>
          <p:cNvGrpSpPr/>
          <p:nvPr/>
        </p:nvGrpSpPr>
        <p:grpSpPr>
          <a:xfrm>
            <a:off x="7320977" y="-10498521"/>
            <a:ext cx="4848537" cy="9789379"/>
            <a:chOff x="0" y="0"/>
            <a:chExt cx="4848535" cy="9789378"/>
          </a:xfrm>
        </p:grpSpPr>
        <p:sp>
          <p:nvSpPr>
            <p:cNvPr id="2117" name="Rounded Rectangle"/>
            <p:cNvSpPr/>
            <p:nvPr/>
          </p:nvSpPr>
          <p:spPr>
            <a:xfrm>
              <a:off x="598559" y="3341841"/>
              <a:ext cx="4219652" cy="4173022"/>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18" name="Rounded Rectangle"/>
            <p:cNvSpPr/>
            <p:nvPr/>
          </p:nvSpPr>
          <p:spPr>
            <a:xfrm>
              <a:off x="1153000" y="7946584"/>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119" name="Table 1-1-1-1-1-1-1-2-2-2"/>
            <p:cNvGraphicFramePr/>
            <p:nvPr/>
          </p:nvGraphicFramePr>
          <p:xfrm>
            <a:off x="1834292" y="8100888"/>
            <a:ext cx="729668"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1708">
                  <a:tc>
                    <a:txBody>
                      <a:bodyPr/>
                      <a:lstStyle/>
                      <a:p>
                        <a:pPr algn="ctr" defTabSz="914400">
                          <a:lnSpc>
                            <a:spcPct val="100000"/>
                          </a:lnSpc>
                          <a:spcBef>
                            <a:spcPts val="0"/>
                          </a:spcBef>
                          <a:defRPr b="1" sz="1600">
                            <a:solidFill>
                              <a:srgbClr val="A9A9A9"/>
                            </a:solidFill>
                            <a:latin typeface="Helvetica"/>
                            <a:ea typeface="Helvetica"/>
                            <a:cs typeface="Helvetica"/>
                            <a:sym typeface="Helvetica"/>
                          </a:defRPr>
                        </a:pPr>
                        <a:r>
                          <a:rPr b="0">
                            <a:solidFill>
                              <a:srgbClr val="FDFF88"/>
                            </a:solidFill>
                          </a:rPr>
                          <a:t>C.a.d.e</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bar</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120" name="Table 1-1-1-1-1-1-1-1-1-1-1-1-2-1-2"/>
            <p:cNvGraphicFramePr/>
            <p:nvPr/>
          </p:nvGraphicFramePr>
          <p:xfrm>
            <a:off x="1119608" y="8100888"/>
            <a:ext cx="527384" cy="119203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21" name="0"/>
            <p:cNvSpPr txBox="1"/>
            <p:nvPr/>
          </p:nvSpPr>
          <p:spPr>
            <a:xfrm>
              <a:off x="1840283" y="7621305"/>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2122" name="Line"/>
            <p:cNvSpPr/>
            <p:nvPr/>
          </p:nvSpPr>
          <p:spPr>
            <a:xfrm>
              <a:off x="1459560" y="7380675"/>
              <a:ext cx="376311" cy="321447"/>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2123" name="Table 1-1-1-1-1-1-1-2-1"/>
            <p:cNvGraphicFramePr/>
            <p:nvPr/>
          </p:nvGraphicFramePr>
          <p:xfrm>
            <a:off x="1096238"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C.a.d.e</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2124" name="Table 1-1-1-1-1-1-1-2-3-1-1"/>
            <p:cNvGraphicFramePr/>
            <p:nvPr/>
          </p:nvGraphicFramePr>
          <p:xfrm>
            <a:off x="1972563" y="3496144"/>
            <a:ext cx="729668"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2434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2125" name="Table 1-1-1-1-1-1-1-2-1-1-1"/>
            <p:cNvGraphicFramePr/>
            <p:nvPr/>
          </p:nvGraphicFramePr>
          <p:xfrm>
            <a:off x="2843920" y="3496144"/>
            <a:ext cx="1835005"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35003"/>
                </a:tblGrid>
                <a:tr h="888889">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C.a.d.e</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131305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a:t>
                        </a:r>
                      </a:p>
                    </a:txBody>
                    <a:tcPr marL="0" marR="0" marT="0" marB="0" anchor="t" anchorCtr="0" horzOverflow="overflow">
                      <a:lnL w="0">
                        <a:miter lim="400000"/>
                      </a:lnL>
                      <a:lnR w="0">
                        <a:miter lim="400000"/>
                      </a:lnR>
                      <a:lnT w="0">
                        <a:miter lim="400000"/>
                      </a:lnT>
                      <a:lnB w="0">
                        <a:miter lim="400000"/>
                      </a:lnB>
                      <a:solidFill>
                        <a:srgbClr val="919292"/>
                      </a:solidFill>
                    </a:tcPr>
                  </a:tc>
                </a:tr>
                <a:tr h="166312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 {String: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2126" name="Table 1-1-1-1-1-1-1-1-1-1-1-2-1-2-1"/>
            <p:cNvGraphicFramePr/>
            <p:nvPr/>
          </p:nvGraphicFramePr>
          <p:xfrm>
            <a:off x="607720" y="3496144"/>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600"/>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27" name="C.a.d.e (dynamic  path)"/>
            <p:cNvSpPr txBox="1"/>
            <p:nvPr/>
          </p:nvSpPr>
          <p:spPr>
            <a:xfrm>
              <a:off x="1793985" y="2588857"/>
              <a:ext cx="1828801"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C.a.d.e</a:t>
              </a:r>
              <a:br/>
              <a:r>
                <a:t>(dynamic  path)</a:t>
              </a:r>
            </a:p>
          </p:txBody>
        </p:sp>
        <p:sp>
          <p:nvSpPr>
            <p:cNvPr id="2128" name="only in-memory"/>
            <p:cNvSpPr txBox="1"/>
            <p:nvPr/>
          </p:nvSpPr>
          <p:spPr>
            <a:xfrm>
              <a:off x="2039899" y="3944598"/>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2129" name="memory-thin.svg" descr="memory-thin.svg"/>
            <p:cNvPicPr>
              <a:picLocks noChangeAspect="1"/>
            </p:cNvPicPr>
            <p:nvPr/>
          </p:nvPicPr>
          <p:blipFill>
            <a:blip r:embed="rId5">
              <a:extLst/>
            </a:blip>
            <a:srcRect l="0" t="13580" r="33" b="13668"/>
            <a:stretch>
              <a:fillRect/>
            </a:stretch>
          </p:blipFill>
          <p:spPr>
            <a:xfrm>
              <a:off x="2028967" y="3951251"/>
              <a:ext cx="200702" cy="146061"/>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2206" name="Connection Line"/>
            <p:cNvSpPr/>
            <p:nvPr/>
          </p:nvSpPr>
          <p:spPr>
            <a:xfrm>
              <a:off x="63500" y="127000"/>
              <a:ext cx="2658110" cy="2526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7506"/>
                  </a:lnTo>
                  <a:lnTo>
                    <a:pt x="21600" y="17506"/>
                  </a:lnTo>
                  <a:lnTo>
                    <a:pt x="2160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2133" name="Group"/>
            <p:cNvGrpSpPr/>
            <p:nvPr/>
          </p:nvGrpSpPr>
          <p:grpSpPr>
            <a:xfrm>
              <a:off x="3413435" y="2557395"/>
              <a:ext cx="1435101" cy="1435101"/>
              <a:chOff x="12700" y="9524"/>
              <a:chExt cx="1435100" cy="1435100"/>
            </a:xfrm>
          </p:grpSpPr>
          <p:sp>
            <p:nvSpPr>
              <p:cNvPr id="2131"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32"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②</a:t>
                </a:r>
              </a:p>
            </p:txBody>
          </p:sp>
        </p:grpSp>
        <p:sp>
          <p:nvSpPr>
            <p:cNvPr id="2134" name="Square"/>
            <p:cNvSpPr/>
            <p:nvPr/>
          </p:nvSpPr>
          <p:spPr>
            <a:xfrm>
              <a:off x="0" y="0"/>
              <a:ext cx="127000"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sp>
        <p:nvSpPr>
          <p:cNvPr id="2136" name="Square"/>
          <p:cNvSpPr/>
          <p:nvPr/>
        </p:nvSpPr>
        <p:spPr>
          <a:xfrm>
            <a:off x="5944545" y="-10977644"/>
            <a:ext cx="127001" cy="127001"/>
          </a:xfrm>
          <a:prstGeom prst="rect">
            <a:avLst/>
          </a:prstGeom>
          <a:solidFill>
            <a:srgbClr val="FFFFFF">
              <a:alpha val="0"/>
            </a:srgbClr>
          </a:solidFill>
          <a:ln w="12700">
            <a:miter lim="400000"/>
          </a:ln>
        </p:spPr>
        <p:txBody>
          <a:bodyPr lIns="50800" tIns="50800" rIns="50800" bIns="50800" anchor="ct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2170" name="Group"/>
          <p:cNvGrpSpPr/>
          <p:nvPr/>
        </p:nvGrpSpPr>
        <p:grpSpPr>
          <a:xfrm>
            <a:off x="1375781" y="-11109836"/>
            <a:ext cx="6508346" cy="10400696"/>
            <a:chOff x="12699" y="0"/>
            <a:chExt cx="6508345" cy="10400695"/>
          </a:xfrm>
        </p:grpSpPr>
        <p:grpSp>
          <p:nvGrpSpPr>
            <p:cNvPr id="2168" name="Group"/>
            <p:cNvGrpSpPr/>
            <p:nvPr/>
          </p:nvGrpSpPr>
          <p:grpSpPr>
            <a:xfrm>
              <a:off x="12699" y="0"/>
              <a:ext cx="6508347" cy="10400696"/>
              <a:chOff x="12699" y="0"/>
              <a:chExt cx="6508345" cy="10400695"/>
            </a:xfrm>
          </p:grpSpPr>
          <p:graphicFrame>
            <p:nvGraphicFramePr>
              <p:cNvPr id="2137" name="Table 1-1-1-1-1-1-1-1-1-1-1-2-1-2-1-1"/>
              <p:cNvGraphicFramePr/>
              <p:nvPr/>
            </p:nvGraphicFramePr>
            <p:xfrm>
              <a:off x="2112797" y="4107460"/>
              <a:ext cx="35399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0996"/>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grpSp>
            <p:nvGrpSpPr>
              <p:cNvPr id="2167" name="Group"/>
              <p:cNvGrpSpPr/>
              <p:nvPr/>
            </p:nvGrpSpPr>
            <p:grpSpPr>
              <a:xfrm>
                <a:off x="12699" y="0"/>
                <a:ext cx="6508347" cy="10400696"/>
                <a:chOff x="12699" y="0"/>
                <a:chExt cx="6508345" cy="10400695"/>
              </a:xfrm>
            </p:grpSpPr>
            <p:sp>
              <p:nvSpPr>
                <p:cNvPr id="2138" name="Rectangle"/>
                <p:cNvSpPr/>
                <p:nvPr/>
              </p:nvSpPr>
              <p:spPr>
                <a:xfrm>
                  <a:off x="4543699" y="0"/>
                  <a:ext cx="200820" cy="259193"/>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39" name="Rounded Rectangle"/>
                <p:cNvSpPr/>
                <p:nvPr/>
              </p:nvSpPr>
              <p:spPr>
                <a:xfrm>
                  <a:off x="2103638" y="3953157"/>
                  <a:ext cx="4219652" cy="4173021"/>
                </a:xfrm>
                <a:prstGeom prst="roundRect">
                  <a:avLst>
                    <a:gd name="adj" fmla="val 2375"/>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nvGrpSpPr>
                <p:cNvPr id="2153" name="Group"/>
                <p:cNvGrpSpPr/>
                <p:nvPr/>
              </p:nvGrpSpPr>
              <p:grpSpPr>
                <a:xfrm>
                  <a:off x="12699" y="8245321"/>
                  <a:ext cx="6508347" cy="2155375"/>
                  <a:chOff x="12700" y="0"/>
                  <a:chExt cx="6508344" cy="2155374"/>
                </a:xfrm>
              </p:grpSpPr>
              <p:sp>
                <p:nvSpPr>
                  <p:cNvPr id="2140" name="Rounded Rectangle"/>
                  <p:cNvSpPr/>
                  <p:nvPr/>
                </p:nvSpPr>
                <p:spPr>
                  <a:xfrm>
                    <a:off x="45146" y="317889"/>
                    <a:ext cx="1544350" cy="1832177"/>
                  </a:xfrm>
                  <a:prstGeom prst="roundRect">
                    <a:avLst>
                      <a:gd name="adj" fmla="val 6416"/>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141" name="Table 1-1-1-1-1-1-1-2-3-1"/>
                  <p:cNvGraphicFramePr/>
                  <p:nvPr/>
                </p:nvGraphicFramePr>
                <p:xfrm>
                  <a:off x="718696" y="466883"/>
                  <a:ext cx="729668"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2841">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.Int64</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33075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142" name="Table 1-1-1-1-1-1-1-1-1-1-1-1-2"/>
                  <p:cNvGraphicFramePr/>
                  <p:nvPr/>
                </p:nvGraphicFramePr>
                <p:xfrm>
                  <a:off x="12700" y="466883"/>
                  <a:ext cx="541832"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2331"/>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43" name="Rounded Rectangle"/>
                  <p:cNvSpPr/>
                  <p:nvPr/>
                </p:nvSpPr>
                <p:spPr>
                  <a:xfrm>
                    <a:off x="1702270" y="312580"/>
                    <a:ext cx="1551146" cy="1842795"/>
                  </a:xfrm>
                  <a:prstGeom prst="roundRect">
                    <a:avLst>
                      <a:gd name="adj" fmla="val 638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144" name="Table 1-1-1-1-1-1-1-2-2"/>
                  <p:cNvGraphicFramePr/>
                  <p:nvPr/>
                </p:nvGraphicFramePr>
                <p:xfrm>
                  <a:off x="2383564" y="466883"/>
                  <a:ext cx="722443"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1708">
                        <a:tc>
                          <a:txBody>
                            <a:bodyPr/>
                            <a:lstStyle/>
                            <a:p>
                              <a:pPr algn="ctr" defTabSz="914400">
                                <a:lnSpc>
                                  <a:spcPct val="100000"/>
                                </a:lnSpc>
                                <a:spcBef>
                                  <a:spcPts val="0"/>
                                </a:spcBef>
                                <a:defRPr b="1" sz="1700">
                                  <a:solidFill>
                                    <a:srgbClr val="A9A9A9"/>
                                  </a:solidFill>
                                  <a:latin typeface="Helvetica"/>
                                  <a:ea typeface="Helvetica"/>
                                  <a:cs typeface="Helvetica"/>
                                  <a:sym typeface="Helvetica"/>
                                </a:defRPr>
                              </a:pPr>
                              <a:r>
                                <a:rPr b="0">
                                  <a:solidFill>
                                    <a:srgbClr val="FDFF88"/>
                                  </a:solidFill>
                                </a:rPr>
                                <a:t>C.a.d</a:t>
                              </a:r>
                              <a:br>
                                <a:rPr b="0">
                                  <a:solidFill>
                                    <a:srgbClr val="FDFF88"/>
                                  </a:solidFill>
                                </a:rPr>
                              </a:br>
                              <a:r>
                                <a:rPr b="0">
                                  <a:solidFill>
                                    <a:srgbClr val="FDFF88"/>
                                  </a:solidFill>
                                </a:rPr>
                                <a:t>.String</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0321">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145" name="Table 1-1-1-1-1-1-1-1-1-1-1-1-2-1"/>
                  <p:cNvGraphicFramePr/>
                  <p:nvPr/>
                </p:nvGraphicFramePr>
                <p:xfrm>
                  <a:off x="1668879" y="466883"/>
                  <a:ext cx="534608" cy="119203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1708">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32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46" name="Rounded Rectangle"/>
                  <p:cNvSpPr/>
                  <p:nvPr/>
                </p:nvSpPr>
                <p:spPr>
                  <a:xfrm>
                    <a:off x="3395501" y="317889"/>
                    <a:ext cx="3125544" cy="1832178"/>
                  </a:xfrm>
                  <a:prstGeom prst="roundRect">
                    <a:avLst>
                      <a:gd name="adj" fmla="val 540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47" name="0"/>
                  <p:cNvSpPr txBox="1"/>
                  <p:nvPr/>
                </p:nvSpPr>
                <p:spPr>
                  <a:xfrm>
                    <a:off x="4290504" y="1379719"/>
                    <a:ext cx="147630" cy="2605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graphicFrame>
                <p:nvGraphicFramePr>
                  <p:cNvPr id="2148" name="Table 1-1-1-1-1-1-1-2-1-2-1"/>
                  <p:cNvGraphicFramePr/>
                  <p:nvPr/>
                </p:nvGraphicFramePr>
                <p:xfrm>
                  <a:off x="4124662" y="466883"/>
                  <a:ext cx="2254021" cy="1524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54020"/>
                      </a:tblGrid>
                      <a:tr h="862841">
                        <a:tc>
                          <a:txBody>
                            <a:bodyPr/>
                            <a:lstStyle/>
                            <a:p>
                              <a:pPr algn="ctr" defTabSz="914400">
                                <a:lnSpc>
                                  <a:spcPct val="100000"/>
                                </a:lnSpc>
                                <a:spcBef>
                                  <a:spcPts val="0"/>
                                </a:spcBef>
                                <a:defRPr b="1" sz="2000">
                                  <a:solidFill>
                                    <a:srgbClr val="84D092"/>
                                  </a:solidFill>
                                  <a:latin typeface="Helvetica"/>
                                  <a:ea typeface="Helvetica"/>
                                  <a:cs typeface="Helvetica"/>
                                  <a:sym typeface="Helvetica"/>
                                </a:defRPr>
                              </a:pPr>
                              <a:r>
                                <a:rPr b="0"/>
                                <a:t>C.SharedVariant</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        Bool:TRUE</a:t>
                              </a:r>
                            </a:p>
                          </a:txBody>
                          <a:tcPr marL="0" marR="0" marT="0" marB="0" anchor="ctr" anchorCtr="0" horzOverflow="overflow">
                            <a:lnL w="0">
                              <a:miter lim="400000"/>
                            </a:lnL>
                            <a:lnR w="0">
                              <a:miter lim="400000"/>
                            </a:lnR>
                            <a:lnT w="0">
                              <a:miter lim="400000"/>
                            </a:lnT>
                            <a:lnB w="0">
                              <a:miter lim="400000"/>
                            </a:lnB>
                            <a:solidFill>
                              <a:srgbClr val="84D092"/>
                            </a:solidFill>
                          </a:tcPr>
                        </a:tc>
                      </a:tr>
                      <a:tr h="330755">
                        <a:tc>
                          <a:txBody>
                            <a:bodyPr/>
                            <a:lstStyle/>
                            <a:p>
                              <a:pPr defTabSz="914400">
                                <a:lnSpc>
                                  <a:spcPct val="100000"/>
                                </a:lnSpc>
                                <a:spcBef>
                                  <a:spcPts val="0"/>
                                </a:spcBef>
                                <a:defRPr sz="1800">
                                  <a:solidFill>
                                    <a:srgbClr val="000000"/>
                                  </a:solidFill>
                                </a:defRPr>
                              </a:pPr>
                              <a:r>
                                <a:rPr sz="1400">
                                  <a:latin typeface="Helvetica"/>
                                  <a:ea typeface="Helvetica"/>
                                  <a:cs typeface="Helvetica"/>
                                  <a:sym typeface="Helvetica"/>
                                </a:rPr>
                                <a:t>Array(Int64):[23,24]</a:t>
                              </a:r>
                            </a:p>
                          </a:txBody>
                          <a:tcPr marL="0" marR="0" marT="0" marB="0" anchor="ctr" anchorCtr="0" horzOverflow="overflow">
                            <a:lnL w="0">
                              <a:miter lim="400000"/>
                            </a:lnL>
                            <a:lnR w="0">
                              <a:miter lim="400000"/>
                            </a:lnR>
                            <a:lnT w="0">
                              <a:miter lim="400000"/>
                            </a:lnT>
                            <a:lnB w="0">
                              <a:miter lim="400000"/>
                            </a:lnB>
                            <a:solidFill>
                              <a:srgbClr val="84D092"/>
                            </a:solidFill>
                          </a:tcPr>
                        </a:tc>
                      </a:tr>
                    </a:tbl>
                  </a:graphicData>
                </a:graphic>
              </p:graphicFrame>
              <p:graphicFrame>
                <p:nvGraphicFramePr>
                  <p:cNvPr id="2149" name="Table 1-1-1-1-1-1-1-1-1-1-1-1-2-3"/>
                  <p:cNvGraphicFramePr/>
                  <p:nvPr/>
                </p:nvGraphicFramePr>
                <p:xfrm>
                  <a:off x="3396013" y="466883"/>
                  <a:ext cx="534608" cy="1524355"/>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6600"/>
                      </a:tblGrid>
                      <a:tr h="862841">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075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50" name="1"/>
                  <p:cNvSpPr txBox="1"/>
                  <p:nvPr/>
                </p:nvSpPr>
                <p:spPr>
                  <a:xfrm>
                    <a:off x="4485022"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1</a:t>
                    </a:r>
                  </a:p>
                </p:txBody>
              </p:sp>
              <p:sp>
                <p:nvSpPr>
                  <p:cNvPr id="2151" name="0"/>
                  <p:cNvSpPr txBox="1"/>
                  <p:nvPr/>
                </p:nvSpPr>
                <p:spPr>
                  <a:xfrm>
                    <a:off x="692850" y="0"/>
                    <a:ext cx="176577"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0</a:t>
                    </a:r>
                  </a:p>
                </p:txBody>
              </p:sp>
              <p:sp>
                <p:nvSpPr>
                  <p:cNvPr id="2152" name="2"/>
                  <p:cNvSpPr txBox="1"/>
                  <p:nvPr/>
                </p:nvSpPr>
                <p:spPr>
                  <a:xfrm>
                    <a:off x="2389554" y="0"/>
                    <a:ext cx="176578" cy="3402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5400" tIns="25400" rIns="25400" bIns="25400" numCol="1" anchor="ctr">
                    <a:noAutofit/>
                  </a:bodyPr>
                  <a:lstStyle>
                    <a:lvl1pPr algn="ctr" defTabSz="412750">
                      <a:lnSpc>
                        <a:spcPct val="100000"/>
                      </a:lnSpc>
                      <a:spcBef>
                        <a:spcPts val="0"/>
                      </a:spcBef>
                      <a:defRPr sz="2000">
                        <a:solidFill>
                          <a:srgbClr val="6C6C6C"/>
                        </a:solidFill>
                        <a:latin typeface="Helvetica"/>
                        <a:ea typeface="Helvetica"/>
                        <a:cs typeface="Helvetica"/>
                        <a:sym typeface="Helvetica"/>
                      </a:defRPr>
                    </a:lvl1pPr>
                  </a:lstStyle>
                  <a:p>
                    <a:pPr/>
                    <a:r>
                      <a:t>2</a:t>
                    </a:r>
                  </a:p>
                </p:txBody>
              </p:sp>
            </p:grpSp>
            <p:sp>
              <p:nvSpPr>
                <p:cNvPr id="2154" name="Line"/>
                <p:cNvSpPr/>
                <p:nvPr/>
              </p:nvSpPr>
              <p:spPr>
                <a:xfrm>
                  <a:off x="3318485" y="7982028"/>
                  <a:ext cx="1166343"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2155" name="Line"/>
                <p:cNvSpPr/>
                <p:nvPr/>
              </p:nvSpPr>
              <p:spPr>
                <a:xfrm flipH="1">
                  <a:off x="2580841" y="7982028"/>
                  <a:ext cx="355829"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2156" name="Table 1-1-1-1-1-1-1-2-1-1"/>
                <p:cNvGraphicFramePr/>
                <p:nvPr/>
              </p:nvGraphicFramePr>
              <p:xfrm>
                <a:off x="2601316" y="4107460"/>
                <a:ext cx="729668"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9666"/>
                    </a:tblGrid>
                    <a:tr h="868554">
                      <a:tc>
                        <a:txBody>
                          <a:bodyPr/>
                          <a:lstStyle/>
                          <a:p>
                            <a:pPr algn="ctr" defTabSz="914400">
                              <a:lnSpc>
                                <a:spcPct val="100000"/>
                              </a:lnSpc>
                              <a:spcBef>
                                <a:spcPts val="0"/>
                              </a:spcBef>
                              <a:defRPr b="1" sz="1400">
                                <a:solidFill>
                                  <a:srgbClr val="AADAFA"/>
                                </a:solidFill>
                                <a:latin typeface="Helvetica"/>
                                <a:ea typeface="Helvetica"/>
                                <a:cs typeface="Helvetica"/>
                                <a:sym typeface="Helvetica"/>
                              </a:defRPr>
                            </a:pPr>
                            <a:r>
                              <a:rPr b="0"/>
                              <a:t>C.a.d</a:t>
                            </a:r>
                            <a:br>
                              <a:rPr b="0"/>
                            </a:br>
                            <a:r>
                              <a:rPr b="0"/>
                              <a:t>.variant</a:t>
                            </a:r>
                            <a:br>
                              <a:rPr b="0"/>
                            </a:br>
                            <a:r>
                              <a:rPr b="0"/>
                              <a:t>_discr</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255</a:t>
                            </a:r>
                          </a:p>
                        </a:txBody>
                        <a:tcPr marL="0" marR="0" marT="0" marB="0" anchor="ctr" anchorCtr="0" horzOverflow="overflow">
                          <a:lnL w="0">
                            <a:miter lim="400000"/>
                          </a:lnL>
                          <a:lnR w="0">
                            <a:miter lim="400000"/>
                          </a:lnR>
                          <a:lnT w="0">
                            <a:miter lim="400000"/>
                          </a:lnT>
                          <a:lnB w="0">
                            <a:miter lim="400000"/>
                          </a:lnB>
                          <a:solidFill>
                            <a:srgbClr val="A9DAFA"/>
                          </a:solidFill>
                        </a:tcPr>
                      </a:tc>
                    </a:tr>
                  </a:tbl>
                </a:graphicData>
              </a:graphic>
            </p:graphicFrame>
            <p:graphicFrame>
              <p:nvGraphicFramePr>
                <p:cNvPr id="2157" name="Table 1-1-1-1-1-1-1-2-3-1-1-1"/>
                <p:cNvGraphicFramePr/>
                <p:nvPr/>
              </p:nvGraphicFramePr>
              <p:xfrm>
                <a:off x="3477640" y="4107460"/>
                <a:ext cx="722444"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1200">
                                <a:solidFill>
                                  <a:srgbClr val="A9A9A9"/>
                                </a:solidFill>
                                <a:latin typeface="Helvetica"/>
                                <a:ea typeface="Helvetica"/>
                                <a:cs typeface="Helvetica"/>
                                <a:sym typeface="Helvetica"/>
                              </a:defRPr>
                            </a:pPr>
                            <a:r>
                              <a:rPr b="0" sz="1600"/>
                              <a:t>offsets</a:t>
                            </a:r>
                            <a:br>
                              <a:rPr b="0"/>
                            </a:br>
                            <a:br>
                              <a:rPr b="0"/>
                            </a:b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2158" name="Table 1-1-1-1-1-1-1-2-1-1-1-1"/>
                <p:cNvGraphicFramePr/>
                <p:nvPr/>
              </p:nvGraphicFramePr>
              <p:xfrm>
                <a:off x="4349000" y="4107460"/>
                <a:ext cx="1842229" cy="386506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842228"/>
                    </a:tblGrid>
                    <a:tr h="871974">
                      <a:tc>
                        <a:txBody>
                          <a:bodyPr/>
                          <a:lstStyle/>
                          <a:p>
                            <a:pPr algn="ctr" defTabSz="914400">
                              <a:lnSpc>
                                <a:spcPct val="100000"/>
                              </a:lnSpc>
                              <a:spcBef>
                                <a:spcPts val="0"/>
                              </a:spcBef>
                              <a:defRPr b="1" sz="1500">
                                <a:solidFill>
                                  <a:srgbClr val="A9A9A9"/>
                                </a:solidFill>
                                <a:latin typeface="Helvetica"/>
                                <a:ea typeface="Helvetica"/>
                                <a:cs typeface="Helvetica"/>
                                <a:sym typeface="Helvetica"/>
                              </a:defRPr>
                            </a:pPr>
                            <a:r>
                              <a:rPr b="0"/>
                              <a:t>C.a.d</a:t>
                            </a:r>
                            <a:br>
                              <a:rPr b="0"/>
                            </a:br>
                            <a:r>
                              <a:rPr b="0"/>
                              <a:t>.dynamic_structure</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915173">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String]</a:t>
                            </a:r>
                          </a:p>
                        </a:txBody>
                        <a:tcPr marL="0" marR="0" marT="0" marB="0" anchor="t" anchorCtr="0" horzOverflow="overflow">
                          <a:lnL w="0">
                            <a:miter lim="400000"/>
                          </a:lnL>
                          <a:lnR w="0">
                            <a:miter lim="400000"/>
                          </a:lnR>
                          <a:lnT w="0">
                            <a:miter lim="400000"/>
                          </a:lnT>
                          <a:lnB w="0">
                            <a:miter lim="400000"/>
                          </a:lnB>
                          <a:solidFill>
                            <a:srgbClr val="919292"/>
                          </a:solidFill>
                        </a:tcPr>
                      </a:tc>
                    </a:tr>
                    <a:tr h="934280">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{Int64: 2,   String: 1}</a:t>
                            </a:r>
                          </a:p>
                        </a:txBody>
                        <a:tcPr marL="0" marR="0" marT="0" marB="0" anchor="t" anchorCtr="0" horzOverflow="overflow">
                          <a:lnL w="0">
                            <a:miter lim="400000"/>
                          </a:lnL>
                          <a:lnR w="0">
                            <a:miter lim="400000"/>
                          </a:lnR>
                          <a:lnT w="0">
                            <a:miter lim="400000"/>
                          </a:lnT>
                          <a:lnB w="0">
                            <a:miter lim="400000"/>
                          </a:lnB>
                          <a:solidFill>
                            <a:srgbClr val="919292"/>
                          </a:solidFill>
                        </a:tcPr>
                      </a:tc>
                    </a:tr>
                    <a:tr h="1143637">
                      <a:tc>
                        <a:txBody>
                          <a:bodyPr/>
                          <a:lstStyle/>
                          <a:p>
                            <a:pPr defTabSz="914400">
                              <a:lnSpc>
                                <a:spcPct val="100000"/>
                              </a:lnSpc>
                              <a:spcBef>
                                <a:spcPts val="0"/>
                              </a:spcBef>
                              <a:defRPr sz="1800">
                                <a:solidFill>
                                  <a:srgbClr val="000000"/>
                                </a:solidFill>
                              </a:defRPr>
                            </a:pPr>
                            <a:r>
                              <a:rPr sz="1700">
                                <a:latin typeface="Helvetica"/>
                                <a:ea typeface="Helvetica"/>
                                <a:cs typeface="Helvetica"/>
                                <a:sym typeface="Helvetica"/>
                              </a:rPr>
                              <a:t>{Bool:1,  Array(Int64): 1}</a:t>
                            </a:r>
                          </a:p>
                        </a:txBody>
                        <a:tcPr marL="0" marR="0" marT="0" marB="0" anchor="t" anchorCtr="0" horzOverflow="overflow">
                          <a:lnL w="0">
                            <a:miter lim="400000"/>
                          </a:lnL>
                          <a:lnR w="0">
                            <a:miter lim="400000"/>
                          </a:lnR>
                          <a:lnT w="0">
                            <a:miter lim="400000"/>
                          </a:lnT>
                          <a:lnB w="0">
                            <a:miter lim="400000"/>
                          </a:lnB>
                          <a:solidFill>
                            <a:srgbClr val="919292"/>
                          </a:solidFill>
                        </a:tcPr>
                      </a:tc>
                    </a:tr>
                  </a:tbl>
                </a:graphicData>
              </a:graphic>
            </p:graphicFrame>
            <p:sp>
              <p:nvSpPr>
                <p:cNvPr id="2159" name="C.a.d (dynamic  path)"/>
                <p:cNvSpPr txBox="1"/>
                <p:nvPr/>
              </p:nvSpPr>
              <p:spPr>
                <a:xfrm>
                  <a:off x="3299064" y="3200173"/>
                  <a:ext cx="1828801" cy="7407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C.a.d</a:t>
                  </a:r>
                  <a:br/>
                  <a:r>
                    <a:t>(dynamic  path)</a:t>
                  </a:r>
                </a:p>
              </p:txBody>
            </p:sp>
            <p:sp>
              <p:nvSpPr>
                <p:cNvPr id="2160" name="Square"/>
                <p:cNvSpPr/>
                <p:nvPr/>
              </p:nvSpPr>
              <p:spPr>
                <a:xfrm>
                  <a:off x="5661785" y="3468681"/>
                  <a:ext cx="142881" cy="134468"/>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1651000">
                    <a:lnSpc>
                      <a:spcPct val="100000"/>
                    </a:lnSpc>
                    <a:spcBef>
                      <a:spcPts val="0"/>
                    </a:spcBef>
                    <a:defRPr sz="6400">
                      <a:solidFill>
                        <a:srgbClr val="000000"/>
                      </a:solidFill>
                      <a:latin typeface="Helvetica Neue Medium"/>
                      <a:ea typeface="Helvetica Neue Medium"/>
                      <a:cs typeface="Helvetica Neue Medium"/>
                      <a:sym typeface="Helvetica Neue Medium"/>
                    </a:defRPr>
                  </a:pPr>
                </a:p>
              </p:txBody>
            </p:sp>
            <p:sp>
              <p:nvSpPr>
                <p:cNvPr id="2161" name="only in-memory"/>
                <p:cNvSpPr txBox="1"/>
                <p:nvPr/>
              </p:nvSpPr>
              <p:spPr>
                <a:xfrm>
                  <a:off x="3539511" y="4555914"/>
                  <a:ext cx="601637" cy="2894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900">
                      <a:solidFill>
                        <a:srgbClr val="A9A9A9"/>
                      </a:solidFill>
                      <a:latin typeface="Helvetica"/>
                      <a:ea typeface="Helvetica"/>
                      <a:cs typeface="Helvetica"/>
                      <a:sym typeface="Helvetica"/>
                    </a:defRPr>
                  </a:pPr>
                  <a:r>
                    <a:t> only</a:t>
                  </a:r>
                  <a:br/>
                  <a:r>
                    <a:t>in-memory</a:t>
                  </a:r>
                </a:p>
              </p:txBody>
            </p:sp>
            <p:pic>
              <p:nvPicPr>
                <p:cNvPr id="2162" name="memory-thin.svg" descr="memory-thin.svg"/>
                <p:cNvPicPr>
                  <a:picLocks noChangeAspect="1"/>
                </p:cNvPicPr>
                <p:nvPr/>
              </p:nvPicPr>
              <p:blipFill>
                <a:blip r:embed="rId5">
                  <a:extLst/>
                </a:blip>
                <a:srcRect l="0" t="13580" r="33" b="13668"/>
                <a:stretch>
                  <a:fillRect/>
                </a:stretch>
              </p:blipFill>
              <p:spPr>
                <a:xfrm>
                  <a:off x="3528579" y="4562566"/>
                  <a:ext cx="200702" cy="146062"/>
                </a:xfrm>
                <a:custGeom>
                  <a:avLst/>
                  <a:gdLst/>
                  <a:ahLst/>
                  <a:cxnLst>
                    <a:cxn ang="0">
                      <a:pos x="wd2" y="hd2"/>
                    </a:cxn>
                    <a:cxn ang="5400000">
                      <a:pos x="wd2" y="hd2"/>
                    </a:cxn>
                    <a:cxn ang="10800000">
                      <a:pos x="wd2" y="hd2"/>
                    </a:cxn>
                    <a:cxn ang="16200000">
                      <a:pos x="wd2" y="hd2"/>
                    </a:cxn>
                  </a:cxnLst>
                  <a:rect l="0" t="0" r="r" b="b"/>
                  <a:pathLst>
                    <a:path w="21600" h="21556" fill="norm" stroke="1" extrusionOk="0">
                      <a:moveTo>
                        <a:pt x="2775" y="1"/>
                      </a:moveTo>
                      <a:cubicBezTo>
                        <a:pt x="1909" y="1"/>
                        <a:pt x="1413" y="-22"/>
                        <a:pt x="1067" y="176"/>
                      </a:cubicBezTo>
                      <a:cubicBezTo>
                        <a:pt x="587" y="416"/>
                        <a:pt x="190" y="993"/>
                        <a:pt x="0" y="1641"/>
                      </a:cubicBezTo>
                      <a:lnTo>
                        <a:pt x="0" y="19974"/>
                      </a:lnTo>
                      <a:cubicBezTo>
                        <a:pt x="190" y="20621"/>
                        <a:pt x="588" y="21140"/>
                        <a:pt x="1067" y="21380"/>
                      </a:cubicBezTo>
                      <a:cubicBezTo>
                        <a:pt x="1413" y="21578"/>
                        <a:pt x="1909" y="21555"/>
                        <a:pt x="2775" y="21555"/>
                      </a:cubicBezTo>
                      <a:lnTo>
                        <a:pt x="18825" y="21555"/>
                      </a:lnTo>
                      <a:cubicBezTo>
                        <a:pt x="19691" y="21555"/>
                        <a:pt x="20229" y="21578"/>
                        <a:pt x="20575" y="21380"/>
                      </a:cubicBezTo>
                      <a:cubicBezTo>
                        <a:pt x="21055" y="21140"/>
                        <a:pt x="21409" y="20620"/>
                        <a:pt x="21600" y="19974"/>
                      </a:cubicBezTo>
                      <a:lnTo>
                        <a:pt x="21600" y="1641"/>
                      </a:lnTo>
                      <a:cubicBezTo>
                        <a:pt x="21410" y="994"/>
                        <a:pt x="21055" y="416"/>
                        <a:pt x="20575" y="176"/>
                      </a:cubicBezTo>
                      <a:cubicBezTo>
                        <a:pt x="20229" y="-22"/>
                        <a:pt x="19691" y="1"/>
                        <a:pt x="18825" y="1"/>
                      </a:cubicBezTo>
                      <a:lnTo>
                        <a:pt x="2775" y="1"/>
                      </a:lnTo>
                      <a:close/>
                    </a:path>
                  </a:pathLst>
                </a:custGeom>
                <a:ln w="12700" cap="flat">
                  <a:noFill/>
                  <a:miter lim="400000"/>
                </a:ln>
                <a:effectLst>
                  <a:outerShdw sx="100000" sy="100000" kx="0" ky="0" algn="b" rotWithShape="0" blurRad="228600" dist="152253" dir="5400000">
                    <a:srgbClr val="000000">
                      <a:alpha val="50000"/>
                    </a:srgbClr>
                  </a:outerShdw>
                </a:effectLst>
              </p:spPr>
            </p:pic>
            <p:sp>
              <p:nvSpPr>
                <p:cNvPr id="2207" name="Connection Line"/>
                <p:cNvSpPr/>
                <p:nvPr/>
              </p:nvSpPr>
              <p:spPr>
                <a:xfrm>
                  <a:off x="4210050" y="195579"/>
                  <a:ext cx="434341" cy="3069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18231"/>
                      </a:lnTo>
                      <a:lnTo>
                        <a:pt x="0" y="18231"/>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grpSp>
              <p:nvGrpSpPr>
                <p:cNvPr id="2166" name="Group"/>
                <p:cNvGrpSpPr/>
                <p:nvPr/>
              </p:nvGrpSpPr>
              <p:grpSpPr>
                <a:xfrm>
                  <a:off x="4760281" y="3166577"/>
                  <a:ext cx="1435101" cy="1435101"/>
                  <a:chOff x="12700" y="9524"/>
                  <a:chExt cx="1435100" cy="1435100"/>
                </a:xfrm>
              </p:grpSpPr>
              <p:sp>
                <p:nvSpPr>
                  <p:cNvPr id="2164"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65"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F2B13E"/>
                        </a:solidFill>
                        <a:latin typeface="Helvetica"/>
                        <a:ea typeface="Helvetica"/>
                        <a:cs typeface="Helvetica"/>
                        <a:sym typeface="Helvetica"/>
                      </a:defRPr>
                    </a:lvl1pPr>
                  </a:lstStyle>
                  <a:p>
                    <a:pPr/>
                    <a:r>
                      <a:t>①</a:t>
                    </a:r>
                  </a:p>
                </p:txBody>
              </p:sp>
            </p:grpSp>
          </p:grpSp>
        </p:grpSp>
        <p:sp>
          <p:nvSpPr>
            <p:cNvPr id="2169" name="Line"/>
            <p:cNvSpPr/>
            <p:nvPr/>
          </p:nvSpPr>
          <p:spPr>
            <a:xfrm flipH="1">
              <a:off x="887446" y="7982028"/>
              <a:ext cx="1701861" cy="404052"/>
            </a:xfrm>
            <a:prstGeom prst="line">
              <a:avLst/>
            </a:prstGeom>
            <a:noFill/>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grpSp>
        <p:nvGrpSpPr>
          <p:cNvPr id="2177" name="Group"/>
          <p:cNvGrpSpPr/>
          <p:nvPr/>
        </p:nvGrpSpPr>
        <p:grpSpPr>
          <a:xfrm>
            <a:off x="1633161" y="-9122803"/>
            <a:ext cx="3297876" cy="6128529"/>
            <a:chOff x="0" y="0"/>
            <a:chExt cx="3297875" cy="6128527"/>
          </a:xfrm>
        </p:grpSpPr>
        <p:sp>
          <p:nvSpPr>
            <p:cNvPr id="2171" name="Rounded Rectangle"/>
            <p:cNvSpPr/>
            <p:nvPr/>
          </p:nvSpPr>
          <p:spPr>
            <a:xfrm>
              <a:off x="228408" y="1966123"/>
              <a:ext cx="1371984" cy="4162405"/>
            </a:xfrm>
            <a:prstGeom prst="roundRect">
              <a:avLst>
                <a:gd name="adj" fmla="val 7222"/>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172" name="Table 1-1-1-1-1-1-1-2-3-2"/>
            <p:cNvGraphicFramePr/>
            <p:nvPr/>
          </p:nvGraphicFramePr>
          <p:xfrm>
            <a:off x="730538" y="2120426"/>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C.a.c</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str4</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str5</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str6</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str7</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str8</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str9</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173" name="Table 1-1-1-1-1-1-1-1-1-1-1-2-1-2"/>
            <p:cNvGraphicFramePr/>
            <p:nvPr/>
          </p:nvGraphicFramePr>
          <p:xfrm>
            <a:off x="241701" y="2120426"/>
            <a:ext cx="368446"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2745"/>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74" name="C.a.c (typed  path)"/>
            <p:cNvSpPr txBox="1"/>
            <p:nvPr/>
          </p:nvSpPr>
          <p:spPr>
            <a:xfrm>
              <a:off x="0" y="1213139"/>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C.a.c</a:t>
              </a:r>
              <a:br/>
              <a:r>
                <a:t>(</a:t>
              </a:r>
              <a:r>
                <a:rPr b="1"/>
                <a:t>typed  path</a:t>
              </a:r>
              <a:r>
                <a:t>)</a:t>
              </a:r>
            </a:p>
          </p:txBody>
        </p:sp>
        <p:sp>
          <p:nvSpPr>
            <p:cNvPr id="2208" name="Connection Line"/>
            <p:cNvSpPr/>
            <p:nvPr/>
          </p:nvSpPr>
          <p:spPr>
            <a:xfrm>
              <a:off x="941070" y="127000"/>
              <a:ext cx="2292350" cy="11506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8416"/>
                  </a:lnTo>
                  <a:lnTo>
                    <a:pt x="0" y="8416"/>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2176" name="Square"/>
            <p:cNvSpPr/>
            <p:nvPr/>
          </p:nvSpPr>
          <p:spPr>
            <a:xfrm>
              <a:off x="3170875"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2184" name="Group"/>
          <p:cNvGrpSpPr/>
          <p:nvPr/>
        </p:nvGrpSpPr>
        <p:grpSpPr>
          <a:xfrm>
            <a:off x="28508" y="-9110220"/>
            <a:ext cx="3414768" cy="6115946"/>
            <a:chOff x="0" y="0"/>
            <a:chExt cx="3414766" cy="6115945"/>
          </a:xfrm>
        </p:grpSpPr>
        <p:sp>
          <p:nvSpPr>
            <p:cNvPr id="2178" name="Rounded Rectangle"/>
            <p:cNvSpPr/>
            <p:nvPr/>
          </p:nvSpPr>
          <p:spPr>
            <a:xfrm>
              <a:off x="228904" y="1953541"/>
              <a:ext cx="1370992" cy="4162405"/>
            </a:xfrm>
            <a:prstGeom prst="roundRect">
              <a:avLst>
                <a:gd name="adj" fmla="val 7228"/>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179" name="Table 1-1-1-1-1-1-1-2-3"/>
            <p:cNvGraphicFramePr/>
            <p:nvPr/>
          </p:nvGraphicFramePr>
          <p:xfrm>
            <a:off x="729096" y="2107844"/>
            <a:ext cx="722443"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22442"/>
                </a:tblGrid>
                <a:tr h="868554">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C.a.b</a:t>
                        </a:r>
                        <a:br>
                          <a:rPr b="0">
                            <a:solidFill>
                              <a:srgbClr val="FDFF88"/>
                            </a:solidFill>
                          </a:rPr>
                        </a:br>
                        <a:r>
                          <a:rPr b="0">
                            <a:solidFill>
                              <a:srgbClr val="FDFF88"/>
                            </a:solidFill>
                          </a:rPr>
                          <a:t>.bin</a:t>
                        </a:r>
                      </a:p>
                    </a:txBody>
                    <a:tcPr marL="0" marR="0" marT="0" marB="0" anchor="ctr" anchorCtr="0" horzOverflow="overflow">
                      <a:lnL w="0">
                        <a:miter lim="400000"/>
                      </a:lnL>
                      <a:lnR w="0">
                        <a:miter lim="400000"/>
                      </a:lnR>
                      <a:lnT w="0">
                        <a:miter lim="400000"/>
                      </a:lnT>
                      <a:lnB w="0">
                        <a:miter lim="400000"/>
                      </a:lnB>
                      <a:solidFill>
                        <a:srgbClr val="434343"/>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50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60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70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80</a:t>
                        </a:r>
                      </a:p>
                    </a:txBody>
                    <a:tcPr marL="0" marR="0" marT="0" marB="0" anchor="ctr" anchorCtr="0" horzOverflow="overflow">
                      <a:lnL w="0">
                        <a:miter lim="400000"/>
                      </a:lnL>
                      <a:lnR w="0">
                        <a:miter lim="400000"/>
                      </a:lnR>
                      <a:lnT w="0">
                        <a:miter lim="400000"/>
                      </a:lnT>
                      <a:lnB w="0">
                        <a:miter lim="400000"/>
                      </a:lnB>
                      <a:solidFill>
                        <a:srgbClr val="FDFF88"/>
                      </a:solidFill>
                    </a:tcPr>
                  </a:tc>
                </a:tr>
                <a:tr h="332945">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90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180" name="Table 1-1-1-1-1-1-1-1-1-1-1-2-1"/>
            <p:cNvGraphicFramePr/>
            <p:nvPr/>
          </p:nvGraphicFramePr>
          <p:xfrm>
            <a:off x="232783" y="2108502"/>
            <a:ext cx="361222" cy="386506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8221"/>
                </a:tblGrid>
                <a:tr h="868554">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5</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6</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7</a:t>
                        </a:r>
                      </a:p>
                    </a:txBody>
                    <a:tcPr marL="0" marR="0" marT="0" marB="0" anchor="ctr" anchorCtr="0" horzOverflow="overflow">
                      <a:lnL w="0">
                        <a:miter lim="400000"/>
                      </a:lnL>
                      <a:lnR w="0">
                        <a:miter lim="400000"/>
                      </a:lnR>
                      <a:lnT w="0">
                        <a:miter lim="400000"/>
                      </a:lnT>
                      <a:lnB w="0">
                        <a:miter lim="400000"/>
                      </a:lnB>
                    </a:tcPr>
                  </a:tc>
                </a:tr>
                <a:tr h="332945">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8</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2181" name="C.a.b  (typed  path)"/>
            <p:cNvSpPr txBox="1"/>
            <p:nvPr/>
          </p:nvSpPr>
          <p:spPr>
            <a:xfrm>
              <a:off x="0" y="1194386"/>
              <a:ext cx="1828800" cy="7407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defTabSz="914400">
                <a:lnSpc>
                  <a:spcPct val="100000"/>
                </a:lnSpc>
                <a:spcBef>
                  <a:spcPts val="0"/>
                </a:spcBef>
                <a:defRPr sz="2000">
                  <a:latin typeface="Helvetica"/>
                  <a:ea typeface="Helvetica"/>
                  <a:cs typeface="Helvetica"/>
                  <a:sym typeface="Helvetica"/>
                </a:defRPr>
              </a:pPr>
              <a:r>
                <a:t>C.a.b</a:t>
              </a:r>
              <a:r>
                <a:t> </a:t>
              </a:r>
              <a:br/>
              <a:r>
                <a:t>(</a:t>
              </a:r>
              <a:r>
                <a:rPr b="1"/>
                <a:t>typed  path</a:t>
              </a:r>
              <a:r>
                <a:t>)</a:t>
              </a:r>
            </a:p>
          </p:txBody>
        </p:sp>
        <p:sp>
          <p:nvSpPr>
            <p:cNvPr id="2209" name="Connection Line"/>
            <p:cNvSpPr/>
            <p:nvPr/>
          </p:nvSpPr>
          <p:spPr>
            <a:xfrm>
              <a:off x="923289" y="127000"/>
              <a:ext cx="2426972" cy="11379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4894"/>
                  </a:lnTo>
                  <a:lnTo>
                    <a:pt x="0" y="4894"/>
                  </a:lnTo>
                  <a:lnTo>
                    <a:pt x="0" y="21600"/>
                  </a:lnTo>
                </a:path>
              </a:pathLst>
            </a:custGeom>
            <a:noFill/>
            <a:ln w="25400" cap="flat">
              <a:solidFill>
                <a:srgbClr val="A9A9A9"/>
              </a:solidFill>
              <a:prstDash val="sysDot"/>
              <a:miter lim="400000"/>
              <a:tailEnd type="triangle" w="med" len="med"/>
            </a:ln>
            <a:effectLst>
              <a:outerShdw sx="100000" sy="100000" kx="0" ky="0" algn="b" rotWithShape="0" blurRad="63500" dist="25400" dir="5400000">
                <a:srgbClr val="000000">
                  <a:alpha val="28405"/>
                </a:srgbClr>
              </a:outerShdw>
            </a:effectLst>
          </p:spPr>
          <p:txBody>
            <a:bodyPr/>
            <a:lstStyle/>
            <a:p>
              <a:pPr/>
            </a:p>
          </p:txBody>
        </p:sp>
        <p:sp>
          <p:nvSpPr>
            <p:cNvPr id="2183" name="Square"/>
            <p:cNvSpPr/>
            <p:nvPr/>
          </p:nvSpPr>
          <p:spPr>
            <a:xfrm>
              <a:off x="3287766" y="0"/>
              <a:ext cx="127001" cy="127000"/>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pSp>
      <p:grpSp>
        <p:nvGrpSpPr>
          <p:cNvPr id="2191" name="Group"/>
          <p:cNvGrpSpPr/>
          <p:nvPr/>
        </p:nvGrpSpPr>
        <p:grpSpPr>
          <a:xfrm>
            <a:off x="4762677" y="-2344319"/>
            <a:ext cx="1801329" cy="1435101"/>
            <a:chOff x="12700" y="9524"/>
            <a:chExt cx="1801328" cy="1435100"/>
          </a:xfrm>
        </p:grpSpPr>
        <p:grpSp>
          <p:nvGrpSpPr>
            <p:cNvPr id="2187" name="Group"/>
            <p:cNvGrpSpPr/>
            <p:nvPr/>
          </p:nvGrpSpPr>
          <p:grpSpPr>
            <a:xfrm>
              <a:off x="12700" y="9524"/>
              <a:ext cx="1435101" cy="1435101"/>
              <a:chOff x="12700" y="9524"/>
              <a:chExt cx="1435100" cy="1435100"/>
            </a:xfrm>
          </p:grpSpPr>
          <p:sp>
            <p:nvSpPr>
              <p:cNvPr id="218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86" name="③"/>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③</a:t>
                </a:r>
              </a:p>
            </p:txBody>
          </p:sp>
        </p:grpSp>
        <p:grpSp>
          <p:nvGrpSpPr>
            <p:cNvPr id="2190" name="Group"/>
            <p:cNvGrpSpPr/>
            <p:nvPr/>
          </p:nvGrpSpPr>
          <p:grpSpPr>
            <a:xfrm>
              <a:off x="378928" y="9524"/>
              <a:ext cx="1435101" cy="1435101"/>
              <a:chOff x="12700" y="9524"/>
              <a:chExt cx="1435100" cy="1435100"/>
            </a:xfrm>
          </p:grpSpPr>
          <p:sp>
            <p:nvSpPr>
              <p:cNvPr id="2188"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89" name="④"/>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④</a:t>
                </a:r>
              </a:p>
            </p:txBody>
          </p:sp>
        </p:grpSp>
      </p:grpSp>
      <p:grpSp>
        <p:nvGrpSpPr>
          <p:cNvPr id="2198" name="Group"/>
          <p:cNvGrpSpPr/>
          <p:nvPr/>
        </p:nvGrpSpPr>
        <p:grpSpPr>
          <a:xfrm>
            <a:off x="1653047" y="-2365883"/>
            <a:ext cx="3104216" cy="1437313"/>
            <a:chOff x="12700" y="9524"/>
            <a:chExt cx="3104215" cy="1437311"/>
          </a:xfrm>
        </p:grpSpPr>
        <p:grpSp>
          <p:nvGrpSpPr>
            <p:cNvPr id="2194" name="Group"/>
            <p:cNvGrpSpPr/>
            <p:nvPr/>
          </p:nvGrpSpPr>
          <p:grpSpPr>
            <a:xfrm>
              <a:off x="1681815" y="11736"/>
              <a:ext cx="1435101" cy="1435101"/>
              <a:chOff x="12700" y="9524"/>
              <a:chExt cx="1435100" cy="1435100"/>
            </a:xfrm>
          </p:grpSpPr>
          <p:sp>
            <p:nvSpPr>
              <p:cNvPr id="2192"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93" name="②"/>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2"/>
                    </a:solidFill>
                    <a:latin typeface="Helvetica"/>
                    <a:ea typeface="Helvetica"/>
                    <a:cs typeface="Helvetica"/>
                    <a:sym typeface="Helvetica"/>
                  </a:defRPr>
                </a:lvl1pPr>
              </a:lstStyle>
              <a:p>
                <a:pPr/>
                <a:r>
                  <a:t>②</a:t>
                </a:r>
              </a:p>
            </p:txBody>
          </p:sp>
        </p:grpSp>
        <p:grpSp>
          <p:nvGrpSpPr>
            <p:cNvPr id="2197" name="Group"/>
            <p:cNvGrpSpPr/>
            <p:nvPr/>
          </p:nvGrpSpPr>
          <p:grpSpPr>
            <a:xfrm>
              <a:off x="12700" y="9524"/>
              <a:ext cx="1435101" cy="1435101"/>
              <a:chOff x="12700" y="9524"/>
              <a:chExt cx="1435100" cy="1435100"/>
            </a:xfrm>
          </p:grpSpPr>
          <p:sp>
            <p:nvSpPr>
              <p:cNvPr id="2195" name="Circle"/>
              <p:cNvSpPr/>
              <p:nvPr/>
            </p:nvSpPr>
            <p:spPr>
              <a:xfrm>
                <a:off x="12700" y="9524"/>
                <a:ext cx="330201" cy="330201"/>
              </a:xfrm>
              <a:prstGeom prst="ellipse">
                <a:avLst/>
              </a:prstGeom>
              <a:solidFill>
                <a:srgbClr val="433F50">
                  <a:alpha val="60178"/>
                </a:srgbClr>
              </a:solidFill>
              <a:ln w="12700" cap="flat">
                <a:noFill/>
                <a:miter lim="400000"/>
              </a:ln>
              <a:effectLst>
                <a:outerShdw sx="100000" sy="100000" kx="0" ky="0" algn="b" rotWithShape="0" blurRad="38100" dist="13015"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196" name="①"/>
              <p:cNvSpPr/>
              <p:nvPr/>
            </p:nvSpPr>
            <p:spPr>
              <a:xfrm>
                <a:off x="177800" y="17462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1900">
                    <a:solidFill>
                      <a:srgbClr val="85D093"/>
                    </a:solidFill>
                    <a:latin typeface="Helvetica"/>
                    <a:ea typeface="Helvetica"/>
                    <a:cs typeface="Helvetica"/>
                    <a:sym typeface="Helvetica"/>
                  </a:defRPr>
                </a:lvl1pPr>
              </a:lstStyle>
              <a:p>
                <a:pPr/>
                <a:r>
                  <a:t>①</a:t>
                </a:r>
              </a:p>
            </p:txBody>
          </p:sp>
        </p:grpSp>
      </p:grpSp>
      <p:grpSp>
        <p:nvGrpSpPr>
          <p:cNvPr id="2204" name="Group"/>
          <p:cNvGrpSpPr/>
          <p:nvPr/>
        </p:nvGrpSpPr>
        <p:grpSpPr>
          <a:xfrm>
            <a:off x="19787271" y="11982992"/>
            <a:ext cx="3098801" cy="1636118"/>
            <a:chOff x="12700" y="12700"/>
            <a:chExt cx="3098800" cy="1636117"/>
          </a:xfrm>
        </p:grpSpPr>
        <p:sp>
          <p:nvSpPr>
            <p:cNvPr id="2199" name="No type unification"/>
            <p:cNvSpPr txBox="1"/>
            <p:nvPr/>
          </p:nvSpPr>
          <p:spPr>
            <a:xfrm>
              <a:off x="152400" y="1191617"/>
              <a:ext cx="2819401" cy="45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a:defRPr sz="2300">
                  <a:solidFill>
                    <a:srgbClr val="F1EC80"/>
                  </a:solidFill>
                  <a:latin typeface="Helvetica"/>
                  <a:ea typeface="Helvetica"/>
                  <a:cs typeface="Helvetica"/>
                  <a:sym typeface="Helvetica"/>
                </a:defRPr>
              </a:lvl1pPr>
            </a:lstStyle>
            <a:p>
              <a:pPr/>
              <a:r>
                <a:t>No type unification</a:t>
              </a:r>
            </a:p>
          </p:txBody>
        </p:sp>
        <p:grpSp>
          <p:nvGrpSpPr>
            <p:cNvPr id="2203" name="Group"/>
            <p:cNvGrpSpPr/>
            <p:nvPr/>
          </p:nvGrpSpPr>
          <p:grpSpPr>
            <a:xfrm>
              <a:off x="12700" y="12700"/>
              <a:ext cx="3098800" cy="1094155"/>
              <a:chOff x="12700" y="12700"/>
              <a:chExt cx="3098800" cy="1094154"/>
            </a:xfrm>
          </p:grpSpPr>
          <p:graphicFrame>
            <p:nvGraphicFramePr>
              <p:cNvPr id="2200" name="Table 1-1-1-1-1-1-1-2-3-2-2-1-1-1"/>
              <p:cNvGraphicFramePr/>
              <p:nvPr/>
            </p:nvGraphicFramePr>
            <p:xfrm>
              <a:off x="12700" y="12700"/>
              <a:ext cx="3098800" cy="3175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201" name="Table 1-1-1-1-1-1-1-2-3-2-2-1-1-1-1"/>
              <p:cNvGraphicFramePr/>
              <p:nvPr/>
            </p:nvGraphicFramePr>
            <p:xfrm>
              <a:off x="12700" y="401028"/>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2000">
                              <a:solidFill>
                                <a:srgbClr val="000000"/>
                              </a:solidFill>
                              <a:latin typeface="Helvetica"/>
                              <a:ea typeface="Helvetica"/>
                              <a:cs typeface="Helvetica"/>
                              <a:sym typeface="Helvetica"/>
                            </a:defRPr>
                          </a:pPr>
                          <a:r>
                            <a:t>{"a":</a:t>
                          </a:r>
                          <a:r>
                            <a:rPr>
                              <a:solidFill>
                                <a:srgbClr val="BF3870"/>
                              </a:solidFill>
                            </a:rPr>
                            <a:t>"hi"</a:t>
                          </a:r>
                          <a:r>
                            <a:t>}</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2202" name="Table 1-1-1-1-1-1-1-2-3-2-2-1-1-1-1-1"/>
              <p:cNvGraphicFramePr/>
              <p:nvPr/>
            </p:nvGraphicFramePr>
            <p:xfrm>
              <a:off x="12700" y="789354"/>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2000">
                              <a:solidFill>
                                <a:srgbClr val="000000"/>
                              </a:solidFill>
                              <a:latin typeface="Helvetica"/>
                              <a:ea typeface="Helvetica"/>
                              <a:cs typeface="Helvetica"/>
                              <a:sym typeface="Helvetica"/>
                            </a:defRPr>
                          </a:pPr>
                          <a:r>
                            <a:t>{"a":</a:t>
                          </a:r>
                          <a:r>
                            <a:rPr>
                              <a:solidFill>
                                <a:srgbClr val="4294F7"/>
                              </a:solidFill>
                            </a:rPr>
                            <a:t>["foo", "bar"]</a:t>
                          </a:r>
                          <a:r>
                            <a:t>}</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2204"/>
                                        </p:tgtEl>
                                        <p:attrNameLst>
                                          <p:attrName>style.visibility</p:attrName>
                                        </p:attrNameLst>
                                      </p:cBhvr>
                                      <p:to>
                                        <p:strVal val="visible"/>
                                      </p:to>
                                    </p:set>
                                    <p:anim calcmode="lin" valueType="num">
                                      <p:cBhvr>
                                        <p:cTn id="7" dur="200" fill="hold"/>
                                        <p:tgtEl>
                                          <p:spTgt spid="2204"/>
                                        </p:tgtEl>
                                        <p:attrNameLst>
                                          <p:attrName>ppt_x</p:attrName>
                                        </p:attrNameLst>
                                      </p:cBhvr>
                                      <p:tavLst>
                                        <p:tav tm="0">
                                          <p:val>
                                            <p:strVal val="#ppt_x"/>
                                          </p:val>
                                        </p:tav>
                                        <p:tav tm="100000">
                                          <p:val>
                                            <p:strVal val="#ppt_x"/>
                                          </p:val>
                                        </p:tav>
                                      </p:tavLst>
                                    </p:anim>
                                    <p:anim calcmode="lin" valueType="num">
                                      <p:cBhvr>
                                        <p:cTn id="8" dur="200" fill="hold"/>
                                        <p:tgtEl>
                                          <p:spTgt spid="220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4" presetID="2" grpId="2" fill="hold">
                                  <p:stCondLst>
                                    <p:cond delay="0"/>
                                  </p:stCondLst>
                                  <p:iterate type="el" backwards="0">
                                    <p:tmAbs val="0"/>
                                  </p:iterate>
                                  <p:childTnLst>
                                    <p:set>
                                      <p:cBhvr>
                                        <p:cTn id="12" fill="hold"/>
                                        <p:tgtEl>
                                          <p:spTgt spid="1973"/>
                                        </p:tgtEl>
                                        <p:attrNameLst>
                                          <p:attrName>style.visibility</p:attrName>
                                        </p:attrNameLst>
                                      </p:cBhvr>
                                      <p:to>
                                        <p:strVal val="visible"/>
                                      </p:to>
                                    </p:set>
                                    <p:anim calcmode="lin" valueType="num">
                                      <p:cBhvr>
                                        <p:cTn id="13" dur="200" fill="hold"/>
                                        <p:tgtEl>
                                          <p:spTgt spid="1973"/>
                                        </p:tgtEl>
                                        <p:attrNameLst>
                                          <p:attrName>ppt_x</p:attrName>
                                        </p:attrNameLst>
                                      </p:cBhvr>
                                      <p:tavLst>
                                        <p:tav tm="0">
                                          <p:val>
                                            <p:strVal val="#ppt_x"/>
                                          </p:val>
                                        </p:tav>
                                        <p:tav tm="100000">
                                          <p:val>
                                            <p:strVal val="#ppt_x"/>
                                          </p:val>
                                        </p:tav>
                                      </p:tavLst>
                                    </p:anim>
                                    <p:anim calcmode="lin" valueType="num">
                                      <p:cBhvr>
                                        <p:cTn id="14" dur="200" fill="hold"/>
                                        <p:tgtEl>
                                          <p:spTgt spid="1973"/>
                                        </p:tgtEl>
                                        <p:attrNameLst>
                                          <p:attrName>ppt_y</p:attrName>
                                        </p:attrNameLst>
                                      </p:cBhvr>
                                      <p:tavLst>
                                        <p:tav tm="0">
                                          <p:val>
                                            <p:strVal val="1+#ppt_h/2"/>
                                          </p:val>
                                        </p:tav>
                                        <p:tav tm="100000">
                                          <p:val>
                                            <p:strVal val="#ppt_y"/>
                                          </p:val>
                                        </p:tav>
                                      </p:tavLst>
                                    </p:anim>
                                  </p:childTnLst>
                                </p:cTn>
                              </p:par>
                            </p:childTnLst>
                          </p:cTn>
                        </p:par>
                        <p:par>
                          <p:cTn id="15" fill="hold">
                            <p:stCondLst>
                              <p:cond delay="200"/>
                            </p:stCondLst>
                            <p:childTnLst>
                              <p:par>
                                <p:cTn id="16" presetClass="entr" nodeType="afterEffect" presetSubtype="4" presetID="2" grpId="3" fill="hold">
                                  <p:stCondLst>
                                    <p:cond delay="0"/>
                                  </p:stCondLst>
                                  <p:iterate type="el" backwards="0">
                                    <p:tmAbs val="0"/>
                                  </p:iterate>
                                  <p:childTnLst>
                                    <p:set>
                                      <p:cBhvr>
                                        <p:cTn id="17" fill="hold"/>
                                        <p:tgtEl>
                                          <p:spTgt spid="1974"/>
                                        </p:tgtEl>
                                        <p:attrNameLst>
                                          <p:attrName>style.visibility</p:attrName>
                                        </p:attrNameLst>
                                      </p:cBhvr>
                                      <p:to>
                                        <p:strVal val="visible"/>
                                      </p:to>
                                    </p:set>
                                    <p:anim calcmode="lin" valueType="num">
                                      <p:cBhvr>
                                        <p:cTn id="18" dur="200" fill="hold"/>
                                        <p:tgtEl>
                                          <p:spTgt spid="1974"/>
                                        </p:tgtEl>
                                        <p:attrNameLst>
                                          <p:attrName>ppt_x</p:attrName>
                                        </p:attrNameLst>
                                      </p:cBhvr>
                                      <p:tavLst>
                                        <p:tav tm="0">
                                          <p:val>
                                            <p:strVal val="#ppt_x"/>
                                          </p:val>
                                        </p:tav>
                                        <p:tav tm="100000">
                                          <p:val>
                                            <p:strVal val="#ppt_x"/>
                                          </p:val>
                                        </p:tav>
                                      </p:tavLst>
                                    </p:anim>
                                    <p:anim calcmode="lin" valueType="num">
                                      <p:cBhvr>
                                        <p:cTn id="19" dur="200" fill="hold"/>
                                        <p:tgtEl>
                                          <p:spTgt spid="1974"/>
                                        </p:tgtEl>
                                        <p:attrNameLst>
                                          <p:attrName>ppt_y</p:attrName>
                                        </p:attrNameLst>
                                      </p:cBhvr>
                                      <p:tavLst>
                                        <p:tav tm="0">
                                          <p:val>
                                            <p:strVal val="1+#ppt_h/2"/>
                                          </p:val>
                                        </p:tav>
                                        <p:tav tm="100000">
                                          <p:val>
                                            <p:strVal val="#ppt_y"/>
                                          </p:val>
                                        </p:tav>
                                      </p:tavLst>
                                    </p:anim>
                                  </p:childTnLst>
                                </p:cTn>
                              </p:par>
                            </p:childTnLst>
                          </p:cTn>
                        </p:par>
                        <p:par>
                          <p:cTn id="20" fill="hold">
                            <p:stCondLst>
                              <p:cond delay="400"/>
                            </p:stCondLst>
                            <p:childTnLst>
                              <p:par>
                                <p:cTn id="21" presetClass="entr" nodeType="afterEffect" presetSubtype="4" presetID="2" grpId="4" fill="hold">
                                  <p:stCondLst>
                                    <p:cond delay="0"/>
                                  </p:stCondLst>
                                  <p:iterate type="el" backwards="0">
                                    <p:tmAbs val="0"/>
                                  </p:iterate>
                                  <p:childTnLst>
                                    <p:set>
                                      <p:cBhvr>
                                        <p:cTn id="22" fill="hold"/>
                                        <p:tgtEl>
                                          <p:spTgt spid="1975"/>
                                        </p:tgtEl>
                                        <p:attrNameLst>
                                          <p:attrName>style.visibility</p:attrName>
                                        </p:attrNameLst>
                                      </p:cBhvr>
                                      <p:to>
                                        <p:strVal val="visible"/>
                                      </p:to>
                                    </p:set>
                                    <p:anim calcmode="lin" valueType="num">
                                      <p:cBhvr>
                                        <p:cTn id="23" dur="200" fill="hold"/>
                                        <p:tgtEl>
                                          <p:spTgt spid="1975"/>
                                        </p:tgtEl>
                                        <p:attrNameLst>
                                          <p:attrName>ppt_x</p:attrName>
                                        </p:attrNameLst>
                                      </p:cBhvr>
                                      <p:tavLst>
                                        <p:tav tm="0">
                                          <p:val>
                                            <p:strVal val="#ppt_x"/>
                                          </p:val>
                                        </p:tav>
                                        <p:tav tm="100000">
                                          <p:val>
                                            <p:strVal val="#ppt_x"/>
                                          </p:val>
                                        </p:tav>
                                      </p:tavLst>
                                    </p:anim>
                                    <p:anim calcmode="lin" valueType="num">
                                      <p:cBhvr>
                                        <p:cTn id="24" dur="200" fill="hold"/>
                                        <p:tgtEl>
                                          <p:spTgt spid="1975"/>
                                        </p:tgtEl>
                                        <p:attrNameLst>
                                          <p:attrName>ppt_y</p:attrName>
                                        </p:attrNameLst>
                                      </p:cBhvr>
                                      <p:tavLst>
                                        <p:tav tm="0">
                                          <p:val>
                                            <p:strVal val="1+#ppt_h/2"/>
                                          </p:val>
                                        </p:tav>
                                        <p:tav tm="100000">
                                          <p:val>
                                            <p:strVal val="#ppt_y"/>
                                          </p:val>
                                        </p:tav>
                                      </p:tavLst>
                                    </p:anim>
                                  </p:childTnLst>
                                </p:cTn>
                              </p:par>
                            </p:childTnLst>
                          </p:cTn>
                        </p:par>
                        <p:par>
                          <p:cTn id="25" fill="hold">
                            <p:stCondLst>
                              <p:cond delay="600"/>
                            </p:stCondLst>
                            <p:childTnLst>
                              <p:par>
                                <p:cTn id="26" presetClass="entr" nodeType="afterEffect" presetSubtype="4" presetID="2" grpId="5" fill="hold">
                                  <p:stCondLst>
                                    <p:cond delay="0"/>
                                  </p:stCondLst>
                                  <p:iterate type="el" backwards="0">
                                    <p:tmAbs val="0"/>
                                  </p:iterate>
                                  <p:childTnLst>
                                    <p:set>
                                      <p:cBhvr>
                                        <p:cTn id="27" fill="hold"/>
                                        <p:tgtEl>
                                          <p:spTgt spid="1976"/>
                                        </p:tgtEl>
                                        <p:attrNameLst>
                                          <p:attrName>style.visibility</p:attrName>
                                        </p:attrNameLst>
                                      </p:cBhvr>
                                      <p:to>
                                        <p:strVal val="visible"/>
                                      </p:to>
                                    </p:set>
                                    <p:anim calcmode="lin" valueType="num">
                                      <p:cBhvr>
                                        <p:cTn id="28" dur="200" fill="hold"/>
                                        <p:tgtEl>
                                          <p:spTgt spid="1976"/>
                                        </p:tgtEl>
                                        <p:attrNameLst>
                                          <p:attrName>ppt_x</p:attrName>
                                        </p:attrNameLst>
                                      </p:cBhvr>
                                      <p:tavLst>
                                        <p:tav tm="0">
                                          <p:val>
                                            <p:strVal val="#ppt_x"/>
                                          </p:val>
                                        </p:tav>
                                        <p:tav tm="100000">
                                          <p:val>
                                            <p:strVal val="#ppt_x"/>
                                          </p:val>
                                        </p:tav>
                                      </p:tavLst>
                                    </p:anim>
                                    <p:anim calcmode="lin" valueType="num">
                                      <p:cBhvr>
                                        <p:cTn id="29" dur="200" fill="hold"/>
                                        <p:tgtEl>
                                          <p:spTgt spid="1976"/>
                                        </p:tgtEl>
                                        <p:attrNameLst>
                                          <p:attrName>ppt_y</p:attrName>
                                        </p:attrNameLst>
                                      </p:cBhvr>
                                      <p:tavLst>
                                        <p:tav tm="0">
                                          <p:val>
                                            <p:strVal val="1+#ppt_h/2"/>
                                          </p:val>
                                        </p:tav>
                                        <p:tav tm="100000">
                                          <p:val>
                                            <p:strVal val="#ppt_y"/>
                                          </p:val>
                                        </p:tav>
                                      </p:tavLst>
                                    </p:anim>
                                  </p:childTnLst>
                                </p:cTn>
                              </p:par>
                            </p:childTnLst>
                          </p:cTn>
                        </p:par>
                        <p:par>
                          <p:cTn id="30" fill="hold">
                            <p:stCondLst>
                              <p:cond delay="800"/>
                            </p:stCondLst>
                            <p:childTnLst>
                              <p:par>
                                <p:cTn id="31" presetClass="entr" nodeType="afterEffect" presetSubtype="4" presetID="2" grpId="6" fill="hold">
                                  <p:stCondLst>
                                    <p:cond delay="0"/>
                                  </p:stCondLst>
                                  <p:iterate type="el" backwards="0">
                                    <p:tmAbs val="0"/>
                                  </p:iterate>
                                  <p:childTnLst>
                                    <p:set>
                                      <p:cBhvr>
                                        <p:cTn id="32" fill="hold"/>
                                        <p:tgtEl>
                                          <p:spTgt spid="1977"/>
                                        </p:tgtEl>
                                        <p:attrNameLst>
                                          <p:attrName>style.visibility</p:attrName>
                                        </p:attrNameLst>
                                      </p:cBhvr>
                                      <p:to>
                                        <p:strVal val="visible"/>
                                      </p:to>
                                    </p:set>
                                    <p:anim calcmode="lin" valueType="num">
                                      <p:cBhvr>
                                        <p:cTn id="33" dur="200" fill="hold"/>
                                        <p:tgtEl>
                                          <p:spTgt spid="1977"/>
                                        </p:tgtEl>
                                        <p:attrNameLst>
                                          <p:attrName>ppt_x</p:attrName>
                                        </p:attrNameLst>
                                      </p:cBhvr>
                                      <p:tavLst>
                                        <p:tav tm="0">
                                          <p:val>
                                            <p:strVal val="#ppt_x"/>
                                          </p:val>
                                        </p:tav>
                                        <p:tav tm="100000">
                                          <p:val>
                                            <p:strVal val="#ppt_x"/>
                                          </p:val>
                                        </p:tav>
                                      </p:tavLst>
                                    </p:anim>
                                    <p:anim calcmode="lin" valueType="num">
                                      <p:cBhvr>
                                        <p:cTn id="34" dur="200" fill="hold"/>
                                        <p:tgtEl>
                                          <p:spTgt spid="1977"/>
                                        </p:tgtEl>
                                        <p:attrNameLst>
                                          <p:attrName>ppt_y</p:attrName>
                                        </p:attrNameLst>
                                      </p:cBhvr>
                                      <p:tavLst>
                                        <p:tav tm="0">
                                          <p:val>
                                            <p:strVal val="1+#ppt_h/2"/>
                                          </p:val>
                                        </p:tav>
                                        <p:tav tm="100000">
                                          <p:val>
                                            <p:strVal val="#ppt_y"/>
                                          </p:val>
                                        </p:tav>
                                      </p:tavLst>
                                    </p:anim>
                                  </p:childTnLst>
                                </p:cTn>
                              </p:par>
                            </p:childTnLst>
                          </p:cTn>
                        </p:par>
                        <p:par>
                          <p:cTn id="35" fill="hold">
                            <p:stCondLst>
                              <p:cond delay="1000"/>
                            </p:stCondLst>
                            <p:childTnLst>
                              <p:par>
                                <p:cTn id="36" presetClass="entr" nodeType="afterEffect" presetSubtype="4" presetID="2" grpId="7" fill="hold">
                                  <p:stCondLst>
                                    <p:cond delay="0"/>
                                  </p:stCondLst>
                                  <p:iterate type="el" backwards="0">
                                    <p:tmAbs val="0"/>
                                  </p:iterate>
                                  <p:childTnLst>
                                    <p:set>
                                      <p:cBhvr>
                                        <p:cTn id="37" fill="hold"/>
                                        <p:tgtEl>
                                          <p:spTgt spid="1978"/>
                                        </p:tgtEl>
                                        <p:attrNameLst>
                                          <p:attrName>style.visibility</p:attrName>
                                        </p:attrNameLst>
                                      </p:cBhvr>
                                      <p:to>
                                        <p:strVal val="visible"/>
                                      </p:to>
                                    </p:set>
                                    <p:anim calcmode="lin" valueType="num">
                                      <p:cBhvr>
                                        <p:cTn id="38" dur="200" fill="hold"/>
                                        <p:tgtEl>
                                          <p:spTgt spid="1978"/>
                                        </p:tgtEl>
                                        <p:attrNameLst>
                                          <p:attrName>ppt_x</p:attrName>
                                        </p:attrNameLst>
                                      </p:cBhvr>
                                      <p:tavLst>
                                        <p:tav tm="0">
                                          <p:val>
                                            <p:strVal val="#ppt_x"/>
                                          </p:val>
                                        </p:tav>
                                        <p:tav tm="100000">
                                          <p:val>
                                            <p:strVal val="#ppt_x"/>
                                          </p:val>
                                        </p:tav>
                                      </p:tavLst>
                                    </p:anim>
                                    <p:anim calcmode="lin" valueType="num">
                                      <p:cBhvr>
                                        <p:cTn id="39" dur="200" fill="hold"/>
                                        <p:tgtEl>
                                          <p:spTgt spid="1978"/>
                                        </p:tgtEl>
                                        <p:attrNameLst>
                                          <p:attrName>ppt_y</p:attrName>
                                        </p:attrNameLst>
                                      </p:cBhvr>
                                      <p:tavLst>
                                        <p:tav tm="0">
                                          <p:val>
                                            <p:strVal val="1+#ppt_h/2"/>
                                          </p:val>
                                        </p:tav>
                                        <p:tav tm="100000">
                                          <p:val>
                                            <p:strVal val="#ppt_y"/>
                                          </p:val>
                                        </p:tav>
                                      </p:tavLst>
                                    </p:anim>
                                  </p:childTnLst>
                                </p:cTn>
                              </p:par>
                            </p:childTnLst>
                          </p:cTn>
                        </p:par>
                        <p:par>
                          <p:cTn id="40" fill="hold">
                            <p:stCondLst>
                              <p:cond delay="1200"/>
                            </p:stCondLst>
                            <p:childTnLst>
                              <p:par>
                                <p:cTn id="41" presetClass="entr" nodeType="afterEffect" presetSubtype="4" presetID="2" grpId="8" fill="hold">
                                  <p:stCondLst>
                                    <p:cond delay="0"/>
                                  </p:stCondLst>
                                  <p:iterate type="el" backwards="0">
                                    <p:tmAbs val="0"/>
                                  </p:iterate>
                                  <p:childTnLst>
                                    <p:set>
                                      <p:cBhvr>
                                        <p:cTn id="42" fill="hold"/>
                                        <p:tgtEl>
                                          <p:spTgt spid="1979"/>
                                        </p:tgtEl>
                                        <p:attrNameLst>
                                          <p:attrName>style.visibility</p:attrName>
                                        </p:attrNameLst>
                                      </p:cBhvr>
                                      <p:to>
                                        <p:strVal val="visible"/>
                                      </p:to>
                                    </p:set>
                                    <p:anim calcmode="lin" valueType="num">
                                      <p:cBhvr>
                                        <p:cTn id="43" dur="200" fill="hold"/>
                                        <p:tgtEl>
                                          <p:spTgt spid="1979"/>
                                        </p:tgtEl>
                                        <p:attrNameLst>
                                          <p:attrName>ppt_x</p:attrName>
                                        </p:attrNameLst>
                                      </p:cBhvr>
                                      <p:tavLst>
                                        <p:tav tm="0">
                                          <p:val>
                                            <p:strVal val="#ppt_x"/>
                                          </p:val>
                                        </p:tav>
                                        <p:tav tm="100000">
                                          <p:val>
                                            <p:strVal val="#ppt_x"/>
                                          </p:val>
                                        </p:tav>
                                      </p:tavLst>
                                    </p:anim>
                                    <p:anim calcmode="lin" valueType="num">
                                      <p:cBhvr>
                                        <p:cTn id="44" dur="200" fill="hold"/>
                                        <p:tgtEl>
                                          <p:spTgt spid="19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76" grpId="5"/>
      <p:bldP build="whole" bldLvl="1" animBg="1" rev="0" advAuto="0" spid="1977" grpId="6"/>
      <p:bldP build="whole" bldLvl="1" animBg="1" rev="0" advAuto="0" spid="1978" grpId="7"/>
      <p:bldP build="whole" bldLvl="1" animBg="1" rev="0" advAuto="0" spid="1975" grpId="4"/>
      <p:bldP build="whole" bldLvl="1" animBg="1" rev="0" advAuto="0" spid="1973" grpId="2"/>
      <p:bldP build="whole" bldLvl="1" animBg="1" rev="0" advAuto="0" spid="2204" grpId="1"/>
      <p:bldP build="whole" bldLvl="1" animBg="1" rev="0" advAuto="0" spid="1974" grpId="3"/>
      <p:bldP build="whole" bldLvl="1" animBg="1" rev="0" advAuto="0" spid="1979" grpId="8"/>
    </p:bld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213" name="Slide Number"/>
          <p:cNvSpPr txBox="1"/>
          <p:nvPr>
            <p:ph type="sldNum" sz="quarter" idx="2"/>
          </p:nvPr>
        </p:nvSpPr>
        <p:spPr>
          <a:xfrm>
            <a:off x="24042028"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239" name="Group"/>
          <p:cNvGrpSpPr/>
          <p:nvPr/>
        </p:nvGrpSpPr>
        <p:grpSpPr>
          <a:xfrm>
            <a:off x="7633347" y="2831454"/>
            <a:ext cx="9117306" cy="8053092"/>
            <a:chOff x="0" y="0"/>
            <a:chExt cx="9117305" cy="8053091"/>
          </a:xfrm>
        </p:grpSpPr>
        <p:sp>
          <p:nvSpPr>
            <p:cNvPr id="2214" name="Rectangle"/>
            <p:cNvSpPr/>
            <p:nvPr/>
          </p:nvSpPr>
          <p:spPr>
            <a:xfrm>
              <a:off x="0" y="0"/>
              <a:ext cx="9117306" cy="8053092"/>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15" name="Rectangle"/>
            <p:cNvSpPr/>
            <p:nvPr/>
          </p:nvSpPr>
          <p:spPr>
            <a:xfrm>
              <a:off x="4791238" y="3731759"/>
              <a:ext cx="3623150" cy="1633756"/>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216" name="2D Column Chart"/>
            <p:cNvGraphicFramePr/>
            <p:nvPr/>
          </p:nvGraphicFramePr>
          <p:xfrm>
            <a:off x="175527" y="2464560"/>
            <a:ext cx="8451055" cy="4002913"/>
          </p:xfrm>
          <a:graphic xmlns:a="http://schemas.openxmlformats.org/drawingml/2006/main">
            <a:graphicData uri="http://schemas.openxmlformats.org/drawingml/2006/chart">
              <c:chart xmlns:c="http://schemas.openxmlformats.org/drawingml/2006/chart" r:id="rId3"/>
            </a:graphicData>
          </a:graphic>
        </p:graphicFrame>
        <p:sp>
          <p:nvSpPr>
            <p:cNvPr id="2217" name="16.54 m"/>
            <p:cNvSpPr txBox="1"/>
            <p:nvPr/>
          </p:nvSpPr>
          <p:spPr>
            <a:xfrm>
              <a:off x="447182" y="2134310"/>
              <a:ext cx="1899540"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16.54 m</a:t>
              </a:r>
            </a:p>
          </p:txBody>
        </p:sp>
        <p:sp>
          <p:nvSpPr>
            <p:cNvPr id="2218" name="MongoDB"/>
            <p:cNvSpPr txBox="1"/>
            <p:nvPr/>
          </p:nvSpPr>
          <p:spPr>
            <a:xfrm>
              <a:off x="542287"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MongoDB</a:t>
              </a:r>
            </a:p>
          </p:txBody>
        </p:sp>
        <p:sp>
          <p:nvSpPr>
            <p:cNvPr id="2219" name="ClickHouse"/>
            <p:cNvSpPr txBox="1"/>
            <p:nvPr/>
          </p:nvSpPr>
          <p:spPr>
            <a:xfrm>
              <a:off x="4697813"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ClickHouse</a:t>
              </a:r>
            </a:p>
          </p:txBody>
        </p:sp>
        <p:sp>
          <p:nvSpPr>
            <p:cNvPr id="2220" name="Full data set aggregation"/>
            <p:cNvSpPr txBox="1"/>
            <p:nvPr/>
          </p:nvSpPr>
          <p:spPr>
            <a:xfrm>
              <a:off x="1220961" y="166321"/>
              <a:ext cx="6675385"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Full data set aggregation</a:t>
              </a:r>
            </a:p>
          </p:txBody>
        </p:sp>
        <p:sp>
          <p:nvSpPr>
            <p:cNvPr id="2221" name="1 billion JSON documents"/>
            <p:cNvSpPr txBox="1"/>
            <p:nvPr/>
          </p:nvSpPr>
          <p:spPr>
            <a:xfrm>
              <a:off x="1128434"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222" name="Rounded Rectangle"/>
            <p:cNvSpPr/>
            <p:nvPr/>
          </p:nvSpPr>
          <p:spPr>
            <a:xfrm>
              <a:off x="5009291" y="3905980"/>
              <a:ext cx="3187039" cy="1340527"/>
            </a:xfrm>
            <a:prstGeom prst="roundRect">
              <a:avLst>
                <a:gd name="adj" fmla="val 13218"/>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23" name="~2500 times faster"/>
            <p:cNvSpPr txBox="1"/>
            <p:nvPr/>
          </p:nvSpPr>
          <p:spPr>
            <a:xfrm>
              <a:off x="5292418" y="4060901"/>
              <a:ext cx="2620781"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~2500 times</a:t>
              </a:r>
              <a:br/>
              <a:r>
                <a:t>faster</a:t>
              </a:r>
            </a:p>
          </p:txBody>
        </p:sp>
        <p:grpSp>
          <p:nvGrpSpPr>
            <p:cNvPr id="2226" name="Group"/>
            <p:cNvGrpSpPr/>
            <p:nvPr/>
          </p:nvGrpSpPr>
          <p:grpSpPr>
            <a:xfrm>
              <a:off x="960926" y="6369415"/>
              <a:ext cx="2927924" cy="515343"/>
              <a:chOff x="0" y="0"/>
              <a:chExt cx="2927922" cy="515341"/>
            </a:xfrm>
          </p:grpSpPr>
          <p:sp>
            <p:nvSpPr>
              <p:cNvPr id="2224" name="Cold"/>
              <p:cNvSpPr txBox="1"/>
              <p:nvPr/>
            </p:nvSpPr>
            <p:spPr>
              <a:xfrm>
                <a:off x="0" y="0"/>
                <a:ext cx="924883"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2225" name="Hot"/>
              <p:cNvSpPr txBox="1"/>
              <p:nvPr/>
            </p:nvSpPr>
            <p:spPr>
              <a:xfrm>
                <a:off x="2197659" y="0"/>
                <a:ext cx="730264"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grpSp>
        <p:sp>
          <p:nvSpPr>
            <p:cNvPr id="2227" name="Cold"/>
            <p:cNvSpPr txBox="1"/>
            <p:nvPr/>
          </p:nvSpPr>
          <p:spPr>
            <a:xfrm>
              <a:off x="5138848" y="6369415"/>
              <a:ext cx="924884"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2228" name="Hot"/>
            <p:cNvSpPr txBox="1"/>
            <p:nvPr/>
          </p:nvSpPr>
          <p:spPr>
            <a:xfrm>
              <a:off x="7336511" y="6369415"/>
              <a:ext cx="730263"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sp>
          <p:nvSpPr>
            <p:cNvPr id="2229" name="16.30 m"/>
            <p:cNvSpPr txBox="1"/>
            <p:nvPr/>
          </p:nvSpPr>
          <p:spPr>
            <a:xfrm>
              <a:off x="2563073" y="2152497"/>
              <a:ext cx="1903366"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16.30 m</a:t>
              </a:r>
            </a:p>
          </p:txBody>
        </p:sp>
        <p:sp>
          <p:nvSpPr>
            <p:cNvPr id="2230" name="405 ms"/>
            <p:cNvSpPr txBox="1"/>
            <p:nvPr/>
          </p:nvSpPr>
          <p:spPr>
            <a:xfrm>
              <a:off x="4633015" y="5690270"/>
              <a:ext cx="1821789"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405 ms</a:t>
              </a:r>
            </a:p>
          </p:txBody>
        </p:sp>
        <p:sp>
          <p:nvSpPr>
            <p:cNvPr id="2231" name="394 ms"/>
            <p:cNvSpPr txBox="1"/>
            <p:nvPr/>
          </p:nvSpPr>
          <p:spPr>
            <a:xfrm>
              <a:off x="6753965" y="5708455"/>
              <a:ext cx="1815504"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394 ms</a:t>
              </a:r>
            </a:p>
          </p:txBody>
        </p:sp>
        <p:grpSp>
          <p:nvGrpSpPr>
            <p:cNvPr id="2236" name="Group"/>
            <p:cNvGrpSpPr/>
            <p:nvPr/>
          </p:nvGrpSpPr>
          <p:grpSpPr>
            <a:xfrm>
              <a:off x="679694" y="2992028"/>
              <a:ext cx="3535189" cy="484663"/>
              <a:chOff x="0" y="0"/>
              <a:chExt cx="3535188" cy="484662"/>
            </a:xfrm>
          </p:grpSpPr>
          <p:sp>
            <p:nvSpPr>
              <p:cNvPr id="2232" name="Water"/>
              <p:cNvSpPr/>
              <p:nvPr/>
            </p:nvSpPr>
            <p:spPr>
              <a:xfrm>
                <a:off x="0" y="-1"/>
                <a:ext cx="1397998"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233" name="Rectangle"/>
              <p:cNvSpPr/>
              <p:nvPr/>
            </p:nvSpPr>
            <p:spPr>
              <a:xfrm>
                <a:off x="1852" y="75775"/>
                <a:ext cx="1394292"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34" name="Water"/>
              <p:cNvSpPr/>
              <p:nvPr/>
            </p:nvSpPr>
            <p:spPr>
              <a:xfrm>
                <a:off x="2137190" y="-1"/>
                <a:ext cx="1397999"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235" name="Rectangle"/>
              <p:cNvSpPr/>
              <p:nvPr/>
            </p:nvSpPr>
            <p:spPr>
              <a:xfrm>
                <a:off x="2139043" y="75775"/>
                <a:ext cx="1394291"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2237" name="Line"/>
            <p:cNvSpPr/>
            <p:nvPr/>
          </p:nvSpPr>
          <p:spPr>
            <a:xfrm>
              <a:off x="7701642"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238" name="Line"/>
            <p:cNvSpPr/>
            <p:nvPr/>
          </p:nvSpPr>
          <p:spPr>
            <a:xfrm>
              <a:off x="5601290"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grpSp>
      <p:grpSp>
        <p:nvGrpSpPr>
          <p:cNvPr id="2264" name="Group"/>
          <p:cNvGrpSpPr/>
          <p:nvPr/>
        </p:nvGrpSpPr>
        <p:grpSpPr>
          <a:xfrm>
            <a:off x="295260" y="-10284296"/>
            <a:ext cx="23793480" cy="9978862"/>
            <a:chOff x="0" y="0"/>
            <a:chExt cx="23793479" cy="9978860"/>
          </a:xfrm>
        </p:grpSpPr>
        <p:sp>
          <p:nvSpPr>
            <p:cNvPr id="2240"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41" name="Rectangle"/>
            <p:cNvSpPr/>
            <p:nvPr/>
          </p:nvSpPr>
          <p:spPr>
            <a:xfrm>
              <a:off x="19700944" y="7195379"/>
              <a:ext cx="2681434" cy="247453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42" name="Relative time (log scale)"/>
            <p:cNvSpPr txBox="1"/>
            <p:nvPr/>
          </p:nvSpPr>
          <p:spPr>
            <a:xfrm rot="16200000">
              <a:off x="-645202" y="6379660"/>
              <a:ext cx="3536070"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Relative time (log scale)</a:t>
              </a:r>
            </a:p>
          </p:txBody>
        </p:sp>
        <p:graphicFrame>
          <p:nvGraphicFramePr>
            <p:cNvPr id="2243" name="2D Column Chart"/>
            <p:cNvGraphicFramePr/>
            <p:nvPr/>
          </p:nvGraphicFramePr>
          <p:xfrm>
            <a:off x="1163155" y="2540865"/>
            <a:ext cx="21193633" cy="6193611"/>
          </p:xfrm>
          <a:graphic xmlns:a="http://schemas.openxmlformats.org/drawingml/2006/main">
            <a:graphicData uri="http://schemas.openxmlformats.org/drawingml/2006/chart">
              <c:chart xmlns:c="http://schemas.openxmlformats.org/drawingml/2006/chart" r:id="rId4"/>
            </a:graphicData>
          </a:graphic>
        </p:graphicFrame>
        <p:grpSp>
          <p:nvGrpSpPr>
            <p:cNvPr id="2246" name="Group"/>
            <p:cNvGrpSpPr/>
            <p:nvPr/>
          </p:nvGrpSpPr>
          <p:grpSpPr>
            <a:xfrm>
              <a:off x="1416620" y="1695637"/>
              <a:ext cx="3322332" cy="887102"/>
              <a:chOff x="0" y="0"/>
              <a:chExt cx="3322331" cy="887100"/>
            </a:xfrm>
          </p:grpSpPr>
          <p:sp>
            <p:nvSpPr>
              <p:cNvPr id="2244"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45"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2247" name="PostgreSQL"/>
            <p:cNvSpPr txBox="1"/>
            <p:nvPr/>
          </p:nvSpPr>
          <p:spPr>
            <a:xfrm>
              <a:off x="1531079" y="8897402"/>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2248" name="DuckDB"/>
            <p:cNvSpPr txBox="1"/>
            <p:nvPr/>
          </p:nvSpPr>
          <p:spPr>
            <a:xfrm>
              <a:off x="4520705" y="8897402"/>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2249" name="MongoDB"/>
            <p:cNvSpPr txBox="1"/>
            <p:nvPr/>
          </p:nvSpPr>
          <p:spPr>
            <a:xfrm>
              <a:off x="6970688" y="8897402"/>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2250" name="Elasticsearch"/>
            <p:cNvSpPr txBox="1"/>
            <p:nvPr/>
          </p:nvSpPr>
          <p:spPr>
            <a:xfrm>
              <a:off x="11866015" y="8897402"/>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2251" name="ClickHouse"/>
            <p:cNvSpPr txBox="1"/>
            <p:nvPr/>
          </p:nvSpPr>
          <p:spPr>
            <a:xfrm>
              <a:off x="19912407" y="8897402"/>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2252" name="GreptimeDB"/>
            <p:cNvSpPr txBox="1"/>
            <p:nvPr/>
          </p:nvSpPr>
          <p:spPr>
            <a:xfrm>
              <a:off x="17218525" y="8897402"/>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2253" name="VictoriaLogs"/>
            <p:cNvSpPr txBox="1"/>
            <p:nvPr/>
          </p:nvSpPr>
          <p:spPr>
            <a:xfrm>
              <a:off x="14560232" y="8897402"/>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2254" name="SingleStore"/>
            <p:cNvSpPr txBox="1"/>
            <p:nvPr/>
          </p:nvSpPr>
          <p:spPr>
            <a:xfrm>
              <a:off x="9423878" y="8897402"/>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grpSp>
          <p:nvGrpSpPr>
            <p:cNvPr id="2261" name="Group"/>
            <p:cNvGrpSpPr/>
            <p:nvPr/>
          </p:nvGrpSpPr>
          <p:grpSpPr>
            <a:xfrm>
              <a:off x="13823177" y="3900372"/>
              <a:ext cx="6250441" cy="1460501"/>
              <a:chOff x="0" y="6350"/>
              <a:chExt cx="6250439" cy="1460500"/>
            </a:xfrm>
          </p:grpSpPr>
          <p:grpSp>
            <p:nvGrpSpPr>
              <p:cNvPr id="2257" name="Group"/>
              <p:cNvGrpSpPr/>
              <p:nvPr/>
            </p:nvGrpSpPr>
            <p:grpSpPr>
              <a:xfrm>
                <a:off x="4416049" y="6350"/>
                <a:ext cx="1834391" cy="1460501"/>
                <a:chOff x="0" y="6350"/>
                <a:chExt cx="1834390" cy="1460500"/>
              </a:xfrm>
            </p:grpSpPr>
            <p:sp>
              <p:nvSpPr>
                <p:cNvPr id="2255" name="Rectangle"/>
                <p:cNvSpPr/>
                <p:nvPr/>
              </p:nvSpPr>
              <p:spPr>
                <a:xfrm>
                  <a:off x="0" y="6350"/>
                  <a:ext cx="355600" cy="3810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56" name="Relative hot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hot runtime</a:t>
                  </a:r>
                </a:p>
              </p:txBody>
            </p:sp>
          </p:grpSp>
          <p:grpSp>
            <p:nvGrpSpPr>
              <p:cNvPr id="2260" name="Group"/>
              <p:cNvGrpSpPr/>
              <p:nvPr/>
            </p:nvGrpSpPr>
            <p:grpSpPr>
              <a:xfrm>
                <a:off x="0" y="6350"/>
                <a:ext cx="1834391" cy="1460501"/>
                <a:chOff x="0" y="6350"/>
                <a:chExt cx="1834390" cy="1460500"/>
              </a:xfrm>
            </p:grpSpPr>
            <p:sp>
              <p:nvSpPr>
                <p:cNvPr id="2258" name="Rectangle"/>
                <p:cNvSpPr/>
                <p:nvPr/>
              </p:nvSpPr>
              <p:spPr>
                <a:xfrm>
                  <a:off x="0" y="6350"/>
                  <a:ext cx="355600" cy="381001"/>
                </a:xfrm>
                <a:prstGeom prst="rect">
                  <a:avLst/>
                </a:prstGeom>
                <a:solidFill>
                  <a:srgbClr val="878888"/>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59" name="Relative cold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cold runtime</a:t>
                  </a:r>
                </a:p>
              </p:txBody>
            </p:sp>
          </p:grpSp>
        </p:grpSp>
        <p:sp>
          <p:nvSpPr>
            <p:cNvPr id="2262" name="Rectangle"/>
            <p:cNvSpPr/>
            <p:nvPr/>
          </p:nvSpPr>
          <p:spPr>
            <a:xfrm>
              <a:off x="14465456" y="108206"/>
              <a:ext cx="4583580"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63" name="Fastest analytics database on JSON"/>
            <p:cNvSpPr txBox="1"/>
            <p:nvPr/>
          </p:nvSpPr>
          <p:spPr>
            <a:xfrm>
              <a:off x="1333499" y="301665"/>
              <a:ext cx="17126211"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 on JSON</a:t>
              </a:r>
            </a:p>
          </p:txBody>
        </p:sp>
      </p:grpSp>
      <p:grpSp>
        <p:nvGrpSpPr>
          <p:cNvPr id="2277" name="Group"/>
          <p:cNvGrpSpPr/>
          <p:nvPr/>
        </p:nvGrpSpPr>
        <p:grpSpPr>
          <a:xfrm>
            <a:off x="7633347" y="14349156"/>
            <a:ext cx="9117306" cy="8771014"/>
            <a:chOff x="0" y="0"/>
            <a:chExt cx="9117305" cy="8771012"/>
          </a:xfrm>
        </p:grpSpPr>
        <p:sp>
          <p:nvSpPr>
            <p:cNvPr id="2265" name="Rectangle"/>
            <p:cNvSpPr/>
            <p:nvPr/>
          </p:nvSpPr>
          <p:spPr>
            <a:xfrm>
              <a:off x="0" y="0"/>
              <a:ext cx="9117306" cy="8771013"/>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66"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267" name="2D Column Chart"/>
            <p:cNvGraphicFramePr/>
            <p:nvPr/>
          </p:nvGraphicFramePr>
          <p:xfrm>
            <a:off x="717531" y="2685465"/>
            <a:ext cx="7364589" cy="4261631"/>
          </p:xfrm>
          <a:graphic xmlns:a="http://schemas.openxmlformats.org/drawingml/2006/main">
            <a:graphicData uri="http://schemas.openxmlformats.org/drawingml/2006/chart">
              <c:chart xmlns:c="http://schemas.openxmlformats.org/drawingml/2006/chart" r:id="rId5"/>
            </a:graphicData>
          </a:graphic>
        </p:graphicFrame>
        <p:sp>
          <p:nvSpPr>
            <p:cNvPr id="2268" name="147 GiB"/>
            <p:cNvSpPr txBox="1"/>
            <p:nvPr/>
          </p:nvSpPr>
          <p:spPr>
            <a:xfrm>
              <a:off x="1719198" y="2297860"/>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269"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270"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271"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272"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73" name="~4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~40%</a:t>
              </a:r>
              <a:br/>
              <a:r>
                <a:t>smaller</a:t>
              </a:r>
            </a:p>
          </p:txBody>
        </p:sp>
        <p:sp>
          <p:nvSpPr>
            <p:cNvPr id="2274"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275" name="MongoDB (zstd)"/>
            <p:cNvSpPr txBox="1"/>
            <p:nvPr/>
          </p:nvSpPr>
          <p:spPr>
            <a:xfrm>
              <a:off x="779058" y="7075964"/>
              <a:ext cx="3810001" cy="14119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MongoDB</a:t>
              </a:r>
              <a:br/>
              <a:r>
                <a:rPr b="0">
                  <a:solidFill>
                    <a:srgbClr val="6C6C6C"/>
                  </a:solidFill>
                </a:rPr>
                <a:t>(zstd)</a:t>
              </a:r>
            </a:p>
          </p:txBody>
        </p:sp>
        <p:sp>
          <p:nvSpPr>
            <p:cNvPr id="2276" name="ClickHouse (zstd)"/>
            <p:cNvSpPr txBox="1"/>
            <p:nvPr/>
          </p:nvSpPr>
          <p:spPr>
            <a:xfrm>
              <a:off x="4529046" y="7075964"/>
              <a:ext cx="3810001" cy="15743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281" name="Slide Number"/>
          <p:cNvSpPr txBox="1"/>
          <p:nvPr>
            <p:ph type="sldNum" sz="quarter" idx="2"/>
          </p:nvPr>
        </p:nvSpPr>
        <p:spPr>
          <a:xfrm>
            <a:off x="24039917"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294" name="Group"/>
          <p:cNvGrpSpPr/>
          <p:nvPr/>
        </p:nvGrpSpPr>
        <p:grpSpPr>
          <a:xfrm>
            <a:off x="7633347" y="2472493"/>
            <a:ext cx="9117306" cy="8771014"/>
            <a:chOff x="0" y="0"/>
            <a:chExt cx="9117305" cy="8771012"/>
          </a:xfrm>
        </p:grpSpPr>
        <p:sp>
          <p:nvSpPr>
            <p:cNvPr id="2282" name="Rectangle"/>
            <p:cNvSpPr/>
            <p:nvPr/>
          </p:nvSpPr>
          <p:spPr>
            <a:xfrm>
              <a:off x="0" y="0"/>
              <a:ext cx="9117306" cy="8771013"/>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83"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284" name="2D Column Chart"/>
            <p:cNvGraphicFramePr/>
            <p:nvPr/>
          </p:nvGraphicFramePr>
          <p:xfrm>
            <a:off x="717531" y="2685465"/>
            <a:ext cx="7364589" cy="4261631"/>
          </p:xfrm>
          <a:graphic xmlns:a="http://schemas.openxmlformats.org/drawingml/2006/main">
            <a:graphicData uri="http://schemas.openxmlformats.org/drawingml/2006/chart">
              <c:chart xmlns:c="http://schemas.openxmlformats.org/drawingml/2006/chart" r:id="rId3"/>
            </a:graphicData>
          </a:graphic>
        </p:graphicFrame>
        <p:sp>
          <p:nvSpPr>
            <p:cNvPr id="2285" name="147 GiB"/>
            <p:cNvSpPr txBox="1"/>
            <p:nvPr/>
          </p:nvSpPr>
          <p:spPr>
            <a:xfrm>
              <a:off x="1719198" y="2297860"/>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286"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287"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288"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289"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90" name="~4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~40%</a:t>
              </a:r>
              <a:br/>
              <a:r>
                <a:t>smaller</a:t>
              </a:r>
            </a:p>
          </p:txBody>
        </p:sp>
        <p:sp>
          <p:nvSpPr>
            <p:cNvPr id="2291"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292" name="MongoDB (zstd)"/>
            <p:cNvSpPr txBox="1"/>
            <p:nvPr/>
          </p:nvSpPr>
          <p:spPr>
            <a:xfrm>
              <a:off x="779058" y="7075964"/>
              <a:ext cx="3810001" cy="14119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MongoDB</a:t>
              </a:r>
              <a:br/>
              <a:r>
                <a:rPr b="0">
                  <a:solidFill>
                    <a:srgbClr val="6C6C6C"/>
                  </a:solidFill>
                </a:rPr>
                <a:t>(zstd)</a:t>
              </a:r>
            </a:p>
          </p:txBody>
        </p:sp>
        <p:sp>
          <p:nvSpPr>
            <p:cNvPr id="2293" name="ClickHouse (zstd)"/>
            <p:cNvSpPr txBox="1"/>
            <p:nvPr/>
          </p:nvSpPr>
          <p:spPr>
            <a:xfrm>
              <a:off x="4529046" y="7075964"/>
              <a:ext cx="3810001" cy="15743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grpSp>
        <p:nvGrpSpPr>
          <p:cNvPr id="2320" name="Group"/>
          <p:cNvGrpSpPr/>
          <p:nvPr/>
        </p:nvGrpSpPr>
        <p:grpSpPr>
          <a:xfrm>
            <a:off x="7633347" y="-8611179"/>
            <a:ext cx="9117306" cy="8053093"/>
            <a:chOff x="0" y="0"/>
            <a:chExt cx="9117305" cy="8053091"/>
          </a:xfrm>
        </p:grpSpPr>
        <p:sp>
          <p:nvSpPr>
            <p:cNvPr id="2295" name="Rectangle"/>
            <p:cNvSpPr/>
            <p:nvPr/>
          </p:nvSpPr>
          <p:spPr>
            <a:xfrm>
              <a:off x="0" y="0"/>
              <a:ext cx="9117306" cy="8053092"/>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296" name="Rectangle"/>
            <p:cNvSpPr/>
            <p:nvPr/>
          </p:nvSpPr>
          <p:spPr>
            <a:xfrm>
              <a:off x="4791238" y="3731759"/>
              <a:ext cx="3623150" cy="1633756"/>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297" name="2D Column Chart"/>
            <p:cNvGraphicFramePr/>
            <p:nvPr/>
          </p:nvGraphicFramePr>
          <p:xfrm>
            <a:off x="175527" y="2464560"/>
            <a:ext cx="8451055" cy="4002913"/>
          </p:xfrm>
          <a:graphic xmlns:a="http://schemas.openxmlformats.org/drawingml/2006/main">
            <a:graphicData uri="http://schemas.openxmlformats.org/drawingml/2006/chart">
              <c:chart xmlns:c="http://schemas.openxmlformats.org/drawingml/2006/chart" r:id="rId4"/>
            </a:graphicData>
          </a:graphic>
        </p:graphicFrame>
        <p:sp>
          <p:nvSpPr>
            <p:cNvPr id="2298" name="16.54 m"/>
            <p:cNvSpPr txBox="1"/>
            <p:nvPr/>
          </p:nvSpPr>
          <p:spPr>
            <a:xfrm>
              <a:off x="447182" y="2134310"/>
              <a:ext cx="1899540"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16.54 m</a:t>
              </a:r>
            </a:p>
          </p:txBody>
        </p:sp>
        <p:sp>
          <p:nvSpPr>
            <p:cNvPr id="2299" name="MongoDB"/>
            <p:cNvSpPr txBox="1"/>
            <p:nvPr/>
          </p:nvSpPr>
          <p:spPr>
            <a:xfrm>
              <a:off x="542287"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MongoDB</a:t>
              </a:r>
            </a:p>
          </p:txBody>
        </p:sp>
        <p:sp>
          <p:nvSpPr>
            <p:cNvPr id="2300" name="ClickHouse"/>
            <p:cNvSpPr txBox="1"/>
            <p:nvPr/>
          </p:nvSpPr>
          <p:spPr>
            <a:xfrm>
              <a:off x="4697813" y="7063264"/>
              <a:ext cx="3810001" cy="774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500">
                  <a:solidFill>
                    <a:srgbClr val="000000"/>
                  </a:solidFill>
                  <a:latin typeface="Helvetica"/>
                  <a:ea typeface="Helvetica"/>
                  <a:cs typeface="Helvetica"/>
                  <a:sym typeface="Helvetica"/>
                </a:defRPr>
              </a:lvl1pPr>
            </a:lstStyle>
            <a:p>
              <a:pPr/>
              <a:r>
                <a:t>ClickHouse</a:t>
              </a:r>
            </a:p>
          </p:txBody>
        </p:sp>
        <p:sp>
          <p:nvSpPr>
            <p:cNvPr id="2301" name="Full data set aggregation"/>
            <p:cNvSpPr txBox="1"/>
            <p:nvPr/>
          </p:nvSpPr>
          <p:spPr>
            <a:xfrm>
              <a:off x="1220961" y="166321"/>
              <a:ext cx="6675385"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Full data set aggregation</a:t>
              </a:r>
            </a:p>
          </p:txBody>
        </p:sp>
        <p:sp>
          <p:nvSpPr>
            <p:cNvPr id="2302" name="1 billion JSON documents"/>
            <p:cNvSpPr txBox="1"/>
            <p:nvPr/>
          </p:nvSpPr>
          <p:spPr>
            <a:xfrm>
              <a:off x="1128434"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303" name="Rounded Rectangle"/>
            <p:cNvSpPr/>
            <p:nvPr/>
          </p:nvSpPr>
          <p:spPr>
            <a:xfrm>
              <a:off x="5009291" y="3905980"/>
              <a:ext cx="3187039" cy="1340527"/>
            </a:xfrm>
            <a:prstGeom prst="roundRect">
              <a:avLst>
                <a:gd name="adj" fmla="val 13218"/>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04" name="~2500 times faster"/>
            <p:cNvSpPr txBox="1"/>
            <p:nvPr/>
          </p:nvSpPr>
          <p:spPr>
            <a:xfrm>
              <a:off x="5292418" y="4060901"/>
              <a:ext cx="2620781"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~2500 times</a:t>
              </a:r>
              <a:br/>
              <a:r>
                <a:t>faster</a:t>
              </a:r>
            </a:p>
          </p:txBody>
        </p:sp>
        <p:grpSp>
          <p:nvGrpSpPr>
            <p:cNvPr id="2307" name="Group"/>
            <p:cNvGrpSpPr/>
            <p:nvPr/>
          </p:nvGrpSpPr>
          <p:grpSpPr>
            <a:xfrm>
              <a:off x="960926" y="6369415"/>
              <a:ext cx="2927924" cy="515343"/>
              <a:chOff x="0" y="0"/>
              <a:chExt cx="2927922" cy="515341"/>
            </a:xfrm>
          </p:grpSpPr>
          <p:sp>
            <p:nvSpPr>
              <p:cNvPr id="2305" name="Cold"/>
              <p:cNvSpPr txBox="1"/>
              <p:nvPr/>
            </p:nvSpPr>
            <p:spPr>
              <a:xfrm>
                <a:off x="0" y="0"/>
                <a:ext cx="924883"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2306" name="Hot"/>
              <p:cNvSpPr txBox="1"/>
              <p:nvPr/>
            </p:nvSpPr>
            <p:spPr>
              <a:xfrm>
                <a:off x="2197659" y="0"/>
                <a:ext cx="730264" cy="5153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grpSp>
        <p:sp>
          <p:nvSpPr>
            <p:cNvPr id="2308" name="Cold"/>
            <p:cNvSpPr txBox="1"/>
            <p:nvPr/>
          </p:nvSpPr>
          <p:spPr>
            <a:xfrm>
              <a:off x="5138848" y="6369415"/>
              <a:ext cx="924884"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Cold</a:t>
              </a:r>
            </a:p>
          </p:txBody>
        </p:sp>
        <p:sp>
          <p:nvSpPr>
            <p:cNvPr id="2309" name="Hot"/>
            <p:cNvSpPr txBox="1"/>
            <p:nvPr/>
          </p:nvSpPr>
          <p:spPr>
            <a:xfrm>
              <a:off x="7336511" y="6369415"/>
              <a:ext cx="730263" cy="5153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sz="3100">
                  <a:solidFill>
                    <a:srgbClr val="A9A9A9"/>
                  </a:solidFill>
                  <a:latin typeface="Helvetica"/>
                  <a:ea typeface="Helvetica"/>
                  <a:cs typeface="Helvetica"/>
                  <a:sym typeface="Helvetica"/>
                </a:defRPr>
              </a:lvl1pPr>
            </a:lstStyle>
            <a:p>
              <a:pPr/>
              <a:r>
                <a:t>Hot</a:t>
              </a:r>
            </a:p>
          </p:txBody>
        </p:sp>
        <p:sp>
          <p:nvSpPr>
            <p:cNvPr id="2310" name="16.30 m"/>
            <p:cNvSpPr txBox="1"/>
            <p:nvPr/>
          </p:nvSpPr>
          <p:spPr>
            <a:xfrm>
              <a:off x="2563073" y="2152497"/>
              <a:ext cx="1903366"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16.30 m</a:t>
              </a:r>
            </a:p>
          </p:txBody>
        </p:sp>
        <p:sp>
          <p:nvSpPr>
            <p:cNvPr id="2311" name="405 ms"/>
            <p:cNvSpPr txBox="1"/>
            <p:nvPr/>
          </p:nvSpPr>
          <p:spPr>
            <a:xfrm>
              <a:off x="4633015" y="5690270"/>
              <a:ext cx="1821789"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878888"/>
                  </a:solidFill>
                  <a:latin typeface="Helvetica"/>
                  <a:ea typeface="Helvetica"/>
                  <a:cs typeface="Helvetica"/>
                  <a:sym typeface="Helvetica"/>
                </a:defRPr>
              </a:lvl1pPr>
            </a:lstStyle>
            <a:p>
              <a:pPr/>
              <a:r>
                <a:t>405 ms</a:t>
              </a:r>
            </a:p>
          </p:txBody>
        </p:sp>
        <p:sp>
          <p:nvSpPr>
            <p:cNvPr id="2312" name="394 ms"/>
            <p:cNvSpPr txBox="1"/>
            <p:nvPr/>
          </p:nvSpPr>
          <p:spPr>
            <a:xfrm>
              <a:off x="6753965" y="5708455"/>
              <a:ext cx="1815504" cy="5840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1E1F1D"/>
                  </a:solidFill>
                  <a:latin typeface="Helvetica"/>
                  <a:ea typeface="Helvetica"/>
                  <a:cs typeface="Helvetica"/>
                  <a:sym typeface="Helvetica"/>
                </a:defRPr>
              </a:lvl1pPr>
            </a:lstStyle>
            <a:p>
              <a:pPr/>
              <a:r>
                <a:t>394 ms</a:t>
              </a:r>
            </a:p>
          </p:txBody>
        </p:sp>
        <p:grpSp>
          <p:nvGrpSpPr>
            <p:cNvPr id="2317" name="Group"/>
            <p:cNvGrpSpPr/>
            <p:nvPr/>
          </p:nvGrpSpPr>
          <p:grpSpPr>
            <a:xfrm>
              <a:off x="679694" y="2992028"/>
              <a:ext cx="3535189" cy="484663"/>
              <a:chOff x="0" y="0"/>
              <a:chExt cx="3535188" cy="484662"/>
            </a:xfrm>
          </p:grpSpPr>
          <p:sp>
            <p:nvSpPr>
              <p:cNvPr id="2313" name="Water"/>
              <p:cNvSpPr/>
              <p:nvPr/>
            </p:nvSpPr>
            <p:spPr>
              <a:xfrm>
                <a:off x="0" y="-1"/>
                <a:ext cx="1397998"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314" name="Rectangle"/>
              <p:cNvSpPr/>
              <p:nvPr/>
            </p:nvSpPr>
            <p:spPr>
              <a:xfrm>
                <a:off x="1852" y="75775"/>
                <a:ext cx="1394292"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15" name="Water"/>
              <p:cNvSpPr/>
              <p:nvPr/>
            </p:nvSpPr>
            <p:spPr>
              <a:xfrm>
                <a:off x="2137190" y="-1"/>
                <a:ext cx="1397999" cy="484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0"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316" name="Rectangle"/>
              <p:cNvSpPr/>
              <p:nvPr/>
            </p:nvSpPr>
            <p:spPr>
              <a:xfrm>
                <a:off x="2139043" y="75775"/>
                <a:ext cx="1394291" cy="33311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2318" name="Line"/>
            <p:cNvSpPr/>
            <p:nvPr/>
          </p:nvSpPr>
          <p:spPr>
            <a:xfrm>
              <a:off x="7701642"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319" name="Line"/>
            <p:cNvSpPr/>
            <p:nvPr/>
          </p:nvSpPr>
          <p:spPr>
            <a:xfrm>
              <a:off x="5601290" y="5280315"/>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grpSp>
      <p:grpSp>
        <p:nvGrpSpPr>
          <p:cNvPr id="2333" name="Group"/>
          <p:cNvGrpSpPr/>
          <p:nvPr/>
        </p:nvGrpSpPr>
        <p:grpSpPr>
          <a:xfrm>
            <a:off x="7633347" y="14274086"/>
            <a:ext cx="9117306" cy="10107825"/>
            <a:chOff x="0" y="0"/>
            <a:chExt cx="9117305" cy="10107823"/>
          </a:xfrm>
        </p:grpSpPr>
        <p:sp>
          <p:nvSpPr>
            <p:cNvPr id="2321" name="Rectangle"/>
            <p:cNvSpPr/>
            <p:nvPr/>
          </p:nvSpPr>
          <p:spPr>
            <a:xfrm>
              <a:off x="0" y="0"/>
              <a:ext cx="9117306" cy="10107824"/>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22"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323" name="2D Column Chart"/>
            <p:cNvGraphicFramePr/>
            <p:nvPr/>
          </p:nvGraphicFramePr>
          <p:xfrm>
            <a:off x="717531" y="3339304"/>
            <a:ext cx="7364589" cy="3607792"/>
          </p:xfrm>
          <a:graphic xmlns:a="http://schemas.openxmlformats.org/drawingml/2006/main">
            <a:graphicData uri="http://schemas.openxmlformats.org/drawingml/2006/chart">
              <c:chart xmlns:c="http://schemas.openxmlformats.org/drawingml/2006/chart" r:id="rId5"/>
            </a:graphicData>
          </a:graphic>
        </p:graphicFrame>
        <p:sp>
          <p:nvSpPr>
            <p:cNvPr id="2324" name="115 GB"/>
            <p:cNvSpPr txBox="1"/>
            <p:nvPr/>
          </p:nvSpPr>
          <p:spPr>
            <a:xfrm>
              <a:off x="1719198" y="3111610"/>
              <a:ext cx="1929720"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115 GB</a:t>
              </a:r>
            </a:p>
          </p:txBody>
        </p:sp>
        <p:sp>
          <p:nvSpPr>
            <p:cNvPr id="2325"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326"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327"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328"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29" name="~2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~20%</a:t>
              </a:r>
              <a:br/>
              <a:r>
                <a:t>smaller</a:t>
              </a:r>
            </a:p>
          </p:txBody>
        </p:sp>
        <p:sp>
          <p:nvSpPr>
            <p:cNvPr id="2330"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331" name="Compressed JSON files on disk  (zstd)"/>
            <p:cNvSpPr txBox="1"/>
            <p:nvPr/>
          </p:nvSpPr>
          <p:spPr>
            <a:xfrm>
              <a:off x="779057" y="7088664"/>
              <a:ext cx="3810001" cy="282160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Compressed</a:t>
              </a:r>
              <a:br/>
              <a:r>
                <a:t>JSON files</a:t>
              </a:r>
              <a:br/>
              <a:r>
                <a:t>on disk </a:t>
              </a:r>
              <a:br/>
              <a:r>
                <a:rPr b="0">
                  <a:solidFill>
                    <a:srgbClr val="6C6C6C"/>
                  </a:solidFill>
                </a:rPr>
                <a:t>(zstd)</a:t>
              </a:r>
            </a:p>
          </p:txBody>
        </p:sp>
        <p:sp>
          <p:nvSpPr>
            <p:cNvPr id="2332" name="ClickHouse (zstd)"/>
            <p:cNvSpPr txBox="1"/>
            <p:nvPr/>
          </p:nvSpPr>
          <p:spPr>
            <a:xfrm>
              <a:off x="4529046" y="7088664"/>
              <a:ext cx="3810001" cy="13433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337" name="Slide Number"/>
          <p:cNvSpPr txBox="1"/>
          <p:nvPr>
            <p:ph type="sldNum" sz="quarter" idx="2"/>
          </p:nvPr>
        </p:nvSpPr>
        <p:spPr>
          <a:xfrm>
            <a:off x="24041703" y="13211409"/>
            <a:ext cx="368573"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350" name="Group"/>
          <p:cNvGrpSpPr/>
          <p:nvPr/>
        </p:nvGrpSpPr>
        <p:grpSpPr>
          <a:xfrm>
            <a:off x="7633347" y="1804088"/>
            <a:ext cx="9117306" cy="10107824"/>
            <a:chOff x="0" y="0"/>
            <a:chExt cx="9117305" cy="10107823"/>
          </a:xfrm>
        </p:grpSpPr>
        <p:sp>
          <p:nvSpPr>
            <p:cNvPr id="2338" name="Rectangle"/>
            <p:cNvSpPr/>
            <p:nvPr/>
          </p:nvSpPr>
          <p:spPr>
            <a:xfrm>
              <a:off x="0" y="0"/>
              <a:ext cx="9117306" cy="10107824"/>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39"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340" name="2D Column Chart"/>
            <p:cNvGraphicFramePr/>
            <p:nvPr/>
          </p:nvGraphicFramePr>
          <p:xfrm>
            <a:off x="717531" y="3339304"/>
            <a:ext cx="7364589" cy="3607792"/>
          </p:xfrm>
          <a:graphic xmlns:a="http://schemas.openxmlformats.org/drawingml/2006/main">
            <a:graphicData uri="http://schemas.openxmlformats.org/drawingml/2006/chart">
              <c:chart xmlns:c="http://schemas.openxmlformats.org/drawingml/2006/chart" r:id="rId3"/>
            </a:graphicData>
          </a:graphic>
        </p:graphicFrame>
        <p:sp>
          <p:nvSpPr>
            <p:cNvPr id="2341" name="115 GB"/>
            <p:cNvSpPr txBox="1"/>
            <p:nvPr/>
          </p:nvSpPr>
          <p:spPr>
            <a:xfrm>
              <a:off x="1719198" y="3111610"/>
              <a:ext cx="1929720"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115 GB</a:t>
              </a:r>
            </a:p>
          </p:txBody>
        </p:sp>
        <p:sp>
          <p:nvSpPr>
            <p:cNvPr id="2342"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343"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344"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345"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46" name="~2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~20%</a:t>
              </a:r>
              <a:br/>
              <a:r>
                <a:t>smaller</a:t>
              </a:r>
            </a:p>
          </p:txBody>
        </p:sp>
        <p:sp>
          <p:nvSpPr>
            <p:cNvPr id="2347"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348" name="Compressed JSON files on disk  (zstd)"/>
            <p:cNvSpPr txBox="1"/>
            <p:nvPr/>
          </p:nvSpPr>
          <p:spPr>
            <a:xfrm>
              <a:off x="779057" y="7088664"/>
              <a:ext cx="3810001" cy="282160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Compressed</a:t>
              </a:r>
              <a:br/>
              <a:r>
                <a:t>JSON files</a:t>
              </a:r>
              <a:br/>
              <a:r>
                <a:t>on disk </a:t>
              </a:r>
              <a:br/>
              <a:r>
                <a:rPr b="0">
                  <a:solidFill>
                    <a:srgbClr val="6C6C6C"/>
                  </a:solidFill>
                </a:rPr>
                <a:t>(zstd)</a:t>
              </a:r>
            </a:p>
          </p:txBody>
        </p:sp>
        <p:sp>
          <p:nvSpPr>
            <p:cNvPr id="2349" name="ClickHouse (zstd)"/>
            <p:cNvSpPr txBox="1"/>
            <p:nvPr/>
          </p:nvSpPr>
          <p:spPr>
            <a:xfrm>
              <a:off x="4529046" y="7088664"/>
              <a:ext cx="3810001" cy="13433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grpSp>
        <p:nvGrpSpPr>
          <p:cNvPr id="2363" name="Group"/>
          <p:cNvGrpSpPr/>
          <p:nvPr/>
        </p:nvGrpSpPr>
        <p:grpSpPr>
          <a:xfrm>
            <a:off x="7633347" y="-9206883"/>
            <a:ext cx="9117306" cy="8771013"/>
            <a:chOff x="0" y="0"/>
            <a:chExt cx="9117305" cy="8771012"/>
          </a:xfrm>
        </p:grpSpPr>
        <p:sp>
          <p:nvSpPr>
            <p:cNvPr id="2351" name="Rectangle"/>
            <p:cNvSpPr/>
            <p:nvPr/>
          </p:nvSpPr>
          <p:spPr>
            <a:xfrm>
              <a:off x="0" y="0"/>
              <a:ext cx="9117306" cy="8771013"/>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52"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353" name="2D Column Chart"/>
            <p:cNvGraphicFramePr/>
            <p:nvPr/>
          </p:nvGraphicFramePr>
          <p:xfrm>
            <a:off x="717531" y="2685465"/>
            <a:ext cx="7364589" cy="4261631"/>
          </p:xfrm>
          <a:graphic xmlns:a="http://schemas.openxmlformats.org/drawingml/2006/main">
            <a:graphicData uri="http://schemas.openxmlformats.org/drawingml/2006/chart">
              <c:chart xmlns:c="http://schemas.openxmlformats.org/drawingml/2006/chart" r:id="rId4"/>
            </a:graphicData>
          </a:graphic>
        </p:graphicFrame>
        <p:sp>
          <p:nvSpPr>
            <p:cNvPr id="2354" name="147 GiB"/>
            <p:cNvSpPr txBox="1"/>
            <p:nvPr/>
          </p:nvSpPr>
          <p:spPr>
            <a:xfrm>
              <a:off x="1719198" y="2297860"/>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355"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356"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357"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358"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59" name="~4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~40%</a:t>
              </a:r>
              <a:br/>
              <a:r>
                <a:t>smaller</a:t>
              </a:r>
            </a:p>
          </p:txBody>
        </p:sp>
        <p:sp>
          <p:nvSpPr>
            <p:cNvPr id="2360"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361" name="MongoDB (zstd)"/>
            <p:cNvSpPr txBox="1"/>
            <p:nvPr/>
          </p:nvSpPr>
          <p:spPr>
            <a:xfrm>
              <a:off x="779058" y="7075964"/>
              <a:ext cx="3810001" cy="14119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MongoDB</a:t>
              </a:r>
              <a:br/>
              <a:r>
                <a:rPr b="0">
                  <a:solidFill>
                    <a:srgbClr val="6C6C6C"/>
                  </a:solidFill>
                </a:rPr>
                <a:t>(zstd)</a:t>
              </a:r>
            </a:p>
          </p:txBody>
        </p:sp>
        <p:sp>
          <p:nvSpPr>
            <p:cNvPr id="2362" name="ClickHouse (zstd)"/>
            <p:cNvSpPr txBox="1"/>
            <p:nvPr/>
          </p:nvSpPr>
          <p:spPr>
            <a:xfrm>
              <a:off x="4529046" y="7075964"/>
              <a:ext cx="3810001" cy="15743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grpSp>
        <p:nvGrpSpPr>
          <p:cNvPr id="2391" name="Group"/>
          <p:cNvGrpSpPr/>
          <p:nvPr/>
        </p:nvGrpSpPr>
        <p:grpSpPr>
          <a:xfrm>
            <a:off x="295260" y="14536393"/>
            <a:ext cx="23793480" cy="12981422"/>
            <a:chOff x="0" y="0"/>
            <a:chExt cx="23793479" cy="12981421"/>
          </a:xfrm>
        </p:grpSpPr>
        <p:sp>
          <p:nvSpPr>
            <p:cNvPr id="2364"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65" name="Rectangle"/>
            <p:cNvSpPr/>
            <p:nvPr/>
          </p:nvSpPr>
          <p:spPr>
            <a:xfrm>
              <a:off x="19700944" y="9392224"/>
              <a:ext cx="2681434" cy="3150569"/>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66" name="Size in GiB"/>
            <p:cNvSpPr txBox="1"/>
            <p:nvPr/>
          </p:nvSpPr>
          <p:spPr>
            <a:xfrm rot="16200000">
              <a:off x="299850" y="10229501"/>
              <a:ext cx="1645966"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Size in GiB</a:t>
              </a:r>
            </a:p>
          </p:txBody>
        </p:sp>
        <p:graphicFrame>
          <p:nvGraphicFramePr>
            <p:cNvPr id="2367" name="2D Column Chart"/>
            <p:cNvGraphicFramePr/>
            <p:nvPr/>
          </p:nvGraphicFramePr>
          <p:xfrm>
            <a:off x="1163155" y="2450287"/>
            <a:ext cx="21193633" cy="9157069"/>
          </p:xfrm>
          <a:graphic xmlns:a="http://schemas.openxmlformats.org/drawingml/2006/main">
            <a:graphicData uri="http://schemas.openxmlformats.org/drawingml/2006/chart">
              <c:chart xmlns:c="http://schemas.openxmlformats.org/drawingml/2006/chart" r:id="rId5"/>
            </a:graphicData>
          </a:graphic>
        </p:graphicFrame>
        <p:grpSp>
          <p:nvGrpSpPr>
            <p:cNvPr id="2370" name="Group"/>
            <p:cNvGrpSpPr/>
            <p:nvPr/>
          </p:nvGrpSpPr>
          <p:grpSpPr>
            <a:xfrm>
              <a:off x="1416620" y="1908743"/>
              <a:ext cx="3322332" cy="887102"/>
              <a:chOff x="0" y="0"/>
              <a:chExt cx="3322331" cy="887100"/>
            </a:xfrm>
          </p:grpSpPr>
          <p:sp>
            <p:nvSpPr>
              <p:cNvPr id="2368"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69"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2371" name="PostgreSQL"/>
            <p:cNvSpPr txBox="1"/>
            <p:nvPr/>
          </p:nvSpPr>
          <p:spPr>
            <a:xfrm>
              <a:off x="1531079" y="11770283"/>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2372" name="DuckDB"/>
            <p:cNvSpPr txBox="1"/>
            <p:nvPr/>
          </p:nvSpPr>
          <p:spPr>
            <a:xfrm>
              <a:off x="4520705" y="11770283"/>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2373" name="Elasticsearch"/>
            <p:cNvSpPr txBox="1"/>
            <p:nvPr/>
          </p:nvSpPr>
          <p:spPr>
            <a:xfrm>
              <a:off x="6630526" y="11770283"/>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2374" name="MongoDB"/>
            <p:cNvSpPr txBox="1"/>
            <p:nvPr/>
          </p:nvSpPr>
          <p:spPr>
            <a:xfrm>
              <a:off x="12206177" y="11770283"/>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2375" name="ClickHouse"/>
            <p:cNvSpPr txBox="1"/>
            <p:nvPr/>
          </p:nvSpPr>
          <p:spPr>
            <a:xfrm>
              <a:off x="19912407" y="11770283"/>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2376" name="GreptimeDB"/>
            <p:cNvSpPr txBox="1"/>
            <p:nvPr/>
          </p:nvSpPr>
          <p:spPr>
            <a:xfrm>
              <a:off x="17218525" y="11770283"/>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2377" name="VictoriaLogs"/>
            <p:cNvSpPr txBox="1"/>
            <p:nvPr/>
          </p:nvSpPr>
          <p:spPr>
            <a:xfrm>
              <a:off x="14560232" y="11770283"/>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2378" name="SingleStore"/>
            <p:cNvSpPr txBox="1"/>
            <p:nvPr/>
          </p:nvSpPr>
          <p:spPr>
            <a:xfrm>
              <a:off x="9423878" y="11770283"/>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sp>
          <p:nvSpPr>
            <p:cNvPr id="2379" name="Rectangle"/>
            <p:cNvSpPr/>
            <p:nvPr/>
          </p:nvSpPr>
          <p:spPr>
            <a:xfrm>
              <a:off x="8283063" y="283211"/>
              <a:ext cx="7689545"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80" name="Most efficient JSON database"/>
            <p:cNvSpPr txBox="1"/>
            <p:nvPr/>
          </p:nvSpPr>
          <p:spPr>
            <a:xfrm>
              <a:off x="1333499" y="476671"/>
              <a:ext cx="140412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Most efficient JSON database</a:t>
              </a:r>
            </a:p>
          </p:txBody>
        </p:sp>
        <p:sp>
          <p:nvSpPr>
            <p:cNvPr id="2381" name="Rectangle"/>
            <p:cNvSpPr/>
            <p:nvPr/>
          </p:nvSpPr>
          <p:spPr>
            <a:xfrm>
              <a:off x="18246391" y="6570053"/>
              <a:ext cx="355601" cy="7874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82" name="Storage size for 1 billion JSON docs"/>
            <p:cNvSpPr txBox="1"/>
            <p:nvPr/>
          </p:nvSpPr>
          <p:spPr>
            <a:xfrm>
              <a:off x="18781884" y="6570053"/>
              <a:ext cx="2985791" cy="787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algn="ctr" defTabSz="457200">
                <a:lnSpc>
                  <a:spcPct val="100000"/>
                </a:lnSpc>
                <a:spcBef>
                  <a:spcPts val="0"/>
                </a:spcBef>
                <a:defRPr sz="2600">
                  <a:solidFill>
                    <a:srgbClr val="000000"/>
                  </a:solidFill>
                  <a:latin typeface="Helvetica"/>
                  <a:ea typeface="Helvetica"/>
                  <a:cs typeface="Helvetica"/>
                  <a:sym typeface="Helvetica"/>
                </a:defRPr>
              </a:pPr>
              <a:r>
                <a:t>Storage size for</a:t>
              </a:r>
              <a:br/>
              <a:r>
                <a:t>1 billion JSON docs </a:t>
              </a:r>
            </a:p>
          </p:txBody>
        </p:sp>
        <p:sp>
          <p:nvSpPr>
            <p:cNvPr id="2383" name="615 GiB"/>
            <p:cNvSpPr txBox="1"/>
            <p:nvPr/>
          </p:nvSpPr>
          <p:spPr>
            <a:xfrm>
              <a:off x="1760929" y="3192943"/>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615 GiB</a:t>
              </a:r>
            </a:p>
          </p:txBody>
        </p:sp>
        <p:sp>
          <p:nvSpPr>
            <p:cNvPr id="2384" name="440 GiB"/>
            <p:cNvSpPr txBox="1"/>
            <p:nvPr/>
          </p:nvSpPr>
          <p:spPr>
            <a:xfrm>
              <a:off x="4378674" y="5321522"/>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440 GiB</a:t>
              </a:r>
            </a:p>
          </p:txBody>
        </p:sp>
        <p:sp>
          <p:nvSpPr>
            <p:cNvPr id="2385" name="360 GiB"/>
            <p:cNvSpPr txBox="1"/>
            <p:nvPr/>
          </p:nvSpPr>
          <p:spPr>
            <a:xfrm>
              <a:off x="6992249" y="632494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360 GiB</a:t>
              </a:r>
            </a:p>
          </p:txBody>
        </p:sp>
        <p:sp>
          <p:nvSpPr>
            <p:cNvPr id="2386" name="219 GiB"/>
            <p:cNvSpPr txBox="1"/>
            <p:nvPr/>
          </p:nvSpPr>
          <p:spPr>
            <a:xfrm>
              <a:off x="9609993" y="805001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219 GiB</a:t>
              </a:r>
            </a:p>
          </p:txBody>
        </p:sp>
        <p:sp>
          <p:nvSpPr>
            <p:cNvPr id="2387" name="147 GiB"/>
            <p:cNvSpPr txBox="1"/>
            <p:nvPr/>
          </p:nvSpPr>
          <p:spPr>
            <a:xfrm>
              <a:off x="12227738" y="8915697"/>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388" name="113 GiB"/>
            <p:cNvSpPr txBox="1"/>
            <p:nvPr/>
          </p:nvSpPr>
          <p:spPr>
            <a:xfrm>
              <a:off x="14841312" y="93524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113 GiB</a:t>
              </a:r>
            </a:p>
          </p:txBody>
        </p:sp>
        <p:sp>
          <p:nvSpPr>
            <p:cNvPr id="2389" name="101 GiB"/>
            <p:cNvSpPr txBox="1"/>
            <p:nvPr/>
          </p:nvSpPr>
          <p:spPr>
            <a:xfrm>
              <a:off x="17459332" y="94921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101 GiB</a:t>
              </a:r>
            </a:p>
          </p:txBody>
        </p:sp>
        <p:sp>
          <p:nvSpPr>
            <p:cNvPr id="2390" name="92 GiB"/>
            <p:cNvSpPr txBox="1"/>
            <p:nvPr/>
          </p:nvSpPr>
          <p:spPr>
            <a:xfrm>
              <a:off x="20076802" y="9581065"/>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39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423" name="Group"/>
          <p:cNvGrpSpPr/>
          <p:nvPr/>
        </p:nvGrpSpPr>
        <p:grpSpPr>
          <a:xfrm>
            <a:off x="295259" y="367289"/>
            <a:ext cx="23793481" cy="12981422"/>
            <a:chOff x="0" y="0"/>
            <a:chExt cx="23793479" cy="12981421"/>
          </a:xfrm>
        </p:grpSpPr>
        <p:sp>
          <p:nvSpPr>
            <p:cNvPr id="2396"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97" name="Rectangle"/>
            <p:cNvSpPr/>
            <p:nvPr/>
          </p:nvSpPr>
          <p:spPr>
            <a:xfrm>
              <a:off x="19700944" y="9392224"/>
              <a:ext cx="2681434" cy="3150569"/>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398" name="Size in GiB"/>
            <p:cNvSpPr txBox="1"/>
            <p:nvPr/>
          </p:nvSpPr>
          <p:spPr>
            <a:xfrm rot="16200000">
              <a:off x="299850" y="10229501"/>
              <a:ext cx="1645966"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Size in GiB</a:t>
              </a:r>
            </a:p>
          </p:txBody>
        </p:sp>
        <p:graphicFrame>
          <p:nvGraphicFramePr>
            <p:cNvPr id="2399" name="2D Column Chart"/>
            <p:cNvGraphicFramePr/>
            <p:nvPr/>
          </p:nvGraphicFramePr>
          <p:xfrm>
            <a:off x="1163155" y="2450287"/>
            <a:ext cx="21193633" cy="9157069"/>
          </p:xfrm>
          <a:graphic xmlns:a="http://schemas.openxmlformats.org/drawingml/2006/main">
            <a:graphicData uri="http://schemas.openxmlformats.org/drawingml/2006/chart">
              <c:chart xmlns:c="http://schemas.openxmlformats.org/drawingml/2006/chart" r:id="rId3"/>
            </a:graphicData>
          </a:graphic>
        </p:graphicFrame>
        <p:grpSp>
          <p:nvGrpSpPr>
            <p:cNvPr id="2402" name="Group"/>
            <p:cNvGrpSpPr/>
            <p:nvPr/>
          </p:nvGrpSpPr>
          <p:grpSpPr>
            <a:xfrm>
              <a:off x="1416620" y="1908743"/>
              <a:ext cx="3322332" cy="887102"/>
              <a:chOff x="0" y="0"/>
              <a:chExt cx="3322331" cy="887100"/>
            </a:xfrm>
          </p:grpSpPr>
          <p:sp>
            <p:nvSpPr>
              <p:cNvPr id="2400"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01"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2403" name="PostgreSQL"/>
            <p:cNvSpPr txBox="1"/>
            <p:nvPr/>
          </p:nvSpPr>
          <p:spPr>
            <a:xfrm>
              <a:off x="1531079" y="11770283"/>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2404" name="DuckDB"/>
            <p:cNvSpPr txBox="1"/>
            <p:nvPr/>
          </p:nvSpPr>
          <p:spPr>
            <a:xfrm>
              <a:off x="4520705" y="11770283"/>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2405" name="Elasticsearch"/>
            <p:cNvSpPr txBox="1"/>
            <p:nvPr/>
          </p:nvSpPr>
          <p:spPr>
            <a:xfrm>
              <a:off x="6630526" y="11770283"/>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2406" name="MongoDB"/>
            <p:cNvSpPr txBox="1"/>
            <p:nvPr/>
          </p:nvSpPr>
          <p:spPr>
            <a:xfrm>
              <a:off x="12206177" y="11770283"/>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2407" name="ClickHouse"/>
            <p:cNvSpPr txBox="1"/>
            <p:nvPr/>
          </p:nvSpPr>
          <p:spPr>
            <a:xfrm>
              <a:off x="19912407" y="11770283"/>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2408" name="GreptimeDB"/>
            <p:cNvSpPr txBox="1"/>
            <p:nvPr/>
          </p:nvSpPr>
          <p:spPr>
            <a:xfrm>
              <a:off x="17218525" y="11770283"/>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2409" name="VictoriaLogs"/>
            <p:cNvSpPr txBox="1"/>
            <p:nvPr/>
          </p:nvSpPr>
          <p:spPr>
            <a:xfrm>
              <a:off x="14560232" y="11770283"/>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2410" name="SingleStore"/>
            <p:cNvSpPr txBox="1"/>
            <p:nvPr/>
          </p:nvSpPr>
          <p:spPr>
            <a:xfrm>
              <a:off x="9423878" y="11770283"/>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sp>
          <p:nvSpPr>
            <p:cNvPr id="2411" name="Rectangle"/>
            <p:cNvSpPr/>
            <p:nvPr/>
          </p:nvSpPr>
          <p:spPr>
            <a:xfrm>
              <a:off x="8283063" y="283211"/>
              <a:ext cx="7689545"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12" name="Most efficient JSON database"/>
            <p:cNvSpPr txBox="1"/>
            <p:nvPr/>
          </p:nvSpPr>
          <p:spPr>
            <a:xfrm>
              <a:off x="1333499" y="476671"/>
              <a:ext cx="140412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Most efficient JSON database</a:t>
              </a:r>
            </a:p>
          </p:txBody>
        </p:sp>
        <p:sp>
          <p:nvSpPr>
            <p:cNvPr id="2413" name="Rectangle"/>
            <p:cNvSpPr/>
            <p:nvPr/>
          </p:nvSpPr>
          <p:spPr>
            <a:xfrm>
              <a:off x="18246391" y="6570053"/>
              <a:ext cx="355601" cy="7874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14" name="Storage size for 1 billion JSON docs"/>
            <p:cNvSpPr txBox="1"/>
            <p:nvPr/>
          </p:nvSpPr>
          <p:spPr>
            <a:xfrm>
              <a:off x="18781884" y="6570053"/>
              <a:ext cx="2985791" cy="787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algn="ctr" defTabSz="457200">
                <a:lnSpc>
                  <a:spcPct val="100000"/>
                </a:lnSpc>
                <a:spcBef>
                  <a:spcPts val="0"/>
                </a:spcBef>
                <a:defRPr sz="2600">
                  <a:solidFill>
                    <a:srgbClr val="000000"/>
                  </a:solidFill>
                  <a:latin typeface="Helvetica"/>
                  <a:ea typeface="Helvetica"/>
                  <a:cs typeface="Helvetica"/>
                  <a:sym typeface="Helvetica"/>
                </a:defRPr>
              </a:pPr>
              <a:r>
                <a:t>Storage size for</a:t>
              </a:r>
              <a:br/>
              <a:r>
                <a:t>1 billion JSON docs </a:t>
              </a:r>
            </a:p>
          </p:txBody>
        </p:sp>
        <p:sp>
          <p:nvSpPr>
            <p:cNvPr id="2415" name="615 GiB"/>
            <p:cNvSpPr txBox="1"/>
            <p:nvPr/>
          </p:nvSpPr>
          <p:spPr>
            <a:xfrm>
              <a:off x="1760929" y="3192943"/>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615 GiB</a:t>
              </a:r>
            </a:p>
          </p:txBody>
        </p:sp>
        <p:sp>
          <p:nvSpPr>
            <p:cNvPr id="2416" name="440 GiB"/>
            <p:cNvSpPr txBox="1"/>
            <p:nvPr/>
          </p:nvSpPr>
          <p:spPr>
            <a:xfrm>
              <a:off x="4378674" y="5321522"/>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440 GiB</a:t>
              </a:r>
            </a:p>
          </p:txBody>
        </p:sp>
        <p:sp>
          <p:nvSpPr>
            <p:cNvPr id="2417" name="360 GiB"/>
            <p:cNvSpPr txBox="1"/>
            <p:nvPr/>
          </p:nvSpPr>
          <p:spPr>
            <a:xfrm>
              <a:off x="6992249" y="632494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360 GiB</a:t>
              </a:r>
            </a:p>
          </p:txBody>
        </p:sp>
        <p:sp>
          <p:nvSpPr>
            <p:cNvPr id="2418" name="219 GiB"/>
            <p:cNvSpPr txBox="1"/>
            <p:nvPr/>
          </p:nvSpPr>
          <p:spPr>
            <a:xfrm>
              <a:off x="9609993" y="805001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219 GiB</a:t>
              </a:r>
            </a:p>
          </p:txBody>
        </p:sp>
        <p:sp>
          <p:nvSpPr>
            <p:cNvPr id="2419" name="147 GiB"/>
            <p:cNvSpPr txBox="1"/>
            <p:nvPr/>
          </p:nvSpPr>
          <p:spPr>
            <a:xfrm>
              <a:off x="12227738" y="8915697"/>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420" name="113 GiB"/>
            <p:cNvSpPr txBox="1"/>
            <p:nvPr/>
          </p:nvSpPr>
          <p:spPr>
            <a:xfrm>
              <a:off x="14841312" y="93524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113 GiB</a:t>
              </a:r>
            </a:p>
          </p:txBody>
        </p:sp>
        <p:sp>
          <p:nvSpPr>
            <p:cNvPr id="2421" name="101 GiB"/>
            <p:cNvSpPr txBox="1"/>
            <p:nvPr/>
          </p:nvSpPr>
          <p:spPr>
            <a:xfrm>
              <a:off x="17459332" y="94921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101 GiB</a:t>
              </a:r>
            </a:p>
          </p:txBody>
        </p:sp>
        <p:sp>
          <p:nvSpPr>
            <p:cNvPr id="2422" name="92 GiB"/>
            <p:cNvSpPr txBox="1"/>
            <p:nvPr/>
          </p:nvSpPr>
          <p:spPr>
            <a:xfrm>
              <a:off x="20076802" y="9581065"/>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grpSp>
      <p:sp>
        <p:nvSpPr>
          <p:cNvPr id="2424" name="Text"/>
          <p:cNvSpPr txBox="1"/>
          <p:nvPr/>
        </p:nvSpPr>
        <p:spPr>
          <a:xfrm>
            <a:off x="24035695" y="13211409"/>
            <a:ext cx="368574"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b">
            <a:spAutoFit/>
          </a:bodyPr>
          <a:lstStyle>
            <a:lvl1pPr algn="ctr" defTabSz="584200">
              <a:lnSpc>
                <a:spcPct val="100000"/>
              </a:lnSpc>
              <a:spcBef>
                <a:spcPts val="0"/>
              </a:spcBef>
              <a:defRPr sz="1800">
                <a:solidFill>
                  <a:srgbClr val="A9A9A9"/>
                </a:solidFill>
                <a:latin typeface="Helvetica"/>
                <a:ea typeface="Helvetica"/>
                <a:cs typeface="Helvetica"/>
                <a:sym typeface="Helvetica"/>
              </a:defRPr>
            </a:lvl1pPr>
          </a:lstStyle>
          <a:p>
            <a:pPr/>
            <a:fld id="{86CB4B4D-7CA3-9044-876B-883B54F8677D}" type="slidenum"/>
          </a:p>
        </p:txBody>
      </p:sp>
      <p:grpSp>
        <p:nvGrpSpPr>
          <p:cNvPr id="2437" name="Group"/>
          <p:cNvGrpSpPr/>
          <p:nvPr/>
        </p:nvGrpSpPr>
        <p:grpSpPr>
          <a:xfrm>
            <a:off x="7633347" y="-10510895"/>
            <a:ext cx="9117306" cy="10107824"/>
            <a:chOff x="0" y="0"/>
            <a:chExt cx="9117305" cy="10107823"/>
          </a:xfrm>
        </p:grpSpPr>
        <p:sp>
          <p:nvSpPr>
            <p:cNvPr id="2425" name="Rectangle"/>
            <p:cNvSpPr/>
            <p:nvPr/>
          </p:nvSpPr>
          <p:spPr>
            <a:xfrm>
              <a:off x="0" y="0"/>
              <a:ext cx="9117306" cy="10107824"/>
            </a:xfrm>
            <a:prstGeom prst="roundRect">
              <a:avLst>
                <a:gd name="adj" fmla="val 0"/>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26" name="Rectangle"/>
            <p:cNvSpPr/>
            <p:nvPr/>
          </p:nvSpPr>
          <p:spPr>
            <a:xfrm>
              <a:off x="5307438" y="1788593"/>
              <a:ext cx="2253216" cy="157438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427" name="2D Column Chart"/>
            <p:cNvGraphicFramePr/>
            <p:nvPr/>
          </p:nvGraphicFramePr>
          <p:xfrm>
            <a:off x="717531" y="3339304"/>
            <a:ext cx="7364589" cy="3607792"/>
          </p:xfrm>
          <a:graphic xmlns:a="http://schemas.openxmlformats.org/drawingml/2006/main">
            <a:graphicData uri="http://schemas.openxmlformats.org/drawingml/2006/chart">
              <c:chart xmlns:c="http://schemas.openxmlformats.org/drawingml/2006/chart" r:id="rId4"/>
            </a:graphicData>
          </a:graphic>
        </p:graphicFrame>
        <p:sp>
          <p:nvSpPr>
            <p:cNvPr id="2428" name="115 GB"/>
            <p:cNvSpPr txBox="1"/>
            <p:nvPr/>
          </p:nvSpPr>
          <p:spPr>
            <a:xfrm>
              <a:off x="1719198" y="3111610"/>
              <a:ext cx="1929720"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115 GB</a:t>
              </a:r>
            </a:p>
          </p:txBody>
        </p:sp>
        <p:sp>
          <p:nvSpPr>
            <p:cNvPr id="2429" name="92 GiB"/>
            <p:cNvSpPr txBox="1"/>
            <p:nvPr/>
          </p:nvSpPr>
          <p:spPr>
            <a:xfrm>
              <a:off x="5599505" y="3733886"/>
              <a:ext cx="1669082" cy="6871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sp>
          <p:nvSpPr>
            <p:cNvPr id="2430" name="Storage size"/>
            <p:cNvSpPr txBox="1"/>
            <p:nvPr/>
          </p:nvSpPr>
          <p:spPr>
            <a:xfrm>
              <a:off x="2871612" y="166321"/>
              <a:ext cx="337407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000000"/>
                  </a:solidFill>
                  <a:latin typeface="Helvetica"/>
                  <a:ea typeface="Helvetica"/>
                  <a:cs typeface="Helvetica"/>
                  <a:sym typeface="Helvetica"/>
                </a:defRPr>
              </a:lvl1pPr>
            </a:lstStyle>
            <a:p>
              <a:pPr/>
              <a:r>
                <a:t>Storage size</a:t>
              </a:r>
            </a:p>
          </p:txBody>
        </p:sp>
        <p:sp>
          <p:nvSpPr>
            <p:cNvPr id="2431" name="1 billion JSON documents"/>
            <p:cNvSpPr txBox="1"/>
            <p:nvPr/>
          </p:nvSpPr>
          <p:spPr>
            <a:xfrm>
              <a:off x="1128432" y="947006"/>
              <a:ext cx="686043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4300">
                  <a:solidFill>
                    <a:srgbClr val="434343"/>
                  </a:solidFill>
                  <a:latin typeface="Helvetica"/>
                  <a:ea typeface="Helvetica"/>
                  <a:cs typeface="Helvetica"/>
                  <a:sym typeface="Helvetica"/>
                </a:defRPr>
              </a:lvl1pPr>
            </a:lstStyle>
            <a:p>
              <a:pPr/>
              <a:r>
                <a:t>1 billion JSON documents</a:t>
              </a:r>
            </a:p>
          </p:txBody>
        </p:sp>
        <p:sp>
          <p:nvSpPr>
            <p:cNvPr id="2432" name="Rounded Rectangle"/>
            <p:cNvSpPr/>
            <p:nvPr/>
          </p:nvSpPr>
          <p:spPr>
            <a:xfrm>
              <a:off x="5456909" y="2020117"/>
              <a:ext cx="1954278" cy="1203103"/>
            </a:xfrm>
            <a:prstGeom prst="roundRect">
              <a:avLst>
                <a:gd name="adj" fmla="val 14727"/>
              </a:avLst>
            </a:prstGeom>
            <a:noFill/>
            <a:ln w="381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33" name="~20% smaller"/>
            <p:cNvSpPr txBox="1"/>
            <p:nvPr/>
          </p:nvSpPr>
          <p:spPr>
            <a:xfrm>
              <a:off x="5673781" y="2106326"/>
              <a:ext cx="1520529" cy="10306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algn="ctr">
                <a:lnSpc>
                  <a:spcPct val="100000"/>
                </a:lnSpc>
                <a:spcBef>
                  <a:spcPts val="0"/>
                </a:spcBef>
                <a:defRPr b="1" sz="3000">
                  <a:solidFill>
                    <a:srgbClr val="000000"/>
                  </a:solidFill>
                  <a:latin typeface="Helvetica"/>
                  <a:ea typeface="Helvetica"/>
                  <a:cs typeface="Helvetica"/>
                  <a:sym typeface="Helvetica"/>
                </a:defRPr>
              </a:pPr>
              <a:r>
                <a:t>~20%</a:t>
              </a:r>
              <a:br/>
              <a:r>
                <a:t>smaller</a:t>
              </a:r>
            </a:p>
          </p:txBody>
        </p:sp>
        <p:sp>
          <p:nvSpPr>
            <p:cNvPr id="2434" name="Line"/>
            <p:cNvSpPr/>
            <p:nvPr/>
          </p:nvSpPr>
          <p:spPr>
            <a:xfrm>
              <a:off x="6434045" y="3263123"/>
              <a:ext cx="1" cy="465251"/>
            </a:xfrm>
            <a:prstGeom prst="line">
              <a:avLst/>
            </a:prstGeom>
            <a:noFill/>
            <a:ln w="38100" cap="flat">
              <a:solidFill>
                <a:srgbClr val="000000"/>
              </a:solidFill>
              <a:custDash>
                <a:ds d="200000" sp="200000"/>
              </a:custDash>
              <a:miter lim="400000"/>
              <a:tailEnd type="triangle" w="med" len="med"/>
            </a:ln>
            <a:effectLst/>
          </p:spPr>
          <p:txBody>
            <a:bodyPr wrap="square" lIns="50800" tIns="50800" rIns="50800" bIns="50800" numCol="1" anchor="ctr">
              <a:noAutofit/>
            </a:bodyPr>
            <a:lstStyle/>
            <a:p>
              <a:pPr/>
            </a:p>
          </p:txBody>
        </p:sp>
        <p:sp>
          <p:nvSpPr>
            <p:cNvPr id="2435" name="Compressed JSON files on disk  (zstd)"/>
            <p:cNvSpPr txBox="1"/>
            <p:nvPr/>
          </p:nvSpPr>
          <p:spPr>
            <a:xfrm>
              <a:off x="779057" y="7088664"/>
              <a:ext cx="3810001" cy="282160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Compressed</a:t>
              </a:r>
              <a:br/>
              <a:r>
                <a:t>JSON files</a:t>
              </a:r>
              <a:br/>
              <a:r>
                <a:t>on disk </a:t>
              </a:r>
              <a:br/>
              <a:r>
                <a:rPr b="0">
                  <a:solidFill>
                    <a:srgbClr val="6C6C6C"/>
                  </a:solidFill>
                </a:rPr>
                <a:t>(zstd)</a:t>
              </a:r>
            </a:p>
          </p:txBody>
        </p:sp>
        <p:sp>
          <p:nvSpPr>
            <p:cNvPr id="2436" name="ClickHouse (zstd)"/>
            <p:cNvSpPr txBox="1"/>
            <p:nvPr/>
          </p:nvSpPr>
          <p:spPr>
            <a:xfrm>
              <a:off x="4529046" y="7088664"/>
              <a:ext cx="3810001" cy="13433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algn="ctr">
                <a:lnSpc>
                  <a:spcPct val="100000"/>
                </a:lnSpc>
                <a:spcBef>
                  <a:spcPts val="0"/>
                </a:spcBef>
                <a:defRPr b="1" sz="4500">
                  <a:solidFill>
                    <a:srgbClr val="000000"/>
                  </a:solidFill>
                  <a:latin typeface="Helvetica"/>
                  <a:ea typeface="Helvetica"/>
                  <a:cs typeface="Helvetica"/>
                  <a:sym typeface="Helvetica"/>
                </a:defRPr>
              </a:pPr>
              <a:r>
                <a:t>ClickHouse</a:t>
              </a:r>
              <a:br/>
              <a:r>
                <a:rPr b="0">
                  <a:solidFill>
                    <a:srgbClr val="6C6C6C"/>
                  </a:solidFill>
                </a:rPr>
                <a:t>(zstd)</a:t>
              </a:r>
            </a:p>
          </p:txBody>
        </p:sp>
      </p:grpSp>
      <p:grpSp>
        <p:nvGrpSpPr>
          <p:cNvPr id="2499" name="Group"/>
          <p:cNvGrpSpPr/>
          <p:nvPr/>
        </p:nvGrpSpPr>
        <p:grpSpPr>
          <a:xfrm>
            <a:off x="236130" y="14119071"/>
            <a:ext cx="23852610" cy="12981423"/>
            <a:chOff x="-59129" y="0"/>
            <a:chExt cx="23852609" cy="12981421"/>
          </a:xfrm>
        </p:grpSpPr>
        <p:sp>
          <p:nvSpPr>
            <p:cNvPr id="2438"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39" name="Rectangle"/>
            <p:cNvSpPr/>
            <p:nvPr/>
          </p:nvSpPr>
          <p:spPr>
            <a:xfrm>
              <a:off x="498369" y="9446931"/>
              <a:ext cx="4142984" cy="42619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440" name="2D Column Chart"/>
            <p:cNvGraphicFramePr/>
            <p:nvPr/>
          </p:nvGraphicFramePr>
          <p:xfrm>
            <a:off x="-59130" y="2595135"/>
            <a:ext cx="23596718" cy="8974292"/>
          </p:xfrm>
          <a:graphic xmlns:a="http://schemas.openxmlformats.org/drawingml/2006/main">
            <a:graphicData uri="http://schemas.openxmlformats.org/drawingml/2006/chart">
              <c:chart xmlns:c="http://schemas.openxmlformats.org/drawingml/2006/chart" r:id="rId5"/>
            </a:graphicData>
          </a:graphic>
        </p:graphicFrame>
        <p:sp>
          <p:nvSpPr>
            <p:cNvPr id="2441" name="Rectangle"/>
            <p:cNvSpPr/>
            <p:nvPr/>
          </p:nvSpPr>
          <p:spPr>
            <a:xfrm>
              <a:off x="498369" y="7058332"/>
              <a:ext cx="4142984" cy="1116497"/>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42" name="Rectangle"/>
            <p:cNvSpPr/>
            <p:nvPr/>
          </p:nvSpPr>
          <p:spPr>
            <a:xfrm>
              <a:off x="1229145" y="12273867"/>
              <a:ext cx="2681433" cy="5588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43" name="JSONBench query ① (count aggregation on full data set) with 1 billion JSON documents"/>
            <p:cNvSpPr txBox="1"/>
            <p:nvPr/>
          </p:nvSpPr>
          <p:spPr>
            <a:xfrm>
              <a:off x="560611" y="711393"/>
              <a:ext cx="22672257" cy="685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ctr">
                <a:lnSpc>
                  <a:spcPct val="130000"/>
                </a:lnSpc>
                <a:spcBef>
                  <a:spcPts val="0"/>
                </a:spcBef>
                <a:defRPr sz="3800">
                  <a:solidFill>
                    <a:srgbClr val="000000"/>
                  </a:solidFill>
                  <a:latin typeface="Helvetica"/>
                  <a:ea typeface="Helvetica"/>
                  <a:cs typeface="Helvetica"/>
                  <a:sym typeface="Helvetica"/>
                </a:defRPr>
              </a:pPr>
              <a:r>
                <a:rPr b="1"/>
                <a:t>JSONBench</a:t>
              </a:r>
              <a:r>
                <a:t> </a:t>
              </a:r>
              <a:r>
                <a:rPr b="1"/>
                <a:t>query ①</a:t>
              </a:r>
              <a:r>
                <a:t> (</a:t>
              </a:r>
              <a:r>
                <a:rPr sz="3600"/>
                <a:t>count</a:t>
              </a:r>
              <a:r>
                <a:t> aggregation on full data set) with </a:t>
              </a:r>
              <a:r>
                <a:rPr b="1"/>
                <a:t>1 billion JSON documents</a:t>
              </a:r>
            </a:p>
          </p:txBody>
        </p:sp>
        <p:sp>
          <p:nvSpPr>
            <p:cNvPr id="2444" name="Hot"/>
            <p:cNvSpPr txBox="1"/>
            <p:nvPr/>
          </p:nvSpPr>
          <p:spPr>
            <a:xfrm>
              <a:off x="8054172"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445" name="Cold"/>
            <p:cNvSpPr txBox="1"/>
            <p:nvPr/>
          </p:nvSpPr>
          <p:spPr>
            <a:xfrm>
              <a:off x="10281259"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446" name="Hot"/>
            <p:cNvSpPr txBox="1"/>
            <p:nvPr/>
          </p:nvSpPr>
          <p:spPr>
            <a:xfrm>
              <a:off x="17350393"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447" name="Hot"/>
            <p:cNvSpPr txBox="1"/>
            <p:nvPr/>
          </p:nvSpPr>
          <p:spPr>
            <a:xfrm>
              <a:off x="3429474"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448" name="Square"/>
            <p:cNvSpPr/>
            <p:nvPr/>
          </p:nvSpPr>
          <p:spPr>
            <a:xfrm>
              <a:off x="10151168" y="7862358"/>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49" name="Square"/>
            <p:cNvSpPr/>
            <p:nvPr/>
          </p:nvSpPr>
          <p:spPr>
            <a:xfrm>
              <a:off x="3168759" y="7533467"/>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50" name="Square"/>
            <p:cNvSpPr/>
            <p:nvPr/>
          </p:nvSpPr>
          <p:spPr>
            <a:xfrm>
              <a:off x="12486082" y="9019392"/>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51" name="Square"/>
            <p:cNvSpPr/>
            <p:nvPr/>
          </p:nvSpPr>
          <p:spPr>
            <a:xfrm>
              <a:off x="7895580" y="8744457"/>
              <a:ext cx="59692" cy="59447"/>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52" name="Cold"/>
            <p:cNvSpPr txBox="1"/>
            <p:nvPr/>
          </p:nvSpPr>
          <p:spPr>
            <a:xfrm>
              <a:off x="1492469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453" name="Hot"/>
            <p:cNvSpPr txBox="1"/>
            <p:nvPr/>
          </p:nvSpPr>
          <p:spPr>
            <a:xfrm>
              <a:off x="12690715"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454" name="Cold"/>
            <p:cNvSpPr txBox="1"/>
            <p:nvPr/>
          </p:nvSpPr>
          <p:spPr>
            <a:xfrm>
              <a:off x="968363"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455" name="Cold"/>
            <p:cNvSpPr txBox="1"/>
            <p:nvPr/>
          </p:nvSpPr>
          <p:spPr>
            <a:xfrm>
              <a:off x="5625111"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456" name="Cold"/>
            <p:cNvSpPr txBox="1"/>
            <p:nvPr/>
          </p:nvSpPr>
          <p:spPr>
            <a:xfrm>
              <a:off x="1959637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457" name="Hot"/>
            <p:cNvSpPr txBox="1"/>
            <p:nvPr/>
          </p:nvSpPr>
          <p:spPr>
            <a:xfrm>
              <a:off x="22036056"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458" name="ClickHouse"/>
            <p:cNvSpPr txBox="1"/>
            <p:nvPr/>
          </p:nvSpPr>
          <p:spPr>
            <a:xfrm>
              <a:off x="1475193" y="12273867"/>
              <a:ext cx="218933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ClickHouse</a:t>
              </a:r>
            </a:p>
          </p:txBody>
        </p:sp>
        <p:sp>
          <p:nvSpPr>
            <p:cNvPr id="2459" name="MongoDB"/>
            <p:cNvSpPr txBox="1"/>
            <p:nvPr/>
          </p:nvSpPr>
          <p:spPr>
            <a:xfrm>
              <a:off x="6276856" y="12273867"/>
              <a:ext cx="1912889"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MongoDB</a:t>
              </a:r>
            </a:p>
          </p:txBody>
        </p:sp>
        <p:sp>
          <p:nvSpPr>
            <p:cNvPr id="2460" name="PostgreSQL"/>
            <p:cNvSpPr txBox="1"/>
            <p:nvPr/>
          </p:nvSpPr>
          <p:spPr>
            <a:xfrm>
              <a:off x="20065606" y="12273867"/>
              <a:ext cx="231602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PostgreSQL</a:t>
              </a:r>
            </a:p>
          </p:txBody>
        </p:sp>
        <p:sp>
          <p:nvSpPr>
            <p:cNvPr id="2461" name="DuckDB"/>
            <p:cNvSpPr txBox="1"/>
            <p:nvPr/>
          </p:nvSpPr>
          <p:spPr>
            <a:xfrm>
              <a:off x="15762051" y="12273867"/>
              <a:ext cx="159625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DuckDB</a:t>
              </a:r>
            </a:p>
          </p:txBody>
        </p:sp>
        <p:sp>
          <p:nvSpPr>
            <p:cNvPr id="2462" name="Elasticsearch"/>
            <p:cNvSpPr txBox="1"/>
            <p:nvPr/>
          </p:nvSpPr>
          <p:spPr>
            <a:xfrm>
              <a:off x="10611106" y="12273867"/>
              <a:ext cx="257126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Elasticsearch</a:t>
              </a:r>
            </a:p>
          </p:txBody>
        </p:sp>
        <p:sp>
          <p:nvSpPr>
            <p:cNvPr id="2463" name="16.54 m"/>
            <p:cNvSpPr txBox="1"/>
            <p:nvPr/>
          </p:nvSpPr>
          <p:spPr>
            <a:xfrm>
              <a:off x="5176963"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16.54 m</a:t>
              </a:r>
            </a:p>
          </p:txBody>
        </p:sp>
        <p:sp>
          <p:nvSpPr>
            <p:cNvPr id="2464" name="16.30 m"/>
            <p:cNvSpPr txBox="1"/>
            <p:nvPr/>
          </p:nvSpPr>
          <p:spPr>
            <a:xfrm>
              <a:off x="7502745"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16.30 m</a:t>
              </a:r>
            </a:p>
          </p:txBody>
        </p:sp>
        <p:sp>
          <p:nvSpPr>
            <p:cNvPr id="2465" name="5.02 s"/>
            <p:cNvSpPr txBox="1"/>
            <p:nvPr/>
          </p:nvSpPr>
          <p:spPr>
            <a:xfrm>
              <a:off x="10045589"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5.02 s</a:t>
              </a:r>
            </a:p>
          </p:txBody>
        </p:sp>
        <p:sp>
          <p:nvSpPr>
            <p:cNvPr id="2466" name="5.02 s"/>
            <p:cNvSpPr txBox="1"/>
            <p:nvPr/>
          </p:nvSpPr>
          <p:spPr>
            <a:xfrm>
              <a:off x="12362448"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5.02 s</a:t>
              </a:r>
            </a:p>
          </p:txBody>
        </p:sp>
        <p:sp>
          <p:nvSpPr>
            <p:cNvPr id="2467" name="1.09 h"/>
            <p:cNvSpPr txBox="1"/>
            <p:nvPr/>
          </p:nvSpPr>
          <p:spPr>
            <a:xfrm>
              <a:off x="19340097"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1.09 h</a:t>
              </a:r>
            </a:p>
          </p:txBody>
        </p:sp>
        <p:sp>
          <p:nvSpPr>
            <p:cNvPr id="2468" name="Rounded Rectangle"/>
            <p:cNvSpPr/>
            <p:nvPr/>
          </p:nvSpPr>
          <p:spPr>
            <a:xfrm>
              <a:off x="35762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69" name="Rounded Rectangle"/>
            <p:cNvSpPr/>
            <p:nvPr/>
          </p:nvSpPr>
          <p:spPr>
            <a:xfrm>
              <a:off x="502106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70" name="Rounded Rectangle"/>
            <p:cNvSpPr/>
            <p:nvPr/>
          </p:nvSpPr>
          <p:spPr>
            <a:xfrm>
              <a:off x="9684503"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71" name="Rounded Rectangle"/>
            <p:cNvSpPr/>
            <p:nvPr/>
          </p:nvSpPr>
          <p:spPr>
            <a:xfrm>
              <a:off x="14347942" y="2035321"/>
              <a:ext cx="4424475"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72" name="Rounded Rectangle"/>
            <p:cNvSpPr/>
            <p:nvPr/>
          </p:nvSpPr>
          <p:spPr>
            <a:xfrm>
              <a:off x="19011382"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473" name="1.08 h"/>
            <p:cNvSpPr txBox="1"/>
            <p:nvPr/>
          </p:nvSpPr>
          <p:spPr>
            <a:xfrm>
              <a:off x="21659031"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1.08 h</a:t>
              </a:r>
            </a:p>
          </p:txBody>
        </p:sp>
        <p:sp>
          <p:nvSpPr>
            <p:cNvPr id="2474" name="Peak memory…"/>
            <p:cNvSpPr txBox="1"/>
            <p:nvPr/>
          </p:nvSpPr>
          <p:spPr>
            <a:xfrm>
              <a:off x="498420" y="8683538"/>
              <a:ext cx="1837767"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475" name="2.78 MB"/>
            <p:cNvSpPr txBox="1"/>
            <p:nvPr/>
          </p:nvSpPr>
          <p:spPr>
            <a:xfrm>
              <a:off x="832185" y="9465059"/>
              <a:ext cx="1170237"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2.78 MB</a:t>
              </a:r>
            </a:p>
          </p:txBody>
        </p:sp>
        <p:sp>
          <p:nvSpPr>
            <p:cNvPr id="2476" name="Peak memory…"/>
            <p:cNvSpPr txBox="1"/>
            <p:nvPr/>
          </p:nvSpPr>
          <p:spPr>
            <a:xfrm>
              <a:off x="2864188" y="8683538"/>
              <a:ext cx="1837768"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477" name="783.68 KB"/>
            <p:cNvSpPr txBox="1"/>
            <p:nvPr/>
          </p:nvSpPr>
          <p:spPr>
            <a:xfrm>
              <a:off x="3058049" y="9465059"/>
              <a:ext cx="1450046"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783.68 KB</a:t>
              </a:r>
            </a:p>
          </p:txBody>
        </p:sp>
        <p:sp>
          <p:nvSpPr>
            <p:cNvPr id="2478" name="Data…"/>
            <p:cNvSpPr txBox="1"/>
            <p:nvPr/>
          </p:nvSpPr>
          <p:spPr>
            <a:xfrm>
              <a:off x="653331"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sp>
          <p:nvSpPr>
            <p:cNvPr id="2479" name="2.47 billion…"/>
            <p:cNvSpPr txBox="1"/>
            <p:nvPr/>
          </p:nvSpPr>
          <p:spPr>
            <a:xfrm>
              <a:off x="614859" y="707048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2.47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480" name="2.54 billion…"/>
            <p:cNvSpPr txBox="1"/>
            <p:nvPr/>
          </p:nvSpPr>
          <p:spPr>
            <a:xfrm>
              <a:off x="2980627" y="708059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2.54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481" name="Data…"/>
            <p:cNvSpPr txBox="1"/>
            <p:nvPr/>
          </p:nvSpPr>
          <p:spPr>
            <a:xfrm>
              <a:off x="3019099"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grpSp>
          <p:nvGrpSpPr>
            <p:cNvPr id="2494" name="Group"/>
            <p:cNvGrpSpPr/>
            <p:nvPr/>
          </p:nvGrpSpPr>
          <p:grpSpPr>
            <a:xfrm>
              <a:off x="5233837" y="3176082"/>
              <a:ext cx="17970845" cy="5007362"/>
              <a:chOff x="0" y="0"/>
              <a:chExt cx="17970843" cy="5007361"/>
            </a:xfrm>
          </p:grpSpPr>
          <p:sp>
            <p:nvSpPr>
              <p:cNvPr id="2482" name="Water"/>
              <p:cNvSpPr/>
              <p:nvPr/>
            </p:nvSpPr>
            <p:spPr>
              <a:xfrm>
                <a:off x="0" y="4325735"/>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83" name="Rectangle"/>
              <p:cNvSpPr/>
              <p:nvPr/>
            </p:nvSpPr>
            <p:spPr>
              <a:xfrm>
                <a:off x="2228" y="4416842"/>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84" name="Water"/>
              <p:cNvSpPr/>
              <p:nvPr/>
            </p:nvSpPr>
            <p:spPr>
              <a:xfrm>
                <a:off x="2333503" y="4424636"/>
                <a:ext cx="1680858"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85" name="Rectangle"/>
              <p:cNvSpPr/>
              <p:nvPr/>
            </p:nvSpPr>
            <p:spPr>
              <a:xfrm>
                <a:off x="2335732" y="4515743"/>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86" name="Water"/>
              <p:cNvSpPr/>
              <p:nvPr/>
            </p:nvSpPr>
            <p:spPr>
              <a:xfrm>
                <a:off x="13971051"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87" name="Rectangle"/>
              <p:cNvSpPr/>
              <p:nvPr/>
            </p:nvSpPr>
            <p:spPr>
              <a:xfrm>
                <a:off x="13973278"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88" name="Water"/>
              <p:cNvSpPr/>
              <p:nvPr/>
            </p:nvSpPr>
            <p:spPr>
              <a:xfrm>
                <a:off x="16289987"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89" name="Rectangle"/>
              <p:cNvSpPr/>
              <p:nvPr/>
            </p:nvSpPr>
            <p:spPr>
              <a:xfrm>
                <a:off x="16292214"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90" name="Water"/>
              <p:cNvSpPr/>
              <p:nvPr/>
            </p:nvSpPr>
            <p:spPr>
              <a:xfrm>
                <a:off x="11639415"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91" name="Rectangle"/>
              <p:cNvSpPr/>
              <p:nvPr/>
            </p:nvSpPr>
            <p:spPr>
              <a:xfrm>
                <a:off x="11641642"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492" name="Water"/>
              <p:cNvSpPr/>
              <p:nvPr/>
            </p:nvSpPr>
            <p:spPr>
              <a:xfrm>
                <a:off x="9320313"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493" name="Rectangle"/>
              <p:cNvSpPr/>
              <p:nvPr/>
            </p:nvSpPr>
            <p:spPr>
              <a:xfrm>
                <a:off x="9322541"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2495" name="1.04 h"/>
            <p:cNvSpPr txBox="1"/>
            <p:nvPr/>
          </p:nvSpPr>
          <p:spPr>
            <a:xfrm>
              <a:off x="14695425"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1.04 h</a:t>
              </a:r>
            </a:p>
          </p:txBody>
        </p:sp>
        <p:sp>
          <p:nvSpPr>
            <p:cNvPr id="2496" name="1.04 h"/>
            <p:cNvSpPr txBox="1"/>
            <p:nvPr/>
          </p:nvSpPr>
          <p:spPr>
            <a:xfrm>
              <a:off x="17014359" y="2207537"/>
              <a:ext cx="141044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1.04 h</a:t>
              </a:r>
            </a:p>
          </p:txBody>
        </p:sp>
        <p:sp>
          <p:nvSpPr>
            <p:cNvPr id="2497" name="394 ms"/>
            <p:cNvSpPr txBox="1"/>
            <p:nvPr/>
          </p:nvSpPr>
          <p:spPr>
            <a:xfrm>
              <a:off x="2950602"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394 ms</a:t>
              </a:r>
            </a:p>
          </p:txBody>
        </p:sp>
        <p:sp>
          <p:nvSpPr>
            <p:cNvPr id="2498" name="405 ms"/>
            <p:cNvSpPr txBox="1"/>
            <p:nvPr/>
          </p:nvSpPr>
          <p:spPr>
            <a:xfrm>
              <a:off x="584833"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7"/>
                  </a:solidFill>
                  <a:latin typeface="Helvetica"/>
                  <a:ea typeface="Helvetica"/>
                  <a:cs typeface="Helvetica"/>
                  <a:sym typeface="Helvetica"/>
                </a:defRPr>
              </a:lvl1pPr>
            </a:lstStyle>
            <a:p>
              <a:pPr/>
              <a:r>
                <a:t>405 ms</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2509" name="Group"/>
          <p:cNvGrpSpPr/>
          <p:nvPr/>
        </p:nvGrpSpPr>
        <p:grpSpPr>
          <a:xfrm>
            <a:off x="619726" y="1239536"/>
            <a:ext cx="1283444" cy="11432699"/>
            <a:chOff x="0" y="647699"/>
            <a:chExt cx="1283443" cy="11432698"/>
          </a:xfrm>
        </p:grpSpPr>
        <p:sp>
          <p:nvSpPr>
            <p:cNvPr id="2503" name="ClickHouse now speaks JSON!"/>
            <p:cNvSpPr/>
            <p:nvPr/>
          </p:nvSpPr>
          <p:spPr>
            <a:xfrm>
              <a:off x="0" y="647699"/>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7800">
                  <a:solidFill>
                    <a:srgbClr val="A9A9A9"/>
                  </a:solidFill>
                  <a:latin typeface="Helvetica"/>
                  <a:ea typeface="Helvetica"/>
                  <a:cs typeface="Helvetica"/>
                  <a:sym typeface="Helvetica"/>
                </a:defRPr>
              </a:lvl1pPr>
            </a:lstStyle>
            <a:p>
              <a:pPr/>
              <a:r>
                <a:t>ClickHouse now speaks JSON!</a:t>
              </a:r>
            </a:p>
          </p:txBody>
        </p:sp>
        <p:sp>
          <p:nvSpPr>
            <p:cNvPr id="2504" name="Implementation is easy to use, flexible and extremely fast."/>
            <p:cNvSpPr/>
            <p:nvPr/>
          </p:nvSpPr>
          <p:spPr>
            <a:xfrm>
              <a:off x="13443" y="682972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solidFill>
                    <a:srgbClr val="A9A9A9"/>
                  </a:solidFill>
                  <a:latin typeface="Helvetica"/>
                  <a:ea typeface="Helvetica"/>
                  <a:cs typeface="Helvetica"/>
                  <a:sym typeface="Helvetica"/>
                </a:defRPr>
              </a:lvl1pPr>
            </a:lstStyle>
            <a:p>
              <a:pPr/>
              <a:r>
                <a:t>Implementation is easy to use, flexible and extremely fast. </a:t>
              </a:r>
            </a:p>
          </p:txBody>
        </p:sp>
        <p:sp>
          <p:nvSpPr>
            <p:cNvPr id="2505" name="True columnar JSON storage."/>
            <p:cNvSpPr/>
            <p:nvPr/>
          </p:nvSpPr>
          <p:spPr>
            <a:xfrm>
              <a:off x="13443" y="284906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solidFill>
                    <a:srgbClr val="A9A9A9"/>
                  </a:solidFill>
                  <a:latin typeface="Helvetica"/>
                  <a:ea typeface="Helvetica"/>
                  <a:cs typeface="Helvetica"/>
                  <a:sym typeface="Helvetica"/>
                </a:defRPr>
              </a:lvl1pPr>
            </a:lstStyle>
            <a:p>
              <a:pPr/>
              <a:r>
                <a:t>True columnar JSON storage.</a:t>
              </a:r>
            </a:p>
          </p:txBody>
        </p:sp>
        <p:sp>
          <p:nvSpPr>
            <p:cNvPr id="2506" name="Thousands of times faster than traditional JSON data stores."/>
            <p:cNvSpPr/>
            <p:nvPr/>
          </p:nvSpPr>
          <p:spPr>
            <a:xfrm>
              <a:off x="13443" y="882006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solidFill>
                    <a:srgbClr val="A9A9A9"/>
                  </a:solidFill>
                  <a:latin typeface="Helvetica"/>
                  <a:ea typeface="Helvetica"/>
                  <a:cs typeface="Helvetica"/>
                  <a:sym typeface="Helvetica"/>
                </a:defRPr>
              </a:lvl1pPr>
            </a:lstStyle>
            <a:p>
              <a:pPr/>
              <a:r>
                <a:t>Thousands of times faster than traditional JSON data stores.</a:t>
              </a:r>
            </a:p>
          </p:txBody>
        </p:sp>
        <p:sp>
          <p:nvSpPr>
            <p:cNvPr id="2507" name="Even more compact than compressed files on disk."/>
            <p:cNvSpPr/>
            <p:nvPr/>
          </p:nvSpPr>
          <p:spPr>
            <a:xfrm>
              <a:off x="13443" y="483939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solidFill>
                    <a:srgbClr val="A9A9A9"/>
                  </a:solidFill>
                  <a:latin typeface="Helvetica"/>
                  <a:ea typeface="Helvetica"/>
                  <a:cs typeface="Helvetica"/>
                  <a:sym typeface="Helvetica"/>
                </a:defRPr>
              </a:lvl1pPr>
            </a:lstStyle>
            <a:p>
              <a:pPr/>
              <a:r>
                <a:t>Even more compact than compressed files on disk.</a:t>
              </a:r>
            </a:p>
          </p:txBody>
        </p:sp>
        <p:sp>
          <p:nvSpPr>
            <p:cNvPr id="2508" name="GA since 25.3"/>
            <p:cNvSpPr/>
            <p:nvPr/>
          </p:nvSpPr>
          <p:spPr>
            <a:xfrm>
              <a:off x="13443" y="1081039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solidFill>
                    <a:srgbClr val="A9A9A9"/>
                  </a:solidFill>
                  <a:latin typeface="Helvetica"/>
                  <a:ea typeface="Helvetica"/>
                  <a:cs typeface="Helvetica"/>
                  <a:sym typeface="Helvetica"/>
                </a:defRPr>
              </a:lvl1pPr>
            </a:lstStyle>
            <a:p>
              <a:pPr/>
              <a:r>
                <a:t>GA since 25.3</a:t>
              </a:r>
            </a:p>
          </p:txBody>
        </p:sp>
      </p:grpSp>
      <p:sp>
        <p:nvSpPr>
          <p:cNvPr id="2510" name="Slide Number"/>
          <p:cNvSpPr txBox="1"/>
          <p:nvPr>
            <p:ph type="sldNum" sz="quarter" idx="2"/>
          </p:nvPr>
        </p:nvSpPr>
        <p:spPr>
          <a:xfrm>
            <a:off x="24040890" y="13211409"/>
            <a:ext cx="368574"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572" name="Group"/>
          <p:cNvGrpSpPr/>
          <p:nvPr/>
        </p:nvGrpSpPr>
        <p:grpSpPr>
          <a:xfrm>
            <a:off x="236130" y="367289"/>
            <a:ext cx="23852610" cy="12981422"/>
            <a:chOff x="-59129" y="0"/>
            <a:chExt cx="23852609" cy="12981421"/>
          </a:xfrm>
        </p:grpSpPr>
        <p:sp>
          <p:nvSpPr>
            <p:cNvPr id="2511"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12" name="Rectangle"/>
            <p:cNvSpPr/>
            <p:nvPr/>
          </p:nvSpPr>
          <p:spPr>
            <a:xfrm>
              <a:off x="498369" y="9446931"/>
              <a:ext cx="4142984" cy="42619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513" name="2D Column Chart"/>
            <p:cNvGraphicFramePr/>
            <p:nvPr/>
          </p:nvGraphicFramePr>
          <p:xfrm>
            <a:off x="-59130" y="2595135"/>
            <a:ext cx="23596718" cy="8974292"/>
          </p:xfrm>
          <a:graphic xmlns:a="http://schemas.openxmlformats.org/drawingml/2006/main">
            <a:graphicData uri="http://schemas.openxmlformats.org/drawingml/2006/chart">
              <c:chart xmlns:c="http://schemas.openxmlformats.org/drawingml/2006/chart" r:id="rId3"/>
            </a:graphicData>
          </a:graphic>
        </p:graphicFrame>
        <p:sp>
          <p:nvSpPr>
            <p:cNvPr id="2514" name="Rectangle"/>
            <p:cNvSpPr/>
            <p:nvPr/>
          </p:nvSpPr>
          <p:spPr>
            <a:xfrm>
              <a:off x="498369" y="7058332"/>
              <a:ext cx="4142984" cy="1116497"/>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15" name="Rectangle"/>
            <p:cNvSpPr/>
            <p:nvPr/>
          </p:nvSpPr>
          <p:spPr>
            <a:xfrm>
              <a:off x="1229145" y="12273867"/>
              <a:ext cx="2681433" cy="5588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16" name="JSONBench query ① (count aggregation on full data set) with 1 billion JSON documents"/>
            <p:cNvSpPr txBox="1"/>
            <p:nvPr/>
          </p:nvSpPr>
          <p:spPr>
            <a:xfrm>
              <a:off x="560611" y="711393"/>
              <a:ext cx="22672257" cy="685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ctr">
                <a:lnSpc>
                  <a:spcPct val="130000"/>
                </a:lnSpc>
                <a:spcBef>
                  <a:spcPts val="0"/>
                </a:spcBef>
                <a:defRPr sz="3800">
                  <a:solidFill>
                    <a:srgbClr val="000000"/>
                  </a:solidFill>
                  <a:latin typeface="Helvetica"/>
                  <a:ea typeface="Helvetica"/>
                  <a:cs typeface="Helvetica"/>
                  <a:sym typeface="Helvetica"/>
                </a:defRPr>
              </a:pPr>
              <a:r>
                <a:rPr b="1"/>
                <a:t>JSONBench</a:t>
              </a:r>
              <a:r>
                <a:t> </a:t>
              </a:r>
              <a:r>
                <a:rPr b="1"/>
                <a:t>query ①</a:t>
              </a:r>
              <a:r>
                <a:t> (</a:t>
              </a:r>
              <a:r>
                <a:rPr sz="3600"/>
                <a:t>count</a:t>
              </a:r>
              <a:r>
                <a:t> aggregation on full data set) with </a:t>
              </a:r>
              <a:r>
                <a:rPr b="1"/>
                <a:t>1 billion JSON documents</a:t>
              </a:r>
            </a:p>
          </p:txBody>
        </p:sp>
        <p:sp>
          <p:nvSpPr>
            <p:cNvPr id="2517" name="Hot"/>
            <p:cNvSpPr txBox="1"/>
            <p:nvPr/>
          </p:nvSpPr>
          <p:spPr>
            <a:xfrm>
              <a:off x="8054172"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518" name="Cold"/>
            <p:cNvSpPr txBox="1"/>
            <p:nvPr/>
          </p:nvSpPr>
          <p:spPr>
            <a:xfrm>
              <a:off x="10281259"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519" name="Hot"/>
            <p:cNvSpPr txBox="1"/>
            <p:nvPr/>
          </p:nvSpPr>
          <p:spPr>
            <a:xfrm>
              <a:off x="17350393"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520" name="Hot"/>
            <p:cNvSpPr txBox="1"/>
            <p:nvPr/>
          </p:nvSpPr>
          <p:spPr>
            <a:xfrm>
              <a:off x="3429474"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521" name="Square"/>
            <p:cNvSpPr/>
            <p:nvPr/>
          </p:nvSpPr>
          <p:spPr>
            <a:xfrm>
              <a:off x="10151168" y="7862358"/>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22" name="Square"/>
            <p:cNvSpPr/>
            <p:nvPr/>
          </p:nvSpPr>
          <p:spPr>
            <a:xfrm>
              <a:off x="3168759" y="7533467"/>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23" name="Square"/>
            <p:cNvSpPr/>
            <p:nvPr/>
          </p:nvSpPr>
          <p:spPr>
            <a:xfrm>
              <a:off x="12486082" y="9019392"/>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24" name="Square"/>
            <p:cNvSpPr/>
            <p:nvPr/>
          </p:nvSpPr>
          <p:spPr>
            <a:xfrm>
              <a:off x="7895580" y="8744457"/>
              <a:ext cx="59692" cy="59447"/>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25" name="Cold"/>
            <p:cNvSpPr txBox="1"/>
            <p:nvPr/>
          </p:nvSpPr>
          <p:spPr>
            <a:xfrm>
              <a:off x="1492469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526" name="Hot"/>
            <p:cNvSpPr txBox="1"/>
            <p:nvPr/>
          </p:nvSpPr>
          <p:spPr>
            <a:xfrm>
              <a:off x="12690715"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527" name="Cold"/>
            <p:cNvSpPr txBox="1"/>
            <p:nvPr/>
          </p:nvSpPr>
          <p:spPr>
            <a:xfrm>
              <a:off x="968363"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528" name="Cold"/>
            <p:cNvSpPr txBox="1"/>
            <p:nvPr/>
          </p:nvSpPr>
          <p:spPr>
            <a:xfrm>
              <a:off x="5625111"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529" name="Cold"/>
            <p:cNvSpPr txBox="1"/>
            <p:nvPr/>
          </p:nvSpPr>
          <p:spPr>
            <a:xfrm>
              <a:off x="1959637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530" name="Hot"/>
            <p:cNvSpPr txBox="1"/>
            <p:nvPr/>
          </p:nvSpPr>
          <p:spPr>
            <a:xfrm>
              <a:off x="22036056"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531" name="ClickHouse"/>
            <p:cNvSpPr txBox="1"/>
            <p:nvPr/>
          </p:nvSpPr>
          <p:spPr>
            <a:xfrm>
              <a:off x="1475193" y="12273867"/>
              <a:ext cx="218933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ClickHouse</a:t>
              </a:r>
            </a:p>
          </p:txBody>
        </p:sp>
        <p:sp>
          <p:nvSpPr>
            <p:cNvPr id="2532" name="MongoDB"/>
            <p:cNvSpPr txBox="1"/>
            <p:nvPr/>
          </p:nvSpPr>
          <p:spPr>
            <a:xfrm>
              <a:off x="6276856" y="12273867"/>
              <a:ext cx="1912889"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MongoDB</a:t>
              </a:r>
            </a:p>
          </p:txBody>
        </p:sp>
        <p:sp>
          <p:nvSpPr>
            <p:cNvPr id="2533" name="PostgreSQL"/>
            <p:cNvSpPr txBox="1"/>
            <p:nvPr/>
          </p:nvSpPr>
          <p:spPr>
            <a:xfrm>
              <a:off x="20065606" y="12273867"/>
              <a:ext cx="231602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PostgreSQL</a:t>
              </a:r>
            </a:p>
          </p:txBody>
        </p:sp>
        <p:sp>
          <p:nvSpPr>
            <p:cNvPr id="2534" name="DuckDB"/>
            <p:cNvSpPr txBox="1"/>
            <p:nvPr/>
          </p:nvSpPr>
          <p:spPr>
            <a:xfrm>
              <a:off x="15762051" y="12273867"/>
              <a:ext cx="159625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DuckDB</a:t>
              </a:r>
            </a:p>
          </p:txBody>
        </p:sp>
        <p:sp>
          <p:nvSpPr>
            <p:cNvPr id="2535" name="Elasticsearch"/>
            <p:cNvSpPr txBox="1"/>
            <p:nvPr/>
          </p:nvSpPr>
          <p:spPr>
            <a:xfrm>
              <a:off x="10611106" y="12273867"/>
              <a:ext cx="257126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Elasticsearch</a:t>
              </a:r>
            </a:p>
          </p:txBody>
        </p:sp>
        <p:sp>
          <p:nvSpPr>
            <p:cNvPr id="2536" name="16.54 m"/>
            <p:cNvSpPr txBox="1"/>
            <p:nvPr/>
          </p:nvSpPr>
          <p:spPr>
            <a:xfrm>
              <a:off x="5176963"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16.54 m</a:t>
              </a:r>
            </a:p>
          </p:txBody>
        </p:sp>
        <p:sp>
          <p:nvSpPr>
            <p:cNvPr id="2537" name="16.30 m"/>
            <p:cNvSpPr txBox="1"/>
            <p:nvPr/>
          </p:nvSpPr>
          <p:spPr>
            <a:xfrm>
              <a:off x="7502745"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16.30 m</a:t>
              </a:r>
            </a:p>
          </p:txBody>
        </p:sp>
        <p:sp>
          <p:nvSpPr>
            <p:cNvPr id="2538" name="5.02 s"/>
            <p:cNvSpPr txBox="1"/>
            <p:nvPr/>
          </p:nvSpPr>
          <p:spPr>
            <a:xfrm>
              <a:off x="10045589"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5.02 s</a:t>
              </a:r>
            </a:p>
          </p:txBody>
        </p:sp>
        <p:sp>
          <p:nvSpPr>
            <p:cNvPr id="2539" name="5.02 s"/>
            <p:cNvSpPr txBox="1"/>
            <p:nvPr/>
          </p:nvSpPr>
          <p:spPr>
            <a:xfrm>
              <a:off x="12362448"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5.02 s</a:t>
              </a:r>
            </a:p>
          </p:txBody>
        </p:sp>
        <p:sp>
          <p:nvSpPr>
            <p:cNvPr id="2540" name="1.09 h"/>
            <p:cNvSpPr txBox="1"/>
            <p:nvPr/>
          </p:nvSpPr>
          <p:spPr>
            <a:xfrm>
              <a:off x="19340097"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1.09 h</a:t>
              </a:r>
            </a:p>
          </p:txBody>
        </p:sp>
        <p:sp>
          <p:nvSpPr>
            <p:cNvPr id="2541" name="Rounded Rectangle"/>
            <p:cNvSpPr/>
            <p:nvPr/>
          </p:nvSpPr>
          <p:spPr>
            <a:xfrm>
              <a:off x="35762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42" name="Rounded Rectangle"/>
            <p:cNvSpPr/>
            <p:nvPr/>
          </p:nvSpPr>
          <p:spPr>
            <a:xfrm>
              <a:off x="502106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43" name="Rounded Rectangle"/>
            <p:cNvSpPr/>
            <p:nvPr/>
          </p:nvSpPr>
          <p:spPr>
            <a:xfrm>
              <a:off x="9684503"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44" name="Rounded Rectangle"/>
            <p:cNvSpPr/>
            <p:nvPr/>
          </p:nvSpPr>
          <p:spPr>
            <a:xfrm>
              <a:off x="14347942" y="2035321"/>
              <a:ext cx="4424475"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45" name="Rounded Rectangle"/>
            <p:cNvSpPr/>
            <p:nvPr/>
          </p:nvSpPr>
          <p:spPr>
            <a:xfrm>
              <a:off x="19011382"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46" name="1.08 h"/>
            <p:cNvSpPr txBox="1"/>
            <p:nvPr/>
          </p:nvSpPr>
          <p:spPr>
            <a:xfrm>
              <a:off x="21659031"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1.08 h</a:t>
              </a:r>
            </a:p>
          </p:txBody>
        </p:sp>
        <p:sp>
          <p:nvSpPr>
            <p:cNvPr id="2547" name="Peak memory…"/>
            <p:cNvSpPr txBox="1"/>
            <p:nvPr/>
          </p:nvSpPr>
          <p:spPr>
            <a:xfrm>
              <a:off x="498420" y="8683538"/>
              <a:ext cx="1837767"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548" name="2.78 MB"/>
            <p:cNvSpPr txBox="1"/>
            <p:nvPr/>
          </p:nvSpPr>
          <p:spPr>
            <a:xfrm>
              <a:off x="832185" y="9465059"/>
              <a:ext cx="1170237"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2.78 MB</a:t>
              </a:r>
            </a:p>
          </p:txBody>
        </p:sp>
        <p:sp>
          <p:nvSpPr>
            <p:cNvPr id="2549" name="Peak memory…"/>
            <p:cNvSpPr txBox="1"/>
            <p:nvPr/>
          </p:nvSpPr>
          <p:spPr>
            <a:xfrm>
              <a:off x="2864188" y="8683538"/>
              <a:ext cx="1837768"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550" name="783.68 KB"/>
            <p:cNvSpPr txBox="1"/>
            <p:nvPr/>
          </p:nvSpPr>
          <p:spPr>
            <a:xfrm>
              <a:off x="3058049" y="9465059"/>
              <a:ext cx="1450046"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783.68 KB</a:t>
              </a:r>
            </a:p>
          </p:txBody>
        </p:sp>
        <p:sp>
          <p:nvSpPr>
            <p:cNvPr id="2551" name="Data…"/>
            <p:cNvSpPr txBox="1"/>
            <p:nvPr/>
          </p:nvSpPr>
          <p:spPr>
            <a:xfrm>
              <a:off x="653331"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sp>
          <p:nvSpPr>
            <p:cNvPr id="2552" name="2.47 billion…"/>
            <p:cNvSpPr txBox="1"/>
            <p:nvPr/>
          </p:nvSpPr>
          <p:spPr>
            <a:xfrm>
              <a:off x="614859" y="707048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2.47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553" name="2.54 billion…"/>
            <p:cNvSpPr txBox="1"/>
            <p:nvPr/>
          </p:nvSpPr>
          <p:spPr>
            <a:xfrm>
              <a:off x="2980627" y="708059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2.54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554" name="Data…"/>
            <p:cNvSpPr txBox="1"/>
            <p:nvPr/>
          </p:nvSpPr>
          <p:spPr>
            <a:xfrm>
              <a:off x="3019099"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grpSp>
          <p:nvGrpSpPr>
            <p:cNvPr id="2567" name="Group"/>
            <p:cNvGrpSpPr/>
            <p:nvPr/>
          </p:nvGrpSpPr>
          <p:grpSpPr>
            <a:xfrm>
              <a:off x="5233837" y="3176082"/>
              <a:ext cx="17970845" cy="5007362"/>
              <a:chOff x="0" y="0"/>
              <a:chExt cx="17970843" cy="5007361"/>
            </a:xfrm>
          </p:grpSpPr>
          <p:sp>
            <p:nvSpPr>
              <p:cNvPr id="2555" name="Water"/>
              <p:cNvSpPr/>
              <p:nvPr/>
            </p:nvSpPr>
            <p:spPr>
              <a:xfrm>
                <a:off x="0" y="4325735"/>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56" name="Rectangle"/>
              <p:cNvSpPr/>
              <p:nvPr/>
            </p:nvSpPr>
            <p:spPr>
              <a:xfrm>
                <a:off x="2228" y="4416842"/>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57" name="Water"/>
              <p:cNvSpPr/>
              <p:nvPr/>
            </p:nvSpPr>
            <p:spPr>
              <a:xfrm>
                <a:off x="2333503" y="4424636"/>
                <a:ext cx="1680858"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58" name="Rectangle"/>
              <p:cNvSpPr/>
              <p:nvPr/>
            </p:nvSpPr>
            <p:spPr>
              <a:xfrm>
                <a:off x="2335732" y="4515743"/>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59" name="Water"/>
              <p:cNvSpPr/>
              <p:nvPr/>
            </p:nvSpPr>
            <p:spPr>
              <a:xfrm>
                <a:off x="13971051"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60" name="Rectangle"/>
              <p:cNvSpPr/>
              <p:nvPr/>
            </p:nvSpPr>
            <p:spPr>
              <a:xfrm>
                <a:off x="13973278"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61" name="Water"/>
              <p:cNvSpPr/>
              <p:nvPr/>
            </p:nvSpPr>
            <p:spPr>
              <a:xfrm>
                <a:off x="16289987"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62" name="Rectangle"/>
              <p:cNvSpPr/>
              <p:nvPr/>
            </p:nvSpPr>
            <p:spPr>
              <a:xfrm>
                <a:off x="16292214"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63" name="Water"/>
              <p:cNvSpPr/>
              <p:nvPr/>
            </p:nvSpPr>
            <p:spPr>
              <a:xfrm>
                <a:off x="11639415"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64" name="Rectangle"/>
              <p:cNvSpPr/>
              <p:nvPr/>
            </p:nvSpPr>
            <p:spPr>
              <a:xfrm>
                <a:off x="11641642"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65" name="Water"/>
              <p:cNvSpPr/>
              <p:nvPr/>
            </p:nvSpPr>
            <p:spPr>
              <a:xfrm>
                <a:off x="9320313"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566" name="Rectangle"/>
              <p:cNvSpPr/>
              <p:nvPr/>
            </p:nvSpPr>
            <p:spPr>
              <a:xfrm>
                <a:off x="9322541"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2568" name="1.04 h"/>
            <p:cNvSpPr txBox="1"/>
            <p:nvPr/>
          </p:nvSpPr>
          <p:spPr>
            <a:xfrm>
              <a:off x="14695425"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1.04 h</a:t>
              </a:r>
            </a:p>
          </p:txBody>
        </p:sp>
        <p:sp>
          <p:nvSpPr>
            <p:cNvPr id="2569" name="1.04 h"/>
            <p:cNvSpPr txBox="1"/>
            <p:nvPr/>
          </p:nvSpPr>
          <p:spPr>
            <a:xfrm>
              <a:off x="17014359" y="2207537"/>
              <a:ext cx="141044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1.04 h</a:t>
              </a:r>
            </a:p>
          </p:txBody>
        </p:sp>
        <p:sp>
          <p:nvSpPr>
            <p:cNvPr id="2570" name="394 ms"/>
            <p:cNvSpPr txBox="1"/>
            <p:nvPr/>
          </p:nvSpPr>
          <p:spPr>
            <a:xfrm>
              <a:off x="2950602"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394 ms</a:t>
              </a:r>
            </a:p>
          </p:txBody>
        </p:sp>
        <p:sp>
          <p:nvSpPr>
            <p:cNvPr id="2571" name="405 ms"/>
            <p:cNvSpPr txBox="1"/>
            <p:nvPr/>
          </p:nvSpPr>
          <p:spPr>
            <a:xfrm>
              <a:off x="584833"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7"/>
                  </a:solidFill>
                  <a:latin typeface="Helvetica"/>
                  <a:ea typeface="Helvetica"/>
                  <a:cs typeface="Helvetica"/>
                  <a:sym typeface="Helvetica"/>
                </a:defRPr>
              </a:lvl1pPr>
            </a:lstStyle>
            <a:p>
              <a:pPr/>
              <a:r>
                <a:t>405 ms</a:t>
              </a:r>
            </a:p>
          </p:txBody>
        </p:sp>
      </p:grpSp>
      <p:grpSp>
        <p:nvGrpSpPr>
          <p:cNvPr id="2600" name="Group"/>
          <p:cNvGrpSpPr/>
          <p:nvPr/>
        </p:nvGrpSpPr>
        <p:grpSpPr>
          <a:xfrm>
            <a:off x="295259" y="-13562337"/>
            <a:ext cx="23793481" cy="12981423"/>
            <a:chOff x="0" y="0"/>
            <a:chExt cx="23793479" cy="12981421"/>
          </a:xfrm>
        </p:grpSpPr>
        <p:sp>
          <p:nvSpPr>
            <p:cNvPr id="2573"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74" name="Rectangle"/>
            <p:cNvSpPr/>
            <p:nvPr/>
          </p:nvSpPr>
          <p:spPr>
            <a:xfrm>
              <a:off x="19700944" y="9392224"/>
              <a:ext cx="2681434" cy="3150569"/>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75" name="Size in GiB"/>
            <p:cNvSpPr txBox="1"/>
            <p:nvPr/>
          </p:nvSpPr>
          <p:spPr>
            <a:xfrm rot="16200000">
              <a:off x="299850" y="10229501"/>
              <a:ext cx="1645966"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Size in GiB</a:t>
              </a:r>
            </a:p>
          </p:txBody>
        </p:sp>
        <p:graphicFrame>
          <p:nvGraphicFramePr>
            <p:cNvPr id="2576" name="2D Column Chart"/>
            <p:cNvGraphicFramePr/>
            <p:nvPr/>
          </p:nvGraphicFramePr>
          <p:xfrm>
            <a:off x="1163155" y="2450287"/>
            <a:ext cx="21193633" cy="9157069"/>
          </p:xfrm>
          <a:graphic xmlns:a="http://schemas.openxmlformats.org/drawingml/2006/main">
            <a:graphicData uri="http://schemas.openxmlformats.org/drawingml/2006/chart">
              <c:chart xmlns:c="http://schemas.openxmlformats.org/drawingml/2006/chart" r:id="rId4"/>
            </a:graphicData>
          </a:graphic>
        </p:graphicFrame>
        <p:grpSp>
          <p:nvGrpSpPr>
            <p:cNvPr id="2579" name="Group"/>
            <p:cNvGrpSpPr/>
            <p:nvPr/>
          </p:nvGrpSpPr>
          <p:grpSpPr>
            <a:xfrm>
              <a:off x="1416620" y="1908743"/>
              <a:ext cx="3322332" cy="887102"/>
              <a:chOff x="0" y="0"/>
              <a:chExt cx="3322331" cy="887100"/>
            </a:xfrm>
          </p:grpSpPr>
          <p:sp>
            <p:nvSpPr>
              <p:cNvPr id="2577"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78"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2580" name="PostgreSQL"/>
            <p:cNvSpPr txBox="1"/>
            <p:nvPr/>
          </p:nvSpPr>
          <p:spPr>
            <a:xfrm>
              <a:off x="1531079" y="11770283"/>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2581" name="DuckDB"/>
            <p:cNvSpPr txBox="1"/>
            <p:nvPr/>
          </p:nvSpPr>
          <p:spPr>
            <a:xfrm>
              <a:off x="4520705" y="11770283"/>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2582" name="Elasticsearch"/>
            <p:cNvSpPr txBox="1"/>
            <p:nvPr/>
          </p:nvSpPr>
          <p:spPr>
            <a:xfrm>
              <a:off x="6630526" y="11770283"/>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2583" name="MongoDB"/>
            <p:cNvSpPr txBox="1"/>
            <p:nvPr/>
          </p:nvSpPr>
          <p:spPr>
            <a:xfrm>
              <a:off x="12206177" y="11770283"/>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2584" name="ClickHouse"/>
            <p:cNvSpPr txBox="1"/>
            <p:nvPr/>
          </p:nvSpPr>
          <p:spPr>
            <a:xfrm>
              <a:off x="19912407" y="11770283"/>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2585" name="GreptimeDB"/>
            <p:cNvSpPr txBox="1"/>
            <p:nvPr/>
          </p:nvSpPr>
          <p:spPr>
            <a:xfrm>
              <a:off x="17218525" y="11770283"/>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2586" name="VictoriaLogs"/>
            <p:cNvSpPr txBox="1"/>
            <p:nvPr/>
          </p:nvSpPr>
          <p:spPr>
            <a:xfrm>
              <a:off x="14560232" y="11770283"/>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2587" name="SingleStore"/>
            <p:cNvSpPr txBox="1"/>
            <p:nvPr/>
          </p:nvSpPr>
          <p:spPr>
            <a:xfrm>
              <a:off x="9423878" y="11770283"/>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sp>
          <p:nvSpPr>
            <p:cNvPr id="2588" name="Rectangle"/>
            <p:cNvSpPr/>
            <p:nvPr/>
          </p:nvSpPr>
          <p:spPr>
            <a:xfrm>
              <a:off x="8283063" y="283211"/>
              <a:ext cx="7689545"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89" name="Most efficient JSON database"/>
            <p:cNvSpPr txBox="1"/>
            <p:nvPr/>
          </p:nvSpPr>
          <p:spPr>
            <a:xfrm>
              <a:off x="1333499" y="476671"/>
              <a:ext cx="140412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Most efficient JSON database</a:t>
              </a:r>
            </a:p>
          </p:txBody>
        </p:sp>
        <p:sp>
          <p:nvSpPr>
            <p:cNvPr id="2590" name="Rectangle"/>
            <p:cNvSpPr/>
            <p:nvPr/>
          </p:nvSpPr>
          <p:spPr>
            <a:xfrm>
              <a:off x="18246391" y="6570053"/>
              <a:ext cx="355601" cy="7874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91" name="Storage size for 1 billion JSON docs"/>
            <p:cNvSpPr txBox="1"/>
            <p:nvPr/>
          </p:nvSpPr>
          <p:spPr>
            <a:xfrm>
              <a:off x="18781884" y="6570053"/>
              <a:ext cx="2985791" cy="787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algn="ctr" defTabSz="457200">
                <a:lnSpc>
                  <a:spcPct val="100000"/>
                </a:lnSpc>
                <a:spcBef>
                  <a:spcPts val="0"/>
                </a:spcBef>
                <a:defRPr sz="2600">
                  <a:solidFill>
                    <a:srgbClr val="000000"/>
                  </a:solidFill>
                  <a:latin typeface="Helvetica"/>
                  <a:ea typeface="Helvetica"/>
                  <a:cs typeface="Helvetica"/>
                  <a:sym typeface="Helvetica"/>
                </a:defRPr>
              </a:pPr>
              <a:r>
                <a:t>Storage size for</a:t>
              </a:r>
              <a:br/>
              <a:r>
                <a:t>1 billion JSON docs </a:t>
              </a:r>
            </a:p>
          </p:txBody>
        </p:sp>
        <p:sp>
          <p:nvSpPr>
            <p:cNvPr id="2592" name="615 GiB"/>
            <p:cNvSpPr txBox="1"/>
            <p:nvPr/>
          </p:nvSpPr>
          <p:spPr>
            <a:xfrm>
              <a:off x="1760929" y="3192943"/>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615 GiB</a:t>
              </a:r>
            </a:p>
          </p:txBody>
        </p:sp>
        <p:sp>
          <p:nvSpPr>
            <p:cNvPr id="2593" name="440 GiB"/>
            <p:cNvSpPr txBox="1"/>
            <p:nvPr/>
          </p:nvSpPr>
          <p:spPr>
            <a:xfrm>
              <a:off x="4378674" y="5321522"/>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440 GiB</a:t>
              </a:r>
            </a:p>
          </p:txBody>
        </p:sp>
        <p:sp>
          <p:nvSpPr>
            <p:cNvPr id="2594" name="360 GiB"/>
            <p:cNvSpPr txBox="1"/>
            <p:nvPr/>
          </p:nvSpPr>
          <p:spPr>
            <a:xfrm>
              <a:off x="6992249" y="632494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360 GiB</a:t>
              </a:r>
            </a:p>
          </p:txBody>
        </p:sp>
        <p:sp>
          <p:nvSpPr>
            <p:cNvPr id="2595" name="219 GiB"/>
            <p:cNvSpPr txBox="1"/>
            <p:nvPr/>
          </p:nvSpPr>
          <p:spPr>
            <a:xfrm>
              <a:off x="9609993" y="8050019"/>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219 GiB</a:t>
              </a:r>
            </a:p>
          </p:txBody>
        </p:sp>
        <p:sp>
          <p:nvSpPr>
            <p:cNvPr id="2596" name="147 GiB"/>
            <p:cNvSpPr txBox="1"/>
            <p:nvPr/>
          </p:nvSpPr>
          <p:spPr>
            <a:xfrm>
              <a:off x="12227738" y="8915697"/>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147 GiB</a:t>
              </a:r>
            </a:p>
          </p:txBody>
        </p:sp>
        <p:sp>
          <p:nvSpPr>
            <p:cNvPr id="2597" name="113 GiB"/>
            <p:cNvSpPr txBox="1"/>
            <p:nvPr/>
          </p:nvSpPr>
          <p:spPr>
            <a:xfrm>
              <a:off x="14841312" y="93524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113 GiB</a:t>
              </a:r>
            </a:p>
          </p:txBody>
        </p:sp>
        <p:sp>
          <p:nvSpPr>
            <p:cNvPr id="2598" name="101 GiB"/>
            <p:cNvSpPr txBox="1"/>
            <p:nvPr/>
          </p:nvSpPr>
          <p:spPr>
            <a:xfrm>
              <a:off x="17459332" y="9492165"/>
              <a:ext cx="1929720"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101 GiB</a:t>
              </a:r>
            </a:p>
          </p:txBody>
        </p:sp>
        <p:sp>
          <p:nvSpPr>
            <p:cNvPr id="2599" name="92 GiB"/>
            <p:cNvSpPr txBox="1"/>
            <p:nvPr/>
          </p:nvSpPr>
          <p:spPr>
            <a:xfrm>
              <a:off x="20076802" y="9581065"/>
              <a:ext cx="1929719" cy="6871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z="2800">
                  <a:solidFill>
                    <a:srgbClr val="000000"/>
                  </a:solidFill>
                  <a:latin typeface="Helvetica"/>
                  <a:ea typeface="Helvetica"/>
                  <a:cs typeface="Helvetica"/>
                  <a:sym typeface="Helvetica"/>
                </a:defRPr>
              </a:lvl1pPr>
            </a:lstStyle>
            <a:p>
              <a:pPr/>
              <a:r>
                <a:t>92 GiB</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25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09" grpId="1"/>
    </p:bld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2610" name="Group"/>
          <p:cNvGrpSpPr/>
          <p:nvPr/>
        </p:nvGrpSpPr>
        <p:grpSpPr>
          <a:xfrm>
            <a:off x="619726" y="1239536"/>
            <a:ext cx="1283444" cy="11432699"/>
            <a:chOff x="0" y="647699"/>
            <a:chExt cx="1283443" cy="11432698"/>
          </a:xfrm>
        </p:grpSpPr>
        <p:sp>
          <p:nvSpPr>
            <p:cNvPr id="2604" name="ClickHouse now speaks JSON!"/>
            <p:cNvSpPr/>
            <p:nvPr/>
          </p:nvSpPr>
          <p:spPr>
            <a:xfrm>
              <a:off x="0" y="647699"/>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7800">
                  <a:latin typeface="Helvetica"/>
                  <a:ea typeface="Helvetica"/>
                  <a:cs typeface="Helvetica"/>
                  <a:sym typeface="Helvetica"/>
                </a:defRPr>
              </a:lvl1pPr>
            </a:lstStyle>
            <a:p>
              <a:pPr/>
              <a:r>
                <a:t>ClickHouse now speaks JSON!</a:t>
              </a:r>
            </a:p>
          </p:txBody>
        </p:sp>
        <p:sp>
          <p:nvSpPr>
            <p:cNvPr id="2605" name="Implementation is easy to use, flexible and extremely fast."/>
            <p:cNvSpPr/>
            <p:nvPr/>
          </p:nvSpPr>
          <p:spPr>
            <a:xfrm>
              <a:off x="13443" y="682972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latin typeface="Helvetica"/>
                  <a:ea typeface="Helvetica"/>
                  <a:cs typeface="Helvetica"/>
                  <a:sym typeface="Helvetica"/>
                </a:defRPr>
              </a:lvl1pPr>
            </a:lstStyle>
            <a:p>
              <a:pPr/>
              <a:r>
                <a:t>Implementation is easy to use, flexible and extremely fast. </a:t>
              </a:r>
            </a:p>
          </p:txBody>
        </p:sp>
        <p:sp>
          <p:nvSpPr>
            <p:cNvPr id="2606" name="True columnar JSON storage."/>
            <p:cNvSpPr/>
            <p:nvPr/>
          </p:nvSpPr>
          <p:spPr>
            <a:xfrm>
              <a:off x="13443" y="284906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latin typeface="Helvetica"/>
                  <a:ea typeface="Helvetica"/>
                  <a:cs typeface="Helvetica"/>
                  <a:sym typeface="Helvetica"/>
                </a:defRPr>
              </a:lvl1pPr>
            </a:lstStyle>
            <a:p>
              <a:pPr/>
              <a:r>
                <a:t>True columnar JSON storage.</a:t>
              </a:r>
            </a:p>
          </p:txBody>
        </p:sp>
        <p:sp>
          <p:nvSpPr>
            <p:cNvPr id="2607" name="Thousands of times faster than traditional JSON data stores."/>
            <p:cNvSpPr/>
            <p:nvPr/>
          </p:nvSpPr>
          <p:spPr>
            <a:xfrm>
              <a:off x="13443" y="882006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latin typeface="Helvetica"/>
                  <a:ea typeface="Helvetica"/>
                  <a:cs typeface="Helvetica"/>
                  <a:sym typeface="Helvetica"/>
                </a:defRPr>
              </a:lvl1pPr>
            </a:lstStyle>
            <a:p>
              <a:pPr/>
              <a:r>
                <a:t>Thousands of times faster than traditional JSON data stores.</a:t>
              </a:r>
            </a:p>
          </p:txBody>
        </p:sp>
        <p:sp>
          <p:nvSpPr>
            <p:cNvPr id="2608" name="Even more compact than compressed files on disk."/>
            <p:cNvSpPr/>
            <p:nvPr/>
          </p:nvSpPr>
          <p:spPr>
            <a:xfrm>
              <a:off x="13443" y="483939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latin typeface="Helvetica"/>
                  <a:ea typeface="Helvetica"/>
                  <a:cs typeface="Helvetica"/>
                  <a:sym typeface="Helvetica"/>
                </a:defRPr>
              </a:lvl1pPr>
            </a:lstStyle>
            <a:p>
              <a:pPr/>
              <a:r>
                <a:t>Even more compact than compressed files on disk.</a:t>
              </a:r>
            </a:p>
          </p:txBody>
        </p:sp>
        <p:sp>
          <p:nvSpPr>
            <p:cNvPr id="2609" name="GA since 25.3"/>
            <p:cNvSpPr/>
            <p:nvPr/>
          </p:nvSpPr>
          <p:spPr>
            <a:xfrm>
              <a:off x="13443" y="1081039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200">
                  <a:latin typeface="Helvetica"/>
                  <a:ea typeface="Helvetica"/>
                  <a:cs typeface="Helvetica"/>
                  <a:sym typeface="Helvetica"/>
                </a:defRPr>
              </a:lvl1pPr>
            </a:lstStyle>
            <a:p>
              <a:pPr/>
              <a:r>
                <a:t>GA since 25.3</a:t>
              </a:r>
            </a:p>
          </p:txBody>
        </p:sp>
      </p:grpSp>
      <p:grpSp>
        <p:nvGrpSpPr>
          <p:cNvPr id="2672" name="Group"/>
          <p:cNvGrpSpPr/>
          <p:nvPr/>
        </p:nvGrpSpPr>
        <p:grpSpPr>
          <a:xfrm>
            <a:off x="236130" y="-13510044"/>
            <a:ext cx="23852610" cy="12981423"/>
            <a:chOff x="-59129" y="0"/>
            <a:chExt cx="23852609" cy="12981421"/>
          </a:xfrm>
        </p:grpSpPr>
        <p:sp>
          <p:nvSpPr>
            <p:cNvPr id="2611" name="Rectangle"/>
            <p:cNvSpPr/>
            <p:nvPr/>
          </p:nvSpPr>
          <p:spPr>
            <a:xfrm>
              <a:off x="0" y="0"/>
              <a:ext cx="23793480" cy="12981422"/>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12" name="Rectangle"/>
            <p:cNvSpPr/>
            <p:nvPr/>
          </p:nvSpPr>
          <p:spPr>
            <a:xfrm>
              <a:off x="498369" y="9446931"/>
              <a:ext cx="4142984" cy="42619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2613" name="2D Column Chart"/>
            <p:cNvGraphicFramePr/>
            <p:nvPr/>
          </p:nvGraphicFramePr>
          <p:xfrm>
            <a:off x="-59130" y="2595135"/>
            <a:ext cx="23596718" cy="8974292"/>
          </p:xfrm>
          <a:graphic xmlns:a="http://schemas.openxmlformats.org/drawingml/2006/main">
            <a:graphicData uri="http://schemas.openxmlformats.org/drawingml/2006/chart">
              <c:chart xmlns:c="http://schemas.openxmlformats.org/drawingml/2006/chart" r:id="rId3"/>
            </a:graphicData>
          </a:graphic>
        </p:graphicFrame>
        <p:sp>
          <p:nvSpPr>
            <p:cNvPr id="2614" name="Rectangle"/>
            <p:cNvSpPr/>
            <p:nvPr/>
          </p:nvSpPr>
          <p:spPr>
            <a:xfrm>
              <a:off x="498369" y="7058332"/>
              <a:ext cx="4142984" cy="1116497"/>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15" name="Rectangle"/>
            <p:cNvSpPr/>
            <p:nvPr/>
          </p:nvSpPr>
          <p:spPr>
            <a:xfrm>
              <a:off x="1229145" y="12273867"/>
              <a:ext cx="2681433" cy="5588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16" name="JSONBench query ① (count aggregation on full data set) with 1 billion JSON documents"/>
            <p:cNvSpPr txBox="1"/>
            <p:nvPr/>
          </p:nvSpPr>
          <p:spPr>
            <a:xfrm>
              <a:off x="560611" y="711393"/>
              <a:ext cx="22672257" cy="685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ctr">
                <a:lnSpc>
                  <a:spcPct val="130000"/>
                </a:lnSpc>
                <a:spcBef>
                  <a:spcPts val="0"/>
                </a:spcBef>
                <a:defRPr sz="3800">
                  <a:solidFill>
                    <a:srgbClr val="000000"/>
                  </a:solidFill>
                  <a:latin typeface="Helvetica"/>
                  <a:ea typeface="Helvetica"/>
                  <a:cs typeface="Helvetica"/>
                  <a:sym typeface="Helvetica"/>
                </a:defRPr>
              </a:pPr>
              <a:r>
                <a:rPr b="1"/>
                <a:t>JSONBench</a:t>
              </a:r>
              <a:r>
                <a:t> </a:t>
              </a:r>
              <a:r>
                <a:rPr b="1"/>
                <a:t>query ①</a:t>
              </a:r>
              <a:r>
                <a:t> (</a:t>
              </a:r>
              <a:r>
                <a:rPr sz="3600"/>
                <a:t>count</a:t>
              </a:r>
              <a:r>
                <a:t> aggregation on full data set) with </a:t>
              </a:r>
              <a:r>
                <a:rPr b="1"/>
                <a:t>1 billion JSON documents</a:t>
              </a:r>
            </a:p>
          </p:txBody>
        </p:sp>
        <p:sp>
          <p:nvSpPr>
            <p:cNvPr id="2617" name="Hot"/>
            <p:cNvSpPr txBox="1"/>
            <p:nvPr/>
          </p:nvSpPr>
          <p:spPr>
            <a:xfrm>
              <a:off x="8054172"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618" name="Cold"/>
            <p:cNvSpPr txBox="1"/>
            <p:nvPr/>
          </p:nvSpPr>
          <p:spPr>
            <a:xfrm>
              <a:off x="10281259"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619" name="Hot"/>
            <p:cNvSpPr txBox="1"/>
            <p:nvPr/>
          </p:nvSpPr>
          <p:spPr>
            <a:xfrm>
              <a:off x="17350393"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620" name="Hot"/>
            <p:cNvSpPr txBox="1"/>
            <p:nvPr/>
          </p:nvSpPr>
          <p:spPr>
            <a:xfrm>
              <a:off x="3429474"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621" name="Square"/>
            <p:cNvSpPr/>
            <p:nvPr/>
          </p:nvSpPr>
          <p:spPr>
            <a:xfrm>
              <a:off x="10151168" y="7862358"/>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22" name="Square"/>
            <p:cNvSpPr/>
            <p:nvPr/>
          </p:nvSpPr>
          <p:spPr>
            <a:xfrm>
              <a:off x="3168759" y="7533467"/>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23" name="Square"/>
            <p:cNvSpPr/>
            <p:nvPr/>
          </p:nvSpPr>
          <p:spPr>
            <a:xfrm>
              <a:off x="12486082" y="9019392"/>
              <a:ext cx="59692" cy="59446"/>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24" name="Square"/>
            <p:cNvSpPr/>
            <p:nvPr/>
          </p:nvSpPr>
          <p:spPr>
            <a:xfrm>
              <a:off x="7895580" y="8744457"/>
              <a:ext cx="59692" cy="59447"/>
            </a:xfrm>
            <a:prstGeom prst="rect">
              <a:avLst/>
            </a:prstGeom>
            <a:solidFill>
              <a:srgbClr val="FFFFFF">
                <a:alpha val="0"/>
              </a:srgbClr>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25" name="Cold"/>
            <p:cNvSpPr txBox="1"/>
            <p:nvPr/>
          </p:nvSpPr>
          <p:spPr>
            <a:xfrm>
              <a:off x="1492469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626" name="Hot"/>
            <p:cNvSpPr txBox="1"/>
            <p:nvPr/>
          </p:nvSpPr>
          <p:spPr>
            <a:xfrm>
              <a:off x="12690715" y="1153615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627" name="Cold"/>
            <p:cNvSpPr txBox="1"/>
            <p:nvPr/>
          </p:nvSpPr>
          <p:spPr>
            <a:xfrm>
              <a:off x="968363"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628" name="Cold"/>
            <p:cNvSpPr txBox="1"/>
            <p:nvPr/>
          </p:nvSpPr>
          <p:spPr>
            <a:xfrm>
              <a:off x="5625111" y="1153615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629" name="Cold"/>
            <p:cNvSpPr txBox="1"/>
            <p:nvPr/>
          </p:nvSpPr>
          <p:spPr>
            <a:xfrm>
              <a:off x="19596379" y="11544414"/>
              <a:ext cx="897881"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Cold</a:t>
              </a:r>
            </a:p>
          </p:txBody>
        </p:sp>
        <p:sp>
          <p:nvSpPr>
            <p:cNvPr id="2630" name="Hot"/>
            <p:cNvSpPr txBox="1"/>
            <p:nvPr/>
          </p:nvSpPr>
          <p:spPr>
            <a:xfrm>
              <a:off x="22036056" y="11544414"/>
              <a:ext cx="707195"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3000">
                  <a:solidFill>
                    <a:srgbClr val="A9A9A9"/>
                  </a:solidFill>
                  <a:latin typeface="Helvetica"/>
                  <a:ea typeface="Helvetica"/>
                  <a:cs typeface="Helvetica"/>
                  <a:sym typeface="Helvetica"/>
                </a:defRPr>
              </a:lvl1pPr>
            </a:lstStyle>
            <a:p>
              <a:pPr/>
              <a:r>
                <a:t>Hot</a:t>
              </a:r>
            </a:p>
          </p:txBody>
        </p:sp>
        <p:sp>
          <p:nvSpPr>
            <p:cNvPr id="2631" name="ClickHouse"/>
            <p:cNvSpPr txBox="1"/>
            <p:nvPr/>
          </p:nvSpPr>
          <p:spPr>
            <a:xfrm>
              <a:off x="1475193" y="12273867"/>
              <a:ext cx="218933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ClickHouse</a:t>
              </a:r>
            </a:p>
          </p:txBody>
        </p:sp>
        <p:sp>
          <p:nvSpPr>
            <p:cNvPr id="2632" name="MongoDB"/>
            <p:cNvSpPr txBox="1"/>
            <p:nvPr/>
          </p:nvSpPr>
          <p:spPr>
            <a:xfrm>
              <a:off x="6276856" y="12273867"/>
              <a:ext cx="1912889"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MongoDB</a:t>
              </a:r>
            </a:p>
          </p:txBody>
        </p:sp>
        <p:sp>
          <p:nvSpPr>
            <p:cNvPr id="2633" name="PostgreSQL"/>
            <p:cNvSpPr txBox="1"/>
            <p:nvPr/>
          </p:nvSpPr>
          <p:spPr>
            <a:xfrm>
              <a:off x="20065606" y="12273867"/>
              <a:ext cx="231602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PostgreSQL</a:t>
              </a:r>
            </a:p>
          </p:txBody>
        </p:sp>
        <p:sp>
          <p:nvSpPr>
            <p:cNvPr id="2634" name="DuckDB"/>
            <p:cNvSpPr txBox="1"/>
            <p:nvPr/>
          </p:nvSpPr>
          <p:spPr>
            <a:xfrm>
              <a:off x="15762051" y="12273867"/>
              <a:ext cx="159625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DuckDB</a:t>
              </a:r>
            </a:p>
          </p:txBody>
        </p:sp>
        <p:sp>
          <p:nvSpPr>
            <p:cNvPr id="2635" name="Elasticsearch"/>
            <p:cNvSpPr txBox="1"/>
            <p:nvPr/>
          </p:nvSpPr>
          <p:spPr>
            <a:xfrm>
              <a:off x="10611106" y="12273867"/>
              <a:ext cx="2571267" cy="558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000">
                  <a:solidFill>
                    <a:srgbClr val="000000"/>
                  </a:solidFill>
                  <a:latin typeface="Helvetica"/>
                  <a:ea typeface="Helvetica"/>
                  <a:cs typeface="Helvetica"/>
                  <a:sym typeface="Helvetica"/>
                </a:defRPr>
              </a:lvl1pPr>
            </a:lstStyle>
            <a:p>
              <a:pPr/>
              <a:r>
                <a:t>Elasticsearch</a:t>
              </a:r>
            </a:p>
          </p:txBody>
        </p:sp>
        <p:sp>
          <p:nvSpPr>
            <p:cNvPr id="2636" name="16.54 m"/>
            <p:cNvSpPr txBox="1"/>
            <p:nvPr/>
          </p:nvSpPr>
          <p:spPr>
            <a:xfrm>
              <a:off x="5176963"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16.54 m</a:t>
              </a:r>
            </a:p>
          </p:txBody>
        </p:sp>
        <p:sp>
          <p:nvSpPr>
            <p:cNvPr id="2637" name="16.30 m"/>
            <p:cNvSpPr txBox="1"/>
            <p:nvPr/>
          </p:nvSpPr>
          <p:spPr>
            <a:xfrm>
              <a:off x="7502745" y="6518030"/>
              <a:ext cx="17919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16.30 m</a:t>
              </a:r>
            </a:p>
          </p:txBody>
        </p:sp>
        <p:sp>
          <p:nvSpPr>
            <p:cNvPr id="2638" name="5.02 s"/>
            <p:cNvSpPr txBox="1"/>
            <p:nvPr/>
          </p:nvSpPr>
          <p:spPr>
            <a:xfrm>
              <a:off x="10045589"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5.02 s</a:t>
              </a:r>
            </a:p>
          </p:txBody>
        </p:sp>
        <p:sp>
          <p:nvSpPr>
            <p:cNvPr id="2639" name="5.02 s"/>
            <p:cNvSpPr txBox="1"/>
            <p:nvPr/>
          </p:nvSpPr>
          <p:spPr>
            <a:xfrm>
              <a:off x="12362448" y="9895637"/>
              <a:ext cx="1385442"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5.02 s</a:t>
              </a:r>
            </a:p>
          </p:txBody>
        </p:sp>
        <p:sp>
          <p:nvSpPr>
            <p:cNvPr id="2640" name="1.09 h"/>
            <p:cNvSpPr txBox="1"/>
            <p:nvPr/>
          </p:nvSpPr>
          <p:spPr>
            <a:xfrm>
              <a:off x="19340097"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1.09 h</a:t>
              </a:r>
            </a:p>
          </p:txBody>
        </p:sp>
        <p:sp>
          <p:nvSpPr>
            <p:cNvPr id="2641" name="Rounded Rectangle"/>
            <p:cNvSpPr/>
            <p:nvPr/>
          </p:nvSpPr>
          <p:spPr>
            <a:xfrm>
              <a:off x="35762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42" name="Rounded Rectangle"/>
            <p:cNvSpPr/>
            <p:nvPr/>
          </p:nvSpPr>
          <p:spPr>
            <a:xfrm>
              <a:off x="5021064"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43" name="Rounded Rectangle"/>
            <p:cNvSpPr/>
            <p:nvPr/>
          </p:nvSpPr>
          <p:spPr>
            <a:xfrm>
              <a:off x="9684503"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44" name="Rounded Rectangle"/>
            <p:cNvSpPr/>
            <p:nvPr/>
          </p:nvSpPr>
          <p:spPr>
            <a:xfrm>
              <a:off x="14347942" y="2035321"/>
              <a:ext cx="4424475"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45" name="Rounded Rectangle"/>
            <p:cNvSpPr/>
            <p:nvPr/>
          </p:nvSpPr>
          <p:spPr>
            <a:xfrm>
              <a:off x="19011382" y="2035321"/>
              <a:ext cx="4424474" cy="10167930"/>
            </a:xfrm>
            <a:prstGeom prst="roundRect">
              <a:avLst>
                <a:gd name="adj" fmla="val 2622"/>
              </a:avLst>
            </a:prstGeom>
            <a:noFill/>
            <a:ln w="25400" cap="flat">
              <a:solidFill>
                <a:srgbClr val="000000"/>
              </a:solidFill>
              <a:custDash>
                <a:ds d="200000" sp="200000"/>
              </a:custDash>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646" name="1.08 h"/>
            <p:cNvSpPr txBox="1"/>
            <p:nvPr/>
          </p:nvSpPr>
          <p:spPr>
            <a:xfrm>
              <a:off x="21659031"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1.08 h</a:t>
              </a:r>
            </a:p>
          </p:txBody>
        </p:sp>
        <p:sp>
          <p:nvSpPr>
            <p:cNvPr id="2647" name="Peak memory…"/>
            <p:cNvSpPr txBox="1"/>
            <p:nvPr/>
          </p:nvSpPr>
          <p:spPr>
            <a:xfrm>
              <a:off x="498420" y="8683538"/>
              <a:ext cx="1837767"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648" name="2.78 MB"/>
            <p:cNvSpPr txBox="1"/>
            <p:nvPr/>
          </p:nvSpPr>
          <p:spPr>
            <a:xfrm>
              <a:off x="832185" y="9465059"/>
              <a:ext cx="1170237"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2.78 MB</a:t>
              </a:r>
            </a:p>
          </p:txBody>
        </p:sp>
        <p:sp>
          <p:nvSpPr>
            <p:cNvPr id="2649" name="Peak memory…"/>
            <p:cNvSpPr txBox="1"/>
            <p:nvPr/>
          </p:nvSpPr>
          <p:spPr>
            <a:xfrm>
              <a:off x="2864188" y="8683538"/>
              <a:ext cx="1837768"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Peak memory</a:t>
              </a:r>
            </a:p>
            <a:p>
              <a:pPr algn="ctr">
                <a:lnSpc>
                  <a:spcPct val="100000"/>
                </a:lnSpc>
                <a:spcBef>
                  <a:spcPts val="0"/>
                </a:spcBef>
                <a:defRPr sz="2200">
                  <a:solidFill>
                    <a:srgbClr val="000000"/>
                  </a:solidFill>
                  <a:latin typeface="Helvetica"/>
                  <a:ea typeface="Helvetica"/>
                  <a:cs typeface="Helvetica"/>
                  <a:sym typeface="Helvetica"/>
                </a:defRPr>
              </a:pPr>
              <a:r>
                <a:t>usage:</a:t>
              </a:r>
            </a:p>
          </p:txBody>
        </p:sp>
        <p:sp>
          <p:nvSpPr>
            <p:cNvPr id="2650" name="783.68 KB"/>
            <p:cNvSpPr txBox="1"/>
            <p:nvPr/>
          </p:nvSpPr>
          <p:spPr>
            <a:xfrm>
              <a:off x="3058049" y="9465059"/>
              <a:ext cx="1450046" cy="431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2200">
                  <a:solidFill>
                    <a:srgbClr val="000000"/>
                  </a:solidFill>
                  <a:latin typeface="Helvetica"/>
                  <a:ea typeface="Helvetica"/>
                  <a:cs typeface="Helvetica"/>
                  <a:sym typeface="Helvetica"/>
                </a:defRPr>
              </a:lvl1pPr>
            </a:lstStyle>
            <a:p>
              <a:pPr/>
              <a:r>
                <a:t>783.68 KB</a:t>
              </a:r>
            </a:p>
          </p:txBody>
        </p:sp>
        <p:sp>
          <p:nvSpPr>
            <p:cNvPr id="2651" name="Data…"/>
            <p:cNvSpPr txBox="1"/>
            <p:nvPr/>
          </p:nvSpPr>
          <p:spPr>
            <a:xfrm>
              <a:off x="653331"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sp>
          <p:nvSpPr>
            <p:cNvPr id="2652" name="2.47 billion…"/>
            <p:cNvSpPr txBox="1"/>
            <p:nvPr/>
          </p:nvSpPr>
          <p:spPr>
            <a:xfrm>
              <a:off x="614859" y="707048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2.47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653" name="2.54 billion…"/>
            <p:cNvSpPr txBox="1"/>
            <p:nvPr/>
          </p:nvSpPr>
          <p:spPr>
            <a:xfrm>
              <a:off x="2980627" y="7080590"/>
              <a:ext cx="1604889" cy="10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b="1" sz="2200">
                  <a:solidFill>
                    <a:srgbClr val="000000"/>
                  </a:solidFill>
                  <a:latin typeface="Helvetica"/>
                  <a:ea typeface="Helvetica"/>
                  <a:cs typeface="Helvetica"/>
                  <a:sym typeface="Helvetica"/>
                </a:defRPr>
              </a:pPr>
              <a:r>
                <a:t>2.54 billion</a:t>
              </a:r>
            </a:p>
            <a:p>
              <a:pPr algn="ctr">
                <a:lnSpc>
                  <a:spcPct val="100000"/>
                </a:lnSpc>
                <a:spcBef>
                  <a:spcPts val="0"/>
                </a:spcBef>
                <a:defRPr b="1" sz="2200">
                  <a:solidFill>
                    <a:srgbClr val="000000"/>
                  </a:solidFill>
                  <a:latin typeface="Helvetica"/>
                  <a:ea typeface="Helvetica"/>
                  <a:cs typeface="Helvetica"/>
                  <a:sym typeface="Helvetica"/>
                </a:defRPr>
              </a:pPr>
              <a:r>
                <a:t>JSON docs</a:t>
              </a:r>
              <a:br/>
              <a:r>
                <a:t>per second</a:t>
              </a:r>
            </a:p>
          </p:txBody>
        </p:sp>
        <p:sp>
          <p:nvSpPr>
            <p:cNvPr id="2654" name="Data…"/>
            <p:cNvSpPr txBox="1"/>
            <p:nvPr/>
          </p:nvSpPr>
          <p:spPr>
            <a:xfrm>
              <a:off x="3019099" y="6284184"/>
              <a:ext cx="1527945" cy="762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ctr">
                <a:lnSpc>
                  <a:spcPct val="100000"/>
                </a:lnSpc>
                <a:spcBef>
                  <a:spcPts val="0"/>
                </a:spcBef>
                <a:defRPr sz="2200">
                  <a:solidFill>
                    <a:srgbClr val="000000"/>
                  </a:solidFill>
                  <a:latin typeface="Helvetica"/>
                  <a:ea typeface="Helvetica"/>
                  <a:cs typeface="Helvetica"/>
                  <a:sym typeface="Helvetica"/>
                </a:defRPr>
              </a:pPr>
              <a:r>
                <a:t>Data </a:t>
              </a:r>
            </a:p>
            <a:p>
              <a:pPr algn="ctr">
                <a:lnSpc>
                  <a:spcPct val="100000"/>
                </a:lnSpc>
                <a:spcBef>
                  <a:spcPts val="0"/>
                </a:spcBef>
                <a:defRPr sz="2200">
                  <a:solidFill>
                    <a:srgbClr val="000000"/>
                  </a:solidFill>
                  <a:latin typeface="Helvetica"/>
                  <a:ea typeface="Helvetica"/>
                  <a:cs typeface="Helvetica"/>
                  <a:sym typeface="Helvetica"/>
                </a:defRPr>
              </a:pPr>
              <a:r>
                <a:t>throughput:</a:t>
              </a:r>
            </a:p>
          </p:txBody>
        </p:sp>
        <p:grpSp>
          <p:nvGrpSpPr>
            <p:cNvPr id="2667" name="Group"/>
            <p:cNvGrpSpPr/>
            <p:nvPr/>
          </p:nvGrpSpPr>
          <p:grpSpPr>
            <a:xfrm>
              <a:off x="5233837" y="3176082"/>
              <a:ext cx="17970845" cy="5007362"/>
              <a:chOff x="0" y="0"/>
              <a:chExt cx="17970843" cy="5007361"/>
            </a:xfrm>
          </p:grpSpPr>
          <p:sp>
            <p:nvSpPr>
              <p:cNvPr id="2655" name="Water"/>
              <p:cNvSpPr/>
              <p:nvPr/>
            </p:nvSpPr>
            <p:spPr>
              <a:xfrm>
                <a:off x="0" y="4325735"/>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56" name="Rectangle"/>
              <p:cNvSpPr/>
              <p:nvPr/>
            </p:nvSpPr>
            <p:spPr>
              <a:xfrm>
                <a:off x="2228" y="4416842"/>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57" name="Water"/>
              <p:cNvSpPr/>
              <p:nvPr/>
            </p:nvSpPr>
            <p:spPr>
              <a:xfrm>
                <a:off x="2333503" y="4424636"/>
                <a:ext cx="1680858"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58" name="Rectangle"/>
              <p:cNvSpPr/>
              <p:nvPr/>
            </p:nvSpPr>
            <p:spPr>
              <a:xfrm>
                <a:off x="2335732" y="4515743"/>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59" name="Water"/>
              <p:cNvSpPr/>
              <p:nvPr/>
            </p:nvSpPr>
            <p:spPr>
              <a:xfrm>
                <a:off x="13971051"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60" name="Rectangle"/>
              <p:cNvSpPr/>
              <p:nvPr/>
            </p:nvSpPr>
            <p:spPr>
              <a:xfrm>
                <a:off x="13973278"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61" name="Water"/>
              <p:cNvSpPr/>
              <p:nvPr/>
            </p:nvSpPr>
            <p:spPr>
              <a:xfrm>
                <a:off x="16289987"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62" name="Rectangle"/>
              <p:cNvSpPr/>
              <p:nvPr/>
            </p:nvSpPr>
            <p:spPr>
              <a:xfrm>
                <a:off x="16292214"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63" name="Water"/>
              <p:cNvSpPr/>
              <p:nvPr/>
            </p:nvSpPr>
            <p:spPr>
              <a:xfrm>
                <a:off x="11639415"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64" name="Rectangle"/>
              <p:cNvSpPr/>
              <p:nvPr/>
            </p:nvSpPr>
            <p:spPr>
              <a:xfrm>
                <a:off x="11641642"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65" name="Water"/>
              <p:cNvSpPr/>
              <p:nvPr/>
            </p:nvSpPr>
            <p:spPr>
              <a:xfrm>
                <a:off x="9320313" y="0"/>
                <a:ext cx="1680857" cy="58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7872"/>
                    </a:lnTo>
                    <a:cubicBezTo>
                      <a:pt x="292" y="17872"/>
                      <a:pt x="665" y="17391"/>
                      <a:pt x="1059" y="16892"/>
                    </a:cubicBezTo>
                    <a:cubicBezTo>
                      <a:pt x="1551" y="16268"/>
                      <a:pt x="2109" y="15547"/>
                      <a:pt x="2703" y="15547"/>
                    </a:cubicBezTo>
                    <a:cubicBezTo>
                      <a:pt x="3287" y="15547"/>
                      <a:pt x="3802" y="16235"/>
                      <a:pt x="4256" y="16843"/>
                    </a:cubicBezTo>
                    <a:cubicBezTo>
                      <a:pt x="4656" y="17374"/>
                      <a:pt x="5034" y="17872"/>
                      <a:pt x="5402" y="17872"/>
                    </a:cubicBezTo>
                    <a:cubicBezTo>
                      <a:pt x="5769" y="17872"/>
                      <a:pt x="6142" y="17374"/>
                      <a:pt x="6542" y="16843"/>
                    </a:cubicBezTo>
                    <a:cubicBezTo>
                      <a:pt x="6996" y="16235"/>
                      <a:pt x="7516" y="15547"/>
                      <a:pt x="8105" y="15547"/>
                    </a:cubicBezTo>
                    <a:cubicBezTo>
                      <a:pt x="8689" y="15547"/>
                      <a:pt x="9186" y="16220"/>
                      <a:pt x="9624" y="16829"/>
                    </a:cubicBezTo>
                    <a:cubicBezTo>
                      <a:pt x="10019" y="17375"/>
                      <a:pt x="10392" y="17872"/>
                      <a:pt x="10803" y="17872"/>
                    </a:cubicBezTo>
                    <a:cubicBezTo>
                      <a:pt x="11187" y="17872"/>
                      <a:pt x="11512" y="17422"/>
                      <a:pt x="11885" y="16892"/>
                    </a:cubicBezTo>
                    <a:cubicBezTo>
                      <a:pt x="12328" y="16268"/>
                      <a:pt x="12837" y="15547"/>
                      <a:pt x="13502" y="15547"/>
                    </a:cubicBezTo>
                    <a:cubicBezTo>
                      <a:pt x="14172" y="15547"/>
                      <a:pt x="14690" y="16267"/>
                      <a:pt x="15144" y="16907"/>
                    </a:cubicBezTo>
                    <a:cubicBezTo>
                      <a:pt x="15517" y="17421"/>
                      <a:pt x="15836" y="17872"/>
                      <a:pt x="16198" y="17872"/>
                    </a:cubicBezTo>
                    <a:cubicBezTo>
                      <a:pt x="16566" y="17872"/>
                      <a:pt x="16902" y="17418"/>
                      <a:pt x="17291" y="16873"/>
                    </a:cubicBezTo>
                    <a:cubicBezTo>
                      <a:pt x="17746" y="16249"/>
                      <a:pt x="18264" y="15547"/>
                      <a:pt x="18902" y="15547"/>
                    </a:cubicBezTo>
                    <a:cubicBezTo>
                      <a:pt x="19556" y="15547"/>
                      <a:pt x="20113" y="16281"/>
                      <a:pt x="20605" y="16936"/>
                    </a:cubicBezTo>
                    <a:cubicBezTo>
                      <a:pt x="20972" y="17419"/>
                      <a:pt x="21319" y="17872"/>
                      <a:pt x="21600" y="17872"/>
                    </a:cubicBezTo>
                    <a:lnTo>
                      <a:pt x="21600" y="21600"/>
                    </a:lnTo>
                    <a:cubicBezTo>
                      <a:pt x="21038" y="21600"/>
                      <a:pt x="20547" y="20947"/>
                      <a:pt x="20071" y="20323"/>
                    </a:cubicBezTo>
                    <a:cubicBezTo>
                      <a:pt x="19655" y="19793"/>
                      <a:pt x="19270" y="19275"/>
                      <a:pt x="18897" y="19275"/>
                    </a:cubicBezTo>
                    <a:cubicBezTo>
                      <a:pt x="18551" y="19275"/>
                      <a:pt x="18221" y="19730"/>
                      <a:pt x="17842" y="20245"/>
                    </a:cubicBezTo>
                    <a:cubicBezTo>
                      <a:pt x="17377" y="20885"/>
                      <a:pt x="16853" y="21600"/>
                      <a:pt x="16198" y="21600"/>
                    </a:cubicBezTo>
                    <a:cubicBezTo>
                      <a:pt x="15544" y="21600"/>
                      <a:pt x="15037" y="20884"/>
                      <a:pt x="14583" y="20260"/>
                    </a:cubicBezTo>
                    <a:cubicBezTo>
                      <a:pt x="14205" y="19729"/>
                      <a:pt x="13875" y="19275"/>
                      <a:pt x="13502" y="19275"/>
                    </a:cubicBezTo>
                    <a:cubicBezTo>
                      <a:pt x="13134" y="19275"/>
                      <a:pt x="12820" y="19730"/>
                      <a:pt x="12452" y="20245"/>
                    </a:cubicBezTo>
                    <a:cubicBezTo>
                      <a:pt x="11998" y="20885"/>
                      <a:pt x="11485" y="21600"/>
                      <a:pt x="10803" y="21600"/>
                    </a:cubicBezTo>
                    <a:cubicBezTo>
                      <a:pt x="10106" y="21600"/>
                      <a:pt x="9554" y="20851"/>
                      <a:pt x="9073" y="20196"/>
                    </a:cubicBezTo>
                    <a:cubicBezTo>
                      <a:pt x="8711" y="19697"/>
                      <a:pt x="8402" y="19275"/>
                      <a:pt x="8105" y="19275"/>
                    </a:cubicBezTo>
                    <a:cubicBezTo>
                      <a:pt x="7802" y="19275"/>
                      <a:pt x="7467" y="19711"/>
                      <a:pt x="7083" y="20226"/>
                    </a:cubicBezTo>
                    <a:cubicBezTo>
                      <a:pt x="6602" y="20865"/>
                      <a:pt x="6050" y="21600"/>
                      <a:pt x="5402" y="21600"/>
                    </a:cubicBezTo>
                    <a:cubicBezTo>
                      <a:pt x="4747" y="21600"/>
                      <a:pt x="4202" y="20865"/>
                      <a:pt x="3715" y="20226"/>
                    </a:cubicBezTo>
                    <a:cubicBezTo>
                      <a:pt x="3348" y="19742"/>
                      <a:pt x="3001" y="19275"/>
                      <a:pt x="2703" y="19275"/>
                    </a:cubicBezTo>
                    <a:cubicBezTo>
                      <a:pt x="2384" y="19275"/>
                      <a:pt x="1996" y="19773"/>
                      <a:pt x="1585" y="20304"/>
                    </a:cubicBezTo>
                    <a:cubicBezTo>
                      <a:pt x="1082" y="20943"/>
                      <a:pt x="568" y="21600"/>
                      <a:pt x="0" y="21600"/>
                    </a:cubicBezTo>
                    <a:close/>
                    <a:moveTo>
                      <a:pt x="0" y="13831"/>
                    </a:moveTo>
                    <a:lnTo>
                      <a:pt x="0" y="10108"/>
                    </a:lnTo>
                    <a:cubicBezTo>
                      <a:pt x="292" y="10108"/>
                      <a:pt x="665" y="9623"/>
                      <a:pt x="1059" y="9123"/>
                    </a:cubicBezTo>
                    <a:cubicBezTo>
                      <a:pt x="1551" y="8500"/>
                      <a:pt x="2109" y="7783"/>
                      <a:pt x="2703" y="7783"/>
                    </a:cubicBezTo>
                    <a:cubicBezTo>
                      <a:pt x="3287" y="7783"/>
                      <a:pt x="3802" y="8467"/>
                      <a:pt x="4256" y="9075"/>
                    </a:cubicBezTo>
                    <a:cubicBezTo>
                      <a:pt x="4656" y="9605"/>
                      <a:pt x="5034" y="10108"/>
                      <a:pt x="5402" y="10108"/>
                    </a:cubicBezTo>
                    <a:cubicBezTo>
                      <a:pt x="5769" y="10108"/>
                      <a:pt x="6142" y="9605"/>
                      <a:pt x="6542" y="9075"/>
                    </a:cubicBezTo>
                    <a:cubicBezTo>
                      <a:pt x="6996" y="8467"/>
                      <a:pt x="7516" y="7783"/>
                      <a:pt x="8105" y="7783"/>
                    </a:cubicBezTo>
                    <a:cubicBezTo>
                      <a:pt x="8689" y="7783"/>
                      <a:pt x="9186" y="8452"/>
                      <a:pt x="9624" y="9060"/>
                    </a:cubicBezTo>
                    <a:cubicBezTo>
                      <a:pt x="10019" y="9606"/>
                      <a:pt x="10392" y="10108"/>
                      <a:pt x="10803" y="10108"/>
                    </a:cubicBezTo>
                    <a:cubicBezTo>
                      <a:pt x="11187" y="10108"/>
                      <a:pt x="11512" y="9654"/>
                      <a:pt x="11885" y="9123"/>
                    </a:cubicBezTo>
                    <a:cubicBezTo>
                      <a:pt x="12328" y="8500"/>
                      <a:pt x="12837" y="7783"/>
                      <a:pt x="13502" y="7783"/>
                    </a:cubicBezTo>
                    <a:cubicBezTo>
                      <a:pt x="14172" y="7783"/>
                      <a:pt x="14690" y="8499"/>
                      <a:pt x="15144" y="9138"/>
                    </a:cubicBezTo>
                    <a:cubicBezTo>
                      <a:pt x="15517" y="9653"/>
                      <a:pt x="15836" y="10108"/>
                      <a:pt x="16198" y="10108"/>
                    </a:cubicBezTo>
                    <a:cubicBezTo>
                      <a:pt x="16566" y="10108"/>
                      <a:pt x="16902" y="9655"/>
                      <a:pt x="17291" y="9109"/>
                    </a:cubicBezTo>
                    <a:cubicBezTo>
                      <a:pt x="17746" y="8485"/>
                      <a:pt x="18264" y="7783"/>
                      <a:pt x="18902" y="7783"/>
                    </a:cubicBezTo>
                    <a:cubicBezTo>
                      <a:pt x="19556" y="7783"/>
                      <a:pt x="20113" y="8517"/>
                      <a:pt x="20605" y="9172"/>
                    </a:cubicBezTo>
                    <a:cubicBezTo>
                      <a:pt x="20972" y="9656"/>
                      <a:pt x="21319" y="10108"/>
                      <a:pt x="21600" y="10108"/>
                    </a:cubicBezTo>
                    <a:lnTo>
                      <a:pt x="21600" y="13831"/>
                    </a:lnTo>
                    <a:cubicBezTo>
                      <a:pt x="21038" y="13831"/>
                      <a:pt x="20547" y="13178"/>
                      <a:pt x="20071" y="12555"/>
                    </a:cubicBezTo>
                    <a:cubicBezTo>
                      <a:pt x="19655" y="12009"/>
                      <a:pt x="19270" y="11512"/>
                      <a:pt x="18897" y="11512"/>
                    </a:cubicBezTo>
                    <a:cubicBezTo>
                      <a:pt x="18551" y="11512"/>
                      <a:pt x="18221" y="11962"/>
                      <a:pt x="17842" y="12477"/>
                    </a:cubicBezTo>
                    <a:cubicBezTo>
                      <a:pt x="17377" y="13116"/>
                      <a:pt x="16853" y="13831"/>
                      <a:pt x="16198" y="13831"/>
                    </a:cubicBezTo>
                    <a:cubicBezTo>
                      <a:pt x="15544" y="13831"/>
                      <a:pt x="15037" y="13115"/>
                      <a:pt x="14583" y="12491"/>
                    </a:cubicBezTo>
                    <a:cubicBezTo>
                      <a:pt x="14205" y="11961"/>
                      <a:pt x="13875" y="11512"/>
                      <a:pt x="13502" y="11512"/>
                    </a:cubicBezTo>
                    <a:cubicBezTo>
                      <a:pt x="13134" y="11512"/>
                      <a:pt x="12820" y="11962"/>
                      <a:pt x="12452" y="12477"/>
                    </a:cubicBezTo>
                    <a:cubicBezTo>
                      <a:pt x="11998" y="13116"/>
                      <a:pt x="11485" y="13831"/>
                      <a:pt x="10803" y="13831"/>
                    </a:cubicBezTo>
                    <a:cubicBezTo>
                      <a:pt x="10106" y="13831"/>
                      <a:pt x="9554" y="13083"/>
                      <a:pt x="9073" y="12428"/>
                    </a:cubicBezTo>
                    <a:cubicBezTo>
                      <a:pt x="8711" y="11929"/>
                      <a:pt x="8402" y="11512"/>
                      <a:pt x="8105" y="11512"/>
                    </a:cubicBezTo>
                    <a:cubicBezTo>
                      <a:pt x="7802" y="11512"/>
                      <a:pt x="7467" y="11947"/>
                      <a:pt x="7083" y="12462"/>
                    </a:cubicBezTo>
                    <a:cubicBezTo>
                      <a:pt x="6602" y="13101"/>
                      <a:pt x="6050" y="13831"/>
                      <a:pt x="5402" y="13831"/>
                    </a:cubicBezTo>
                    <a:cubicBezTo>
                      <a:pt x="4747" y="13831"/>
                      <a:pt x="4202" y="13101"/>
                      <a:pt x="3715" y="12462"/>
                    </a:cubicBezTo>
                    <a:cubicBezTo>
                      <a:pt x="3348" y="11978"/>
                      <a:pt x="3001" y="11512"/>
                      <a:pt x="2703" y="11512"/>
                    </a:cubicBezTo>
                    <a:cubicBezTo>
                      <a:pt x="2384" y="11512"/>
                      <a:pt x="1996" y="12010"/>
                      <a:pt x="1585" y="12540"/>
                    </a:cubicBezTo>
                    <a:cubicBezTo>
                      <a:pt x="1082" y="13179"/>
                      <a:pt x="568" y="13831"/>
                      <a:pt x="0" y="13831"/>
                    </a:cubicBezTo>
                    <a:close/>
                    <a:moveTo>
                      <a:pt x="0" y="6053"/>
                    </a:moveTo>
                    <a:lnTo>
                      <a:pt x="0" y="2325"/>
                    </a:lnTo>
                    <a:cubicBezTo>
                      <a:pt x="292" y="2325"/>
                      <a:pt x="665" y="1839"/>
                      <a:pt x="1059" y="1340"/>
                    </a:cubicBezTo>
                    <a:cubicBezTo>
                      <a:pt x="1551" y="716"/>
                      <a:pt x="2109" y="0"/>
                      <a:pt x="2703" y="0"/>
                    </a:cubicBezTo>
                    <a:cubicBezTo>
                      <a:pt x="3287" y="0"/>
                      <a:pt x="3802" y="688"/>
                      <a:pt x="4256" y="1296"/>
                    </a:cubicBezTo>
                    <a:cubicBezTo>
                      <a:pt x="4656" y="1827"/>
                      <a:pt x="5034" y="2325"/>
                      <a:pt x="5402" y="2325"/>
                    </a:cubicBezTo>
                    <a:cubicBezTo>
                      <a:pt x="5769" y="2325"/>
                      <a:pt x="6142" y="1827"/>
                      <a:pt x="6542" y="1296"/>
                    </a:cubicBezTo>
                    <a:cubicBezTo>
                      <a:pt x="6996" y="688"/>
                      <a:pt x="7516" y="0"/>
                      <a:pt x="8105" y="0"/>
                    </a:cubicBezTo>
                    <a:cubicBezTo>
                      <a:pt x="8689" y="0"/>
                      <a:pt x="9186" y="669"/>
                      <a:pt x="9624" y="1277"/>
                    </a:cubicBezTo>
                    <a:cubicBezTo>
                      <a:pt x="10019" y="1823"/>
                      <a:pt x="10392" y="2325"/>
                      <a:pt x="10803" y="2325"/>
                    </a:cubicBezTo>
                    <a:cubicBezTo>
                      <a:pt x="11187" y="2325"/>
                      <a:pt x="11512" y="1871"/>
                      <a:pt x="11885" y="1340"/>
                    </a:cubicBezTo>
                    <a:cubicBezTo>
                      <a:pt x="12328" y="716"/>
                      <a:pt x="12837" y="0"/>
                      <a:pt x="13502" y="0"/>
                    </a:cubicBezTo>
                    <a:cubicBezTo>
                      <a:pt x="14172" y="0"/>
                      <a:pt x="14690" y="715"/>
                      <a:pt x="15144" y="1355"/>
                    </a:cubicBezTo>
                    <a:cubicBezTo>
                      <a:pt x="15517" y="1870"/>
                      <a:pt x="15836" y="2325"/>
                      <a:pt x="16198" y="2325"/>
                    </a:cubicBezTo>
                    <a:cubicBezTo>
                      <a:pt x="16566" y="2325"/>
                      <a:pt x="16902" y="1871"/>
                      <a:pt x="17291" y="1326"/>
                    </a:cubicBezTo>
                    <a:cubicBezTo>
                      <a:pt x="17746" y="702"/>
                      <a:pt x="18264" y="0"/>
                      <a:pt x="18902" y="0"/>
                    </a:cubicBezTo>
                    <a:cubicBezTo>
                      <a:pt x="19556" y="0"/>
                      <a:pt x="20113" y="734"/>
                      <a:pt x="20605" y="1389"/>
                    </a:cubicBezTo>
                    <a:cubicBezTo>
                      <a:pt x="20972" y="1872"/>
                      <a:pt x="21319" y="2325"/>
                      <a:pt x="21600" y="2325"/>
                    </a:cubicBezTo>
                    <a:lnTo>
                      <a:pt x="21600" y="6053"/>
                    </a:lnTo>
                    <a:cubicBezTo>
                      <a:pt x="21038" y="6053"/>
                      <a:pt x="20547" y="5395"/>
                      <a:pt x="20071" y="4771"/>
                    </a:cubicBezTo>
                    <a:cubicBezTo>
                      <a:pt x="19655" y="4241"/>
                      <a:pt x="19270" y="3728"/>
                      <a:pt x="18897" y="3728"/>
                    </a:cubicBezTo>
                    <a:cubicBezTo>
                      <a:pt x="18551" y="3728"/>
                      <a:pt x="18221" y="4179"/>
                      <a:pt x="17842" y="4693"/>
                    </a:cubicBezTo>
                    <a:cubicBezTo>
                      <a:pt x="17377" y="5333"/>
                      <a:pt x="16853" y="6053"/>
                      <a:pt x="16198" y="6053"/>
                    </a:cubicBezTo>
                    <a:cubicBezTo>
                      <a:pt x="15544" y="6053"/>
                      <a:pt x="15037" y="5332"/>
                      <a:pt x="14583" y="4708"/>
                    </a:cubicBezTo>
                    <a:cubicBezTo>
                      <a:pt x="14205" y="4178"/>
                      <a:pt x="13875" y="3728"/>
                      <a:pt x="13502" y="3728"/>
                    </a:cubicBezTo>
                    <a:cubicBezTo>
                      <a:pt x="13134" y="3728"/>
                      <a:pt x="12820" y="4179"/>
                      <a:pt x="12452" y="4693"/>
                    </a:cubicBezTo>
                    <a:cubicBezTo>
                      <a:pt x="11998" y="5333"/>
                      <a:pt x="11485" y="6053"/>
                      <a:pt x="10803" y="6053"/>
                    </a:cubicBezTo>
                    <a:cubicBezTo>
                      <a:pt x="10106" y="6053"/>
                      <a:pt x="9554" y="5304"/>
                      <a:pt x="9073" y="4649"/>
                    </a:cubicBezTo>
                    <a:cubicBezTo>
                      <a:pt x="8711" y="4150"/>
                      <a:pt x="8402" y="3728"/>
                      <a:pt x="8105" y="3728"/>
                    </a:cubicBezTo>
                    <a:cubicBezTo>
                      <a:pt x="7802" y="3728"/>
                      <a:pt x="7467" y="4164"/>
                      <a:pt x="7083" y="4679"/>
                    </a:cubicBezTo>
                    <a:cubicBezTo>
                      <a:pt x="6602" y="5318"/>
                      <a:pt x="6051" y="6053"/>
                      <a:pt x="5402" y="6053"/>
                    </a:cubicBezTo>
                    <a:cubicBezTo>
                      <a:pt x="4747" y="6053"/>
                      <a:pt x="4202" y="5318"/>
                      <a:pt x="3715" y="4679"/>
                    </a:cubicBezTo>
                    <a:cubicBezTo>
                      <a:pt x="3348" y="4195"/>
                      <a:pt x="3001" y="3728"/>
                      <a:pt x="2703" y="3728"/>
                    </a:cubicBezTo>
                    <a:cubicBezTo>
                      <a:pt x="2384" y="3728"/>
                      <a:pt x="1996" y="4226"/>
                      <a:pt x="1585" y="4757"/>
                    </a:cubicBezTo>
                    <a:cubicBezTo>
                      <a:pt x="1082" y="5396"/>
                      <a:pt x="568" y="6053"/>
                      <a:pt x="0" y="6053"/>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000">
                    <a:latin typeface="Helvetica Neue Medium"/>
                    <a:ea typeface="Helvetica Neue Medium"/>
                    <a:cs typeface="Helvetica Neue Medium"/>
                    <a:sym typeface="Helvetica Neue Medium"/>
                  </a:defRPr>
                </a:pPr>
              </a:p>
            </p:txBody>
          </p:sp>
          <p:sp>
            <p:nvSpPr>
              <p:cNvPr id="2666" name="Rectangle"/>
              <p:cNvSpPr/>
              <p:nvPr/>
            </p:nvSpPr>
            <p:spPr>
              <a:xfrm>
                <a:off x="9322541" y="91107"/>
                <a:ext cx="1676401" cy="4005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sp>
          <p:nvSpPr>
            <p:cNvPr id="2668" name="1.04 h"/>
            <p:cNvSpPr txBox="1"/>
            <p:nvPr/>
          </p:nvSpPr>
          <p:spPr>
            <a:xfrm>
              <a:off x="14695425" y="2207537"/>
              <a:ext cx="141044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9"/>
                  </a:solidFill>
                  <a:latin typeface="Helvetica"/>
                  <a:ea typeface="Helvetica"/>
                  <a:cs typeface="Helvetica"/>
                  <a:sym typeface="Helvetica"/>
                </a:defRPr>
              </a:lvl1pPr>
            </a:lstStyle>
            <a:p>
              <a:pPr/>
              <a:r>
                <a:t>1.04 h</a:t>
              </a:r>
            </a:p>
          </p:txBody>
        </p:sp>
        <p:sp>
          <p:nvSpPr>
            <p:cNvPr id="2669" name="1.04 h"/>
            <p:cNvSpPr txBox="1"/>
            <p:nvPr/>
          </p:nvSpPr>
          <p:spPr>
            <a:xfrm>
              <a:off x="17014359" y="2207537"/>
              <a:ext cx="141044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1.04 h</a:t>
              </a:r>
            </a:p>
          </p:txBody>
        </p:sp>
        <p:sp>
          <p:nvSpPr>
            <p:cNvPr id="2670" name="394 ms"/>
            <p:cNvSpPr txBox="1"/>
            <p:nvPr/>
          </p:nvSpPr>
          <p:spPr>
            <a:xfrm>
              <a:off x="2950602"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1E1F1D"/>
                  </a:solidFill>
                  <a:latin typeface="Helvetica"/>
                  <a:ea typeface="Helvetica"/>
                  <a:cs typeface="Helvetica"/>
                  <a:sym typeface="Helvetica"/>
                </a:defRPr>
              </a:lvl1pPr>
            </a:lstStyle>
            <a:p>
              <a:pPr/>
              <a:r>
                <a:t>394 ms</a:t>
              </a:r>
            </a:p>
          </p:txBody>
        </p:sp>
        <p:sp>
          <p:nvSpPr>
            <p:cNvPr id="2671" name="405 ms"/>
            <p:cNvSpPr txBox="1"/>
            <p:nvPr/>
          </p:nvSpPr>
          <p:spPr>
            <a:xfrm>
              <a:off x="584833" y="10746874"/>
              <a:ext cx="1664941"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b="1" sz="3600">
                  <a:solidFill>
                    <a:srgbClr val="868887"/>
                  </a:solidFill>
                  <a:latin typeface="Helvetica"/>
                  <a:ea typeface="Helvetica"/>
                  <a:cs typeface="Helvetica"/>
                  <a:sym typeface="Helvetica"/>
                </a:defRPr>
              </a:lvl1pPr>
            </a:lstStyle>
            <a:p>
              <a:pPr/>
              <a:r>
                <a:t>405 ms</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500">
        <p159:morph option="byObject"/>
      </p:transition>
    </mc:Choice>
    <mc:Fallback>
      <p:transition spd="fast">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219" name="Slide Number"/>
          <p:cNvSpPr txBox="1"/>
          <p:nvPr>
            <p:ph type="sldNum" sz="quarter" idx="2"/>
          </p:nvPr>
        </p:nvSpPr>
        <p:spPr>
          <a:xfrm>
            <a:off x="24113768"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25" name="Group"/>
          <p:cNvGrpSpPr/>
          <p:nvPr/>
        </p:nvGrpSpPr>
        <p:grpSpPr>
          <a:xfrm>
            <a:off x="295259" y="12015869"/>
            <a:ext cx="23793481" cy="9978862"/>
            <a:chOff x="0" y="0"/>
            <a:chExt cx="23793479" cy="9978860"/>
          </a:xfrm>
        </p:grpSpPr>
        <p:sp>
          <p:nvSpPr>
            <p:cNvPr id="220"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pic>
          <p:nvPicPr>
            <p:cNvPr id="221" name="Poster_VLDB_202408_FNL.pdf" descr="Poster_VLDB_202408_FNL.pdf"/>
            <p:cNvPicPr>
              <a:picLocks noChangeAspect="1"/>
            </p:cNvPicPr>
            <p:nvPr/>
          </p:nvPicPr>
          <p:blipFill>
            <a:blip r:embed="rId3">
              <a:extLst/>
            </a:blip>
            <a:srcRect l="35346" t="18704" r="24223" b="73197"/>
            <a:stretch>
              <a:fillRect/>
            </a:stretch>
          </p:blipFill>
          <p:spPr>
            <a:xfrm>
              <a:off x="1056099" y="3699623"/>
              <a:ext cx="21681408" cy="6140385"/>
            </a:xfrm>
            <a:prstGeom prst="rect">
              <a:avLst/>
            </a:prstGeom>
            <a:ln w="12700" cap="flat">
              <a:noFill/>
              <a:miter lim="400000"/>
            </a:ln>
            <a:effectLst/>
          </p:spPr>
        </p:pic>
        <p:sp>
          <p:nvSpPr>
            <p:cNvPr id="222" name="Fastest analytics database"/>
            <p:cNvSpPr txBox="1"/>
            <p:nvPr/>
          </p:nvSpPr>
          <p:spPr>
            <a:xfrm>
              <a:off x="1333499" y="301665"/>
              <a:ext cx="126680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a:t>
              </a:r>
            </a:p>
          </p:txBody>
        </p:sp>
        <p:sp>
          <p:nvSpPr>
            <p:cNvPr id="223" name="Rectangle"/>
            <p:cNvSpPr/>
            <p:nvPr/>
          </p:nvSpPr>
          <p:spPr>
            <a:xfrm>
              <a:off x="1416620" y="1695637"/>
              <a:ext cx="5598602" cy="887102"/>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24" name="benchmark.clickhouse.com"/>
            <p:cNvSpPr txBox="1"/>
            <p:nvPr/>
          </p:nvSpPr>
          <p:spPr>
            <a:xfrm>
              <a:off x="1576844" y="1866227"/>
              <a:ext cx="5278154" cy="5459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defTabSz="457200">
                <a:lnSpc>
                  <a:spcPct val="100000"/>
                </a:lnSpc>
                <a:spcBef>
                  <a:spcPts val="0"/>
                </a:spcBef>
                <a:defRPr b="1" sz="3100">
                  <a:solidFill>
                    <a:srgbClr val="000000"/>
                  </a:solidFill>
                  <a:latin typeface="Arial"/>
                  <a:ea typeface="Arial"/>
                  <a:cs typeface="Arial"/>
                  <a:sym typeface="Arial"/>
                </a:defRPr>
              </a:lvl1pPr>
            </a:lstStyle>
            <a:p>
              <a:pPr/>
              <a:r>
                <a:t>benchmark.clickhouse.com</a:t>
              </a:r>
            </a:p>
          </p:txBody>
        </p:sp>
      </p:grpSp>
      <p:sp>
        <p:nvSpPr>
          <p:cNvPr id="226" name="True column-oriented storage"/>
          <p:cNvSpPr txBox="1"/>
          <p:nvPr/>
        </p:nvSpPr>
        <p:spPr>
          <a:xfrm>
            <a:off x="2164826" y="479465"/>
            <a:ext cx="13072394"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storage</a:t>
            </a:r>
          </a:p>
        </p:txBody>
      </p:sp>
      <p:grpSp>
        <p:nvGrpSpPr>
          <p:cNvPr id="229" name="Group"/>
          <p:cNvGrpSpPr/>
          <p:nvPr/>
        </p:nvGrpSpPr>
        <p:grpSpPr>
          <a:xfrm>
            <a:off x="4594824" y="5680715"/>
            <a:ext cx="2596521" cy="3017740"/>
            <a:chOff x="0" y="0"/>
            <a:chExt cx="2596520" cy="3017739"/>
          </a:xfrm>
        </p:grpSpPr>
        <p:sp>
          <p:nvSpPr>
            <p:cNvPr id="227" name="Rounded Rectangle"/>
            <p:cNvSpPr/>
            <p:nvPr/>
          </p:nvSpPr>
          <p:spPr>
            <a:xfrm>
              <a:off x="0" y="0"/>
              <a:ext cx="2596521" cy="3017740"/>
            </a:xfrm>
            <a:prstGeom prst="roundRect">
              <a:avLst>
                <a:gd name="adj" fmla="val 7409"/>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28" name="CREATE TABLE t…"/>
            <p:cNvSpPr txBox="1"/>
            <p:nvPr/>
          </p:nvSpPr>
          <p:spPr>
            <a:xfrm>
              <a:off x="206060" y="340469"/>
              <a:ext cx="1917180" cy="2336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a:t>
              </a:r>
              <a:r>
                <a:rPr baseline="-5999"/>
                <a:t>1</a:t>
              </a:r>
              <a:r>
                <a:t> t</a:t>
              </a:r>
              <a:r>
                <a:rPr baseline="-5999"/>
                <a:t>1</a:t>
              </a:r>
              <a:r>
                <a:t>,</a:t>
              </a:r>
            </a:p>
            <a:p>
              <a:pPr lvl="1" defTabSz="4876677">
                <a:lnSpc>
                  <a:spcPct val="100000"/>
                </a:lnSpc>
                <a:spcBef>
                  <a:spcPts val="0"/>
                </a:spcBef>
                <a:defRPr sz="1900">
                  <a:latin typeface="Helvetica"/>
                  <a:ea typeface="Helvetica"/>
                  <a:cs typeface="Helvetica"/>
                  <a:sym typeface="Helvetica"/>
                </a:defRPr>
              </a:pPr>
              <a:r>
                <a:t>c</a:t>
              </a:r>
              <a:r>
                <a:rPr baseline="-5999"/>
                <a:t>2</a:t>
              </a:r>
              <a:r>
                <a:t> t</a:t>
              </a:r>
              <a:r>
                <a:rPr baseline="-5999"/>
                <a:t>2</a:t>
              </a:r>
              <a:r>
                <a:t>,</a:t>
              </a:r>
            </a:p>
            <a:p>
              <a:pPr lvl="1" defTabSz="4876677">
                <a:lnSpc>
                  <a:spcPct val="100000"/>
                </a:lnSpc>
                <a:spcBef>
                  <a:spcPts val="0"/>
                </a:spcBef>
                <a:defRPr sz="1900">
                  <a:latin typeface="Helvetica"/>
                  <a:ea typeface="Helvetica"/>
                  <a:cs typeface="Helvetica"/>
                  <a:sym typeface="Helvetica"/>
                </a:defRPr>
              </a:pPr>
              <a:r>
                <a:t>...</a:t>
              </a:r>
              <a:br/>
              <a:r>
                <a:t>c</a:t>
              </a:r>
              <a:r>
                <a:rPr baseline="-5999"/>
                <a:t>3</a:t>
              </a:r>
              <a:r>
                <a:t> t</a:t>
              </a:r>
              <a:r>
                <a:rPr baseline="-5999"/>
                <a:t>3</a:t>
              </a:r>
              <a:r>
                <a:t>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
        <p:nvSpPr>
          <p:cNvPr id="230" name="Line"/>
          <p:cNvSpPr/>
          <p:nvPr/>
        </p:nvSpPr>
        <p:spPr>
          <a:xfrm>
            <a:off x="7288589" y="7002805"/>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239" name="Group"/>
          <p:cNvGrpSpPr/>
          <p:nvPr/>
        </p:nvGrpSpPr>
        <p:grpSpPr>
          <a:xfrm>
            <a:off x="8078705" y="4785254"/>
            <a:ext cx="3499290" cy="4435102"/>
            <a:chOff x="0" y="0"/>
            <a:chExt cx="3499289" cy="4435100"/>
          </a:xfrm>
        </p:grpSpPr>
        <p:sp>
          <p:nvSpPr>
            <p:cNvPr id="231" name="Rounded Rectangle"/>
            <p:cNvSpPr/>
            <p:nvPr/>
          </p:nvSpPr>
          <p:spPr>
            <a:xfrm>
              <a:off x="0" y="0"/>
              <a:ext cx="3499290" cy="4435101"/>
            </a:xfrm>
            <a:prstGeom prst="roundRect">
              <a:avLst>
                <a:gd name="adj" fmla="val 2749"/>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2" name="Storage"/>
            <p:cNvSpPr txBox="1"/>
            <p:nvPr/>
          </p:nvSpPr>
          <p:spPr>
            <a:xfrm>
              <a:off x="206424" y="171529"/>
              <a:ext cx="1003921" cy="406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233" name="Table 1-1-1-1-1-1-1-2-3-2"/>
            <p:cNvGraphicFramePr/>
            <p:nvPr/>
          </p:nvGraphicFramePr>
          <p:xfrm>
            <a:off x="362965" y="682361"/>
            <a:ext cx="606426" cy="343130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3688">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1</a:t>
                        </a:r>
                      </a:p>
                    </a:txBody>
                    <a:tcPr marL="0" marR="0" marT="0" marB="0" anchor="ctr" anchorCtr="0" horzOverflow="overflow">
                      <a:lnL w="0">
                        <a:miter lim="400000"/>
                      </a:lnL>
                      <a:lnR w="0">
                        <a:miter lim="400000"/>
                      </a:lnR>
                      <a:lnT w="0">
                        <a:miter lim="400000"/>
                      </a:lnT>
                      <a:lnB w="0">
                        <a:miter lim="400000"/>
                      </a:lnB>
                      <a:solidFill>
                        <a:srgbClr val="434343"/>
                      </a:solidFill>
                    </a:tcPr>
                  </a:tc>
                </a:tr>
                <a:tr h="3047617">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234" name="Rectangle"/>
            <p:cNvSpPr/>
            <p:nvPr/>
          </p:nvSpPr>
          <p:spPr>
            <a:xfrm>
              <a:off x="1181458" y="2986647"/>
              <a:ext cx="644618" cy="144892"/>
            </a:xfrm>
            <a:prstGeom prst="rect">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aphicFrame>
          <p:nvGraphicFramePr>
            <p:cNvPr id="235" name="Table 1-1-1-1-1-1-1-2-3-2-1"/>
            <p:cNvGraphicFramePr/>
            <p:nvPr/>
          </p:nvGraphicFramePr>
          <p:xfrm>
            <a:off x="1204221" y="682361"/>
            <a:ext cx="606426" cy="343130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2477">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2</a:t>
                        </a:r>
                      </a:p>
                    </a:txBody>
                    <a:tcPr marL="0" marR="0" marT="0" marB="0" anchor="ctr" anchorCtr="0" horzOverflow="overflow">
                      <a:lnL w="0">
                        <a:miter lim="400000"/>
                      </a:lnL>
                      <a:lnR w="0">
                        <a:miter lim="400000"/>
                      </a:lnR>
                      <a:lnT w="0">
                        <a:miter lim="400000"/>
                      </a:lnT>
                      <a:lnB w="0">
                        <a:miter lim="400000"/>
                      </a:lnB>
                      <a:solidFill>
                        <a:srgbClr val="434343"/>
                      </a:solidFill>
                    </a:tcPr>
                  </a:tc>
                </a:tr>
                <a:tr h="3048828">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236" name="Rectangle"/>
            <p:cNvSpPr/>
            <p:nvPr/>
          </p:nvSpPr>
          <p:spPr>
            <a:xfrm>
              <a:off x="2549957" y="2986647"/>
              <a:ext cx="644618" cy="144892"/>
            </a:xfrm>
            <a:prstGeom prst="rect">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37" name="•••"/>
            <p:cNvSpPr txBox="1"/>
            <p:nvPr/>
          </p:nvSpPr>
          <p:spPr>
            <a:xfrm>
              <a:off x="1809788" y="765400"/>
              <a:ext cx="756315" cy="276680"/>
            </a:xfrm>
            <a:prstGeom prst="rect">
              <a:avLst/>
            </a:prstGeom>
            <a:noFill/>
            <a:ln w="12700" cap="flat">
              <a:noFill/>
              <a:miter lim="400000"/>
            </a:ln>
            <a:effectLst>
              <a:outerShdw sx="100000" sy="100000" kx="0" ky="0" algn="b" rotWithShape="0" blurRad="228600" dist="152253" dir="1800000">
                <a:srgbClr val="000000">
                  <a:alpha val="50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pc="312" sz="1300">
                  <a:latin typeface="Menlo Regular"/>
                  <a:ea typeface="Menlo Regular"/>
                  <a:cs typeface="Menlo Regular"/>
                  <a:sym typeface="Menlo Regular"/>
                </a:defRPr>
              </a:lvl1pPr>
            </a:lstStyle>
            <a:p>
              <a:pPr defTabSz="914400"/>
              <a:r>
                <a:t>•••</a:t>
              </a:r>
            </a:p>
          </p:txBody>
        </p:sp>
        <p:graphicFrame>
          <p:nvGraphicFramePr>
            <p:cNvPr id="238" name="Table 1-1-1-1-1-1-1-2-3-2-1-1"/>
            <p:cNvGraphicFramePr/>
            <p:nvPr/>
          </p:nvGraphicFramePr>
          <p:xfrm>
            <a:off x="2572722" y="688676"/>
            <a:ext cx="604802" cy="343130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4801"/>
                </a:tblGrid>
                <a:tr h="383725">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n</a:t>
                        </a:r>
                      </a:p>
                    </a:txBody>
                    <a:tcPr marL="0" marR="0" marT="0" marB="0" anchor="ctr" anchorCtr="0" horzOverflow="overflow">
                      <a:lnL w="0">
                        <a:miter lim="400000"/>
                      </a:lnL>
                      <a:lnR w="0">
                        <a:miter lim="400000"/>
                      </a:lnR>
                      <a:lnT w="0">
                        <a:miter lim="400000"/>
                      </a:lnT>
                      <a:lnB w="0">
                        <a:miter lim="400000"/>
                      </a:lnB>
                      <a:solidFill>
                        <a:srgbClr val="434343"/>
                      </a:solidFill>
                    </a:tcPr>
                  </a:tc>
                </a:tr>
                <a:tr h="3047579">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4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8" presetID="22" grpId="3" fill="hold">
                                  <p:stCondLst>
                                    <p:cond delay="0"/>
                                  </p:stCondLst>
                                  <p:iterate type="el" backwards="0">
                                    <p:tmAbs val="0"/>
                                  </p:iterate>
                                  <p:childTnLst>
                                    <p:set>
                                      <p:cBhvr>
                                        <p:cTn id="14" fill="hold"/>
                                        <p:tgtEl>
                                          <p:spTgt spid="230"/>
                                        </p:tgtEl>
                                        <p:attrNameLst>
                                          <p:attrName>style.visibility</p:attrName>
                                        </p:attrNameLst>
                                      </p:cBhvr>
                                      <p:to>
                                        <p:strVal val="visible"/>
                                      </p:to>
                                    </p:set>
                                    <p:animEffect filter="wipe(left)" transition="in">
                                      <p:cBhvr>
                                        <p:cTn id="15" dur="300"/>
                                        <p:tgtEl>
                                          <p:spTgt spid="230"/>
                                        </p:tgtEl>
                                      </p:cBhvr>
                                    </p:animEffect>
                                  </p:childTnLst>
                                </p:cTn>
                              </p:par>
                            </p:childTnLst>
                          </p:cTn>
                        </p:par>
                        <p:par>
                          <p:cTn id="16" fill="hold">
                            <p:stCondLst>
                              <p:cond delay="300"/>
                            </p:stCondLst>
                            <p:childTnLst>
                              <p:par>
                                <p:cTn id="17" presetClass="entr" nodeType="afterEffect" presetSubtype="0" presetID="1" grpId="4" fill="hold">
                                  <p:stCondLst>
                                    <p:cond delay="0"/>
                                  </p:stCondLst>
                                  <p:iterate type="el" backwards="0">
                                    <p:tmAbs val="0"/>
                                  </p:iterate>
                                  <p:childTnLst>
                                    <p:set>
                                      <p:cBhvr>
                                        <p:cTn id="18" fill="hold"/>
                                        <p:tgtEl>
                                          <p:spTgt spid="2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9" grpId="2"/>
      <p:bldP build="whole" bldLvl="1" animBg="1" rev="0" advAuto="0" spid="239" grpId="4"/>
      <p:bldP build="whole" bldLvl="1" animBg="1" rev="0" advAuto="0" spid="226" grpId="1"/>
      <p:bldP build="whole" bldLvl="1" animBg="1" rev="0" advAuto="0" spid="230" grpId="3"/>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247" name="Group"/>
          <p:cNvGrpSpPr/>
          <p:nvPr/>
        </p:nvGrpSpPr>
        <p:grpSpPr>
          <a:xfrm>
            <a:off x="12463767" y="4615699"/>
            <a:ext cx="3092403" cy="4576092"/>
            <a:chOff x="0" y="0"/>
            <a:chExt cx="3092402" cy="4576091"/>
          </a:xfrm>
        </p:grpSpPr>
        <p:sp>
          <p:nvSpPr>
            <p:cNvPr id="243" name="Rounded Rectangle"/>
            <p:cNvSpPr/>
            <p:nvPr/>
          </p:nvSpPr>
          <p:spPr>
            <a:xfrm>
              <a:off x="0" y="0"/>
              <a:ext cx="3092403" cy="4576092"/>
            </a:xfrm>
            <a:prstGeom prst="roundRect">
              <a:avLst>
                <a:gd name="adj" fmla="val 3111"/>
              </a:avLst>
            </a:prstGeom>
            <a:solidFill>
              <a:srgbClr val="27292E"/>
            </a:solidFill>
            <a:ln w="25400" cap="flat">
              <a:solidFill>
                <a:srgbClr val="929292"/>
              </a:solidFill>
              <a:prstDash val="solid"/>
              <a:miter lim="400000"/>
            </a:ln>
            <a:effectLst>
              <a:outerShdw sx="100000" sy="100000" kx="0" ky="0" algn="b" rotWithShape="0" blurRad="228600" dist="152253"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246" name="Group"/>
            <p:cNvGrpSpPr/>
            <p:nvPr/>
          </p:nvGrpSpPr>
          <p:grpSpPr>
            <a:xfrm>
              <a:off x="119602" y="264370"/>
              <a:ext cx="2853198" cy="707897"/>
              <a:chOff x="0" y="0"/>
              <a:chExt cx="2853197" cy="707895"/>
            </a:xfrm>
          </p:grpSpPr>
          <p:pic>
            <p:nvPicPr>
              <p:cNvPr id="244" name="650x205_transparent_bg_white.png" descr="650x205_transparent_bg_white.png"/>
              <p:cNvPicPr>
                <a:picLocks noChangeAspect="1"/>
              </p:cNvPicPr>
              <p:nvPr/>
            </p:nvPicPr>
            <p:blipFill>
              <a:blip r:embed="rId3">
                <a:extLst/>
              </a:blip>
              <a:srcRect l="0" t="22287" r="80144" b="22287"/>
              <a:stretch>
                <a:fillRect/>
              </a:stretch>
            </p:blipFill>
            <p:spPr>
              <a:xfrm>
                <a:off x="-1" y="20969"/>
                <a:ext cx="756492" cy="665976"/>
              </a:xfrm>
              <a:prstGeom prst="rect">
                <a:avLst/>
              </a:prstGeom>
              <a:ln w="12700" cap="flat">
                <a:noFill/>
                <a:miter lim="400000"/>
              </a:ln>
              <a:effectLst/>
            </p:spPr>
          </p:pic>
          <p:sp>
            <p:nvSpPr>
              <p:cNvPr id="245" name="ClickHouse server with 4 CPU cores"/>
              <p:cNvSpPr txBox="1"/>
              <p:nvPr/>
            </p:nvSpPr>
            <p:spPr>
              <a:xfrm>
                <a:off x="585455" y="0"/>
                <a:ext cx="2267743" cy="7078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1900">
                    <a:latin typeface="Helvetica"/>
                    <a:ea typeface="Helvetica"/>
                    <a:cs typeface="Helvetica"/>
                    <a:sym typeface="Helvetica"/>
                  </a:defRPr>
                </a:pPr>
                <a:r>
                  <a:t>ClickHouse server</a:t>
                </a:r>
                <a:br/>
                <a:r>
                  <a:t>with 4 CPU cores</a:t>
                </a:r>
              </a:p>
            </p:txBody>
          </p:sp>
        </p:grpSp>
      </p:grpSp>
      <p:sp>
        <p:nvSpPr>
          <p:cNvPr id="248" name="Slide Number"/>
          <p:cNvSpPr txBox="1"/>
          <p:nvPr>
            <p:ph type="sldNum" sz="quarter" idx="2"/>
          </p:nvPr>
        </p:nvSpPr>
        <p:spPr>
          <a:xfrm>
            <a:off x="24114418"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54" name="Group"/>
          <p:cNvGrpSpPr/>
          <p:nvPr/>
        </p:nvGrpSpPr>
        <p:grpSpPr>
          <a:xfrm>
            <a:off x="295259" y="12015869"/>
            <a:ext cx="23793481" cy="9978862"/>
            <a:chOff x="0" y="0"/>
            <a:chExt cx="23793479" cy="9978860"/>
          </a:xfrm>
        </p:grpSpPr>
        <p:sp>
          <p:nvSpPr>
            <p:cNvPr id="249"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pic>
          <p:nvPicPr>
            <p:cNvPr id="250" name="Poster_VLDB_202408_FNL.pdf" descr="Poster_VLDB_202408_FNL.pdf"/>
            <p:cNvPicPr>
              <a:picLocks noChangeAspect="1"/>
            </p:cNvPicPr>
            <p:nvPr/>
          </p:nvPicPr>
          <p:blipFill>
            <a:blip r:embed="rId4">
              <a:extLst/>
            </a:blip>
            <a:srcRect l="35346" t="18704" r="24223" b="73197"/>
            <a:stretch>
              <a:fillRect/>
            </a:stretch>
          </p:blipFill>
          <p:spPr>
            <a:xfrm>
              <a:off x="1056099" y="3699623"/>
              <a:ext cx="21681408" cy="6140385"/>
            </a:xfrm>
            <a:prstGeom prst="rect">
              <a:avLst/>
            </a:prstGeom>
            <a:ln w="12700" cap="flat">
              <a:noFill/>
              <a:miter lim="400000"/>
            </a:ln>
            <a:effectLst/>
          </p:spPr>
        </p:pic>
        <p:sp>
          <p:nvSpPr>
            <p:cNvPr id="251" name="Fastest analytics database"/>
            <p:cNvSpPr txBox="1"/>
            <p:nvPr/>
          </p:nvSpPr>
          <p:spPr>
            <a:xfrm>
              <a:off x="1333499" y="301665"/>
              <a:ext cx="126680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a:t>
              </a:r>
            </a:p>
          </p:txBody>
        </p:sp>
        <p:sp>
          <p:nvSpPr>
            <p:cNvPr id="252" name="Rectangle"/>
            <p:cNvSpPr/>
            <p:nvPr/>
          </p:nvSpPr>
          <p:spPr>
            <a:xfrm>
              <a:off x="1416620" y="1695637"/>
              <a:ext cx="5598602" cy="887102"/>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253" name="benchmark.clickhouse.com"/>
            <p:cNvSpPr txBox="1"/>
            <p:nvPr/>
          </p:nvSpPr>
          <p:spPr>
            <a:xfrm>
              <a:off x="1576844" y="1866227"/>
              <a:ext cx="5278154" cy="5459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defTabSz="457200">
                <a:lnSpc>
                  <a:spcPct val="100000"/>
                </a:lnSpc>
                <a:spcBef>
                  <a:spcPts val="0"/>
                </a:spcBef>
                <a:defRPr b="1" sz="3100">
                  <a:solidFill>
                    <a:srgbClr val="000000"/>
                  </a:solidFill>
                  <a:latin typeface="Arial"/>
                  <a:ea typeface="Arial"/>
                  <a:cs typeface="Arial"/>
                  <a:sym typeface="Arial"/>
                </a:defRPr>
              </a:lvl1pPr>
            </a:lstStyle>
            <a:p>
              <a:pPr/>
              <a:r>
                <a:t>benchmark.clickhouse.com</a:t>
              </a:r>
            </a:p>
          </p:txBody>
        </p:sp>
      </p:grpSp>
      <p:sp>
        <p:nvSpPr>
          <p:cNvPr id="255" name="State-of-the-art vectorized query engine"/>
          <p:cNvSpPr txBox="1"/>
          <p:nvPr/>
        </p:nvSpPr>
        <p:spPr>
          <a:xfrm>
            <a:off x="2164826" y="479465"/>
            <a:ext cx="17569273"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State-of-the-art vectorized query engine</a:t>
            </a:r>
          </a:p>
        </p:txBody>
      </p:sp>
      <p:sp>
        <p:nvSpPr>
          <p:cNvPr id="256" name="Rounded Rectangle"/>
          <p:cNvSpPr/>
          <p:nvPr/>
        </p:nvSpPr>
        <p:spPr>
          <a:xfrm>
            <a:off x="8078704" y="4785254"/>
            <a:ext cx="3499291" cy="4435102"/>
          </a:xfrm>
          <a:prstGeom prst="roundRect">
            <a:avLst>
              <a:gd name="adj" fmla="val 2749"/>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57" name="Storage"/>
          <p:cNvSpPr txBox="1"/>
          <p:nvPr/>
        </p:nvSpPr>
        <p:spPr>
          <a:xfrm>
            <a:off x="8285129" y="4956784"/>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258" name="Table 1-1-1-1-1-1-1-2-3-2"/>
          <p:cNvGraphicFramePr/>
          <p:nvPr/>
        </p:nvGraphicFramePr>
        <p:xfrm>
          <a:off x="8441670" y="5467615"/>
          <a:ext cx="606426" cy="343130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3688">
                <a:tc>
                  <a:txBody>
                    <a:bodyPr/>
                    <a:lstStyle/>
                    <a:p>
                      <a:pPr defTabSz="914400">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1</a:t>
                      </a:r>
                    </a:p>
                  </a:txBody>
                  <a:tcPr marL="0" marR="0" marT="0" marB="0" anchor="ctr" anchorCtr="0" horzOverflow="overflow">
                    <a:lnL w="0">
                      <a:miter lim="400000"/>
                    </a:lnL>
                    <a:lnR w="0">
                      <a:miter lim="400000"/>
                    </a:lnR>
                    <a:lnT w="0">
                      <a:miter lim="400000"/>
                    </a:lnT>
                    <a:lnB w="0">
                      <a:miter lim="400000"/>
                    </a:lnB>
                    <a:solidFill>
                      <a:srgbClr val="434343"/>
                    </a:solidFill>
                  </a:tcPr>
                </a:tc>
              </a:tr>
              <a:tr h="3047617">
                <a:tc>
                  <a:txBody>
                    <a:bodyPr/>
                    <a:lstStyle/>
                    <a:p>
                      <a:pPr defTabSz="914400">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259" name="Rectangle"/>
          <p:cNvSpPr/>
          <p:nvPr/>
        </p:nvSpPr>
        <p:spPr>
          <a:xfrm>
            <a:off x="9260162" y="7771902"/>
            <a:ext cx="644619" cy="144892"/>
          </a:xfrm>
          <a:prstGeom prst="rect">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aphicFrame>
        <p:nvGraphicFramePr>
          <p:cNvPr id="260" name="Table 1-1-1-1-1-1-1-2-3-2-1"/>
          <p:cNvGraphicFramePr/>
          <p:nvPr/>
        </p:nvGraphicFramePr>
        <p:xfrm>
          <a:off x="9282925" y="5467616"/>
          <a:ext cx="606426" cy="343130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2477">
                <a:tc>
                  <a:txBody>
                    <a:bodyPr/>
                    <a:lstStyle/>
                    <a:p>
                      <a:pPr defTabSz="914400">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2</a:t>
                      </a:r>
                    </a:p>
                  </a:txBody>
                  <a:tcPr marL="0" marR="0" marT="0" marB="0" anchor="ctr" anchorCtr="0" horzOverflow="overflow">
                    <a:lnL w="0">
                      <a:miter lim="400000"/>
                    </a:lnL>
                    <a:lnR w="0">
                      <a:miter lim="400000"/>
                    </a:lnR>
                    <a:lnT w="0">
                      <a:miter lim="400000"/>
                    </a:lnT>
                    <a:lnB w="0">
                      <a:miter lim="400000"/>
                    </a:lnB>
                    <a:solidFill>
                      <a:srgbClr val="434343"/>
                    </a:solidFill>
                  </a:tcPr>
                </a:tc>
              </a:tr>
              <a:tr h="3048828">
                <a:tc>
                  <a:txBody>
                    <a:bodyPr/>
                    <a:lstStyle/>
                    <a:p>
                      <a:pPr defTabSz="914400">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261" name="Rectangle"/>
          <p:cNvSpPr/>
          <p:nvPr/>
        </p:nvSpPr>
        <p:spPr>
          <a:xfrm>
            <a:off x="10628662" y="7771902"/>
            <a:ext cx="644618" cy="144892"/>
          </a:xfrm>
          <a:prstGeom prst="rect">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2" name="•••"/>
          <p:cNvSpPr txBox="1"/>
          <p:nvPr/>
        </p:nvSpPr>
        <p:spPr>
          <a:xfrm>
            <a:off x="9888493" y="5550654"/>
            <a:ext cx="756315" cy="276681"/>
          </a:xfrm>
          <a:prstGeom prst="rect">
            <a:avLst/>
          </a:prstGeom>
          <a:ln w="12700">
            <a:miter lim="400000"/>
          </a:ln>
          <a:effectLst>
            <a:outerShdw sx="100000" sy="100000" kx="0" ky="0" algn="b" rotWithShape="0" blurRad="228600" dist="152253" dir="18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lgn="ctr">
              <a:lnSpc>
                <a:spcPct val="100000"/>
              </a:lnSpc>
              <a:spcBef>
                <a:spcPts val="0"/>
              </a:spcBef>
              <a:defRPr b="1" spc="312" sz="1300">
                <a:latin typeface="Menlo Regular"/>
                <a:ea typeface="Menlo Regular"/>
                <a:cs typeface="Menlo Regular"/>
                <a:sym typeface="Menlo Regular"/>
              </a:defRPr>
            </a:lvl1pPr>
          </a:lstStyle>
          <a:p>
            <a:pPr defTabSz="914400"/>
            <a:r>
              <a:t>•••</a:t>
            </a:r>
          </a:p>
        </p:txBody>
      </p:sp>
      <p:sp>
        <p:nvSpPr>
          <p:cNvPr id="263" name="Rounded Rectangle"/>
          <p:cNvSpPr/>
          <p:nvPr/>
        </p:nvSpPr>
        <p:spPr>
          <a:xfrm>
            <a:off x="4594824" y="5680715"/>
            <a:ext cx="2596521" cy="3017740"/>
          </a:xfrm>
          <a:prstGeom prst="roundRect">
            <a:avLst>
              <a:gd name="adj" fmla="val 7409"/>
            </a:avLst>
          </a:prstGeom>
          <a:solidFill>
            <a:srgbClr val="27292D"/>
          </a:solidFill>
          <a:ln w="3175">
            <a:solidFill>
              <a:srgbClr val="6C6C6C"/>
            </a:solidFill>
            <a:miter lim="400000"/>
          </a:ln>
        </p:spPr>
        <p:txBody>
          <a:bodyPr lIns="101600" tIns="101600" rIns="101600" bIns="101600" anchor="ct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64" name="CREATE TABLE t…"/>
          <p:cNvSpPr txBox="1"/>
          <p:nvPr/>
        </p:nvSpPr>
        <p:spPr>
          <a:xfrm>
            <a:off x="4800884" y="6021184"/>
            <a:ext cx="1917180" cy="2336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a:t>
            </a:r>
            <a:r>
              <a:rPr baseline="-5999"/>
              <a:t>1</a:t>
            </a:r>
            <a:r>
              <a:t> t</a:t>
            </a:r>
            <a:r>
              <a:rPr baseline="-5999"/>
              <a:t>1</a:t>
            </a:r>
            <a:r>
              <a:t>,</a:t>
            </a:r>
          </a:p>
          <a:p>
            <a:pPr lvl="1" defTabSz="4876677">
              <a:lnSpc>
                <a:spcPct val="100000"/>
              </a:lnSpc>
              <a:spcBef>
                <a:spcPts val="0"/>
              </a:spcBef>
              <a:defRPr sz="1900">
                <a:latin typeface="Helvetica"/>
                <a:ea typeface="Helvetica"/>
                <a:cs typeface="Helvetica"/>
                <a:sym typeface="Helvetica"/>
              </a:defRPr>
            </a:pPr>
            <a:r>
              <a:t>c</a:t>
            </a:r>
            <a:r>
              <a:rPr baseline="-5999"/>
              <a:t>2</a:t>
            </a:r>
            <a:r>
              <a:t> t</a:t>
            </a:r>
            <a:r>
              <a:rPr baseline="-5999"/>
              <a:t>2</a:t>
            </a:r>
            <a:r>
              <a:t>,</a:t>
            </a:r>
          </a:p>
          <a:p>
            <a:pPr lvl="1" defTabSz="4876677">
              <a:lnSpc>
                <a:spcPct val="100000"/>
              </a:lnSpc>
              <a:spcBef>
                <a:spcPts val="0"/>
              </a:spcBef>
              <a:defRPr sz="1900">
                <a:latin typeface="Helvetica"/>
                <a:ea typeface="Helvetica"/>
                <a:cs typeface="Helvetica"/>
                <a:sym typeface="Helvetica"/>
              </a:defRPr>
            </a:pPr>
            <a:r>
              <a:t>...</a:t>
            </a:r>
            <a:br/>
            <a:r>
              <a:t>c</a:t>
            </a:r>
            <a:r>
              <a:rPr baseline="-5999"/>
              <a:t>3</a:t>
            </a:r>
            <a:r>
              <a:t> t</a:t>
            </a:r>
            <a:r>
              <a:rPr baseline="-5999"/>
              <a:t>3</a:t>
            </a:r>
            <a:r>
              <a:t>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sp>
        <p:nvSpPr>
          <p:cNvPr id="265" name="Line"/>
          <p:cNvSpPr/>
          <p:nvPr/>
        </p:nvSpPr>
        <p:spPr>
          <a:xfrm>
            <a:off x="7288588" y="7002805"/>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266" name="Table 1-1-1-1-1-1-1-2-3-2-1-1"/>
          <p:cNvGraphicFramePr/>
          <p:nvPr/>
        </p:nvGraphicFramePr>
        <p:xfrm>
          <a:off x="10651426" y="5473931"/>
          <a:ext cx="604803" cy="343130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4801"/>
              </a:tblGrid>
              <a:tr h="383725">
                <a:tc>
                  <a:txBody>
                    <a:bodyPr/>
                    <a:lstStyle/>
                    <a:p>
                      <a:pPr defTabSz="914400">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n</a:t>
                      </a:r>
                    </a:p>
                  </a:txBody>
                  <a:tcPr marL="0" marR="0" marT="0" marB="0" anchor="ctr" anchorCtr="0" horzOverflow="overflow">
                    <a:lnL w="0">
                      <a:miter lim="400000"/>
                    </a:lnL>
                    <a:lnR w="0">
                      <a:miter lim="400000"/>
                    </a:lnR>
                    <a:lnT w="0">
                      <a:miter lim="400000"/>
                    </a:lnT>
                    <a:lnB w="0">
                      <a:miter lim="400000"/>
                    </a:lnB>
                    <a:solidFill>
                      <a:srgbClr val="434343"/>
                    </a:solidFill>
                  </a:tcPr>
                </a:tc>
              </a:tr>
              <a:tr h="3047579">
                <a:tc>
                  <a:txBody>
                    <a:bodyPr/>
                    <a:lstStyle/>
                    <a:p>
                      <a:pPr defTabSz="914400">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nvGrpSpPr>
          <p:cNvPr id="272" name="Group"/>
          <p:cNvGrpSpPr/>
          <p:nvPr/>
        </p:nvGrpSpPr>
        <p:grpSpPr>
          <a:xfrm>
            <a:off x="9198180" y="5856008"/>
            <a:ext cx="768582" cy="3030214"/>
            <a:chOff x="0" y="0"/>
            <a:chExt cx="768581" cy="3030213"/>
          </a:xfrm>
        </p:grpSpPr>
        <p:sp>
          <p:nvSpPr>
            <p:cNvPr id="267" name="Rectangle"/>
            <p:cNvSpPr/>
            <p:nvPr/>
          </p:nvSpPr>
          <p:spPr>
            <a:xfrm>
              <a:off x="0" y="1512142"/>
              <a:ext cx="768582" cy="762001"/>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271" name="Group"/>
            <p:cNvGrpSpPr/>
            <p:nvPr/>
          </p:nvGrpSpPr>
          <p:grpSpPr>
            <a:xfrm>
              <a:off x="0" y="0"/>
              <a:ext cx="768582" cy="3030214"/>
              <a:chOff x="0" y="0"/>
              <a:chExt cx="768581" cy="3030213"/>
            </a:xfrm>
          </p:grpSpPr>
          <p:sp>
            <p:nvSpPr>
              <p:cNvPr id="268" name="Rectangle"/>
              <p:cNvSpPr/>
              <p:nvPr/>
            </p:nvSpPr>
            <p:spPr>
              <a:xfrm>
                <a:off x="0" y="0"/>
                <a:ext cx="768582" cy="762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69" name="Rectangle"/>
              <p:cNvSpPr/>
              <p:nvPr/>
            </p:nvSpPr>
            <p:spPr>
              <a:xfrm>
                <a:off x="0" y="756071"/>
                <a:ext cx="768582" cy="762001"/>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270" name="Rectangle"/>
              <p:cNvSpPr/>
              <p:nvPr/>
            </p:nvSpPr>
            <p:spPr>
              <a:xfrm>
                <a:off x="0" y="2268213"/>
                <a:ext cx="768582" cy="762001"/>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grpSp>
      <p:sp>
        <p:nvSpPr>
          <p:cNvPr id="273" name="Line"/>
          <p:cNvSpPr/>
          <p:nvPr/>
        </p:nvSpPr>
        <p:spPr>
          <a:xfrm>
            <a:off x="15162497" y="7371115"/>
            <a:ext cx="756315" cy="1"/>
          </a:xfrm>
          <a:prstGeom prst="line">
            <a:avLst/>
          </a:prstGeom>
          <a:ln w="25400">
            <a:solidFill>
              <a:srgbClr val="0096FF"/>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306" name="Group"/>
          <p:cNvGrpSpPr/>
          <p:nvPr/>
        </p:nvGrpSpPr>
        <p:grpSpPr>
          <a:xfrm>
            <a:off x="10003063" y="6052858"/>
            <a:ext cx="4743932" cy="2636514"/>
            <a:chOff x="0" y="0"/>
            <a:chExt cx="4743931" cy="2636513"/>
          </a:xfrm>
        </p:grpSpPr>
        <p:grpSp>
          <p:nvGrpSpPr>
            <p:cNvPr id="281" name="Group"/>
            <p:cNvGrpSpPr/>
            <p:nvPr/>
          </p:nvGrpSpPr>
          <p:grpSpPr>
            <a:xfrm>
              <a:off x="0" y="0"/>
              <a:ext cx="4743932" cy="372765"/>
              <a:chOff x="0" y="0"/>
              <a:chExt cx="4743931" cy="372764"/>
            </a:xfrm>
          </p:grpSpPr>
          <p:sp>
            <p:nvSpPr>
              <p:cNvPr id="274"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277" name="Group"/>
              <p:cNvGrpSpPr/>
              <p:nvPr/>
            </p:nvGrpSpPr>
            <p:grpSpPr>
              <a:xfrm>
                <a:off x="3526822" y="4464"/>
                <a:ext cx="694462" cy="368301"/>
                <a:chOff x="0" y="0"/>
                <a:chExt cx="694460" cy="368300"/>
              </a:xfrm>
            </p:grpSpPr>
            <p:sp>
              <p:nvSpPr>
                <p:cNvPr id="275"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76" name="avg"/>
                <p:cNvSpPr txBox="1"/>
                <p:nvPr/>
              </p:nvSpPr>
              <p:spPr>
                <a:xfrm>
                  <a:off x="129929" y="19961"/>
                  <a:ext cx="422226"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280" name="Group"/>
              <p:cNvGrpSpPr/>
              <p:nvPr/>
            </p:nvGrpSpPr>
            <p:grpSpPr>
              <a:xfrm>
                <a:off x="1948290" y="0"/>
                <a:ext cx="1032286" cy="368301"/>
                <a:chOff x="0" y="0"/>
                <a:chExt cx="1032285" cy="368300"/>
              </a:xfrm>
            </p:grpSpPr>
            <p:sp>
              <p:nvSpPr>
                <p:cNvPr id="278"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79" name="stream"/>
                <p:cNvSpPr txBox="1"/>
                <p:nvPr/>
              </p:nvSpPr>
              <p:spPr>
                <a:xfrm>
                  <a:off x="121661" y="31750"/>
                  <a:ext cx="788964"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nvGrpSpPr>
            <p:cNvPr id="289" name="Group"/>
            <p:cNvGrpSpPr/>
            <p:nvPr/>
          </p:nvGrpSpPr>
          <p:grpSpPr>
            <a:xfrm>
              <a:off x="0" y="743350"/>
              <a:ext cx="4743932" cy="368301"/>
              <a:chOff x="0" y="0"/>
              <a:chExt cx="4743931" cy="368300"/>
            </a:xfrm>
          </p:grpSpPr>
          <p:sp>
            <p:nvSpPr>
              <p:cNvPr id="282"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285" name="Group"/>
              <p:cNvGrpSpPr/>
              <p:nvPr/>
            </p:nvGrpSpPr>
            <p:grpSpPr>
              <a:xfrm>
                <a:off x="3526822" y="0"/>
                <a:ext cx="694462" cy="368301"/>
                <a:chOff x="0" y="0"/>
                <a:chExt cx="694460" cy="368300"/>
              </a:xfrm>
            </p:grpSpPr>
            <p:sp>
              <p:nvSpPr>
                <p:cNvPr id="283"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84" name="avg"/>
                <p:cNvSpPr txBox="1"/>
                <p:nvPr/>
              </p:nvSpPr>
              <p:spPr>
                <a:xfrm>
                  <a:off x="129929" y="19961"/>
                  <a:ext cx="422226"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288" name="Group"/>
              <p:cNvGrpSpPr/>
              <p:nvPr/>
            </p:nvGrpSpPr>
            <p:grpSpPr>
              <a:xfrm>
                <a:off x="1948290" y="0"/>
                <a:ext cx="1032286" cy="368301"/>
                <a:chOff x="0" y="0"/>
                <a:chExt cx="1032285" cy="368300"/>
              </a:xfrm>
            </p:grpSpPr>
            <p:sp>
              <p:nvSpPr>
                <p:cNvPr id="286"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87" name="stream"/>
                <p:cNvSpPr txBox="1"/>
                <p:nvPr/>
              </p:nvSpPr>
              <p:spPr>
                <a:xfrm>
                  <a:off x="121661" y="31750"/>
                  <a:ext cx="788964"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nvGrpSpPr>
            <p:cNvPr id="297" name="Group"/>
            <p:cNvGrpSpPr/>
            <p:nvPr/>
          </p:nvGrpSpPr>
          <p:grpSpPr>
            <a:xfrm>
              <a:off x="0" y="1512142"/>
              <a:ext cx="4743932" cy="368301"/>
              <a:chOff x="0" y="0"/>
              <a:chExt cx="4743931" cy="368300"/>
            </a:xfrm>
          </p:grpSpPr>
          <p:sp>
            <p:nvSpPr>
              <p:cNvPr id="290"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293" name="Group"/>
              <p:cNvGrpSpPr/>
              <p:nvPr/>
            </p:nvGrpSpPr>
            <p:grpSpPr>
              <a:xfrm>
                <a:off x="3526822" y="0"/>
                <a:ext cx="694462" cy="368301"/>
                <a:chOff x="0" y="0"/>
                <a:chExt cx="694460" cy="368300"/>
              </a:xfrm>
            </p:grpSpPr>
            <p:sp>
              <p:nvSpPr>
                <p:cNvPr id="291"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92" name="avg"/>
                <p:cNvSpPr txBox="1"/>
                <p:nvPr/>
              </p:nvSpPr>
              <p:spPr>
                <a:xfrm>
                  <a:off x="129929" y="19961"/>
                  <a:ext cx="422226"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296" name="Group"/>
              <p:cNvGrpSpPr/>
              <p:nvPr/>
            </p:nvGrpSpPr>
            <p:grpSpPr>
              <a:xfrm>
                <a:off x="1948290" y="0"/>
                <a:ext cx="1032286" cy="368301"/>
                <a:chOff x="0" y="0"/>
                <a:chExt cx="1032285" cy="368300"/>
              </a:xfrm>
            </p:grpSpPr>
            <p:sp>
              <p:nvSpPr>
                <p:cNvPr id="294"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295" name="stream"/>
                <p:cNvSpPr txBox="1"/>
                <p:nvPr/>
              </p:nvSpPr>
              <p:spPr>
                <a:xfrm>
                  <a:off x="121661" y="31750"/>
                  <a:ext cx="788964"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nvGrpSpPr>
            <p:cNvPr id="305" name="Group"/>
            <p:cNvGrpSpPr/>
            <p:nvPr/>
          </p:nvGrpSpPr>
          <p:grpSpPr>
            <a:xfrm>
              <a:off x="0" y="2268213"/>
              <a:ext cx="4743932" cy="368301"/>
              <a:chOff x="0" y="0"/>
              <a:chExt cx="4743931" cy="368300"/>
            </a:xfrm>
          </p:grpSpPr>
          <p:sp>
            <p:nvSpPr>
              <p:cNvPr id="29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01" name="Group"/>
              <p:cNvGrpSpPr/>
              <p:nvPr/>
            </p:nvGrpSpPr>
            <p:grpSpPr>
              <a:xfrm>
                <a:off x="3526822" y="0"/>
                <a:ext cx="694462" cy="368301"/>
                <a:chOff x="0" y="0"/>
                <a:chExt cx="694460" cy="368300"/>
              </a:xfrm>
            </p:grpSpPr>
            <p:sp>
              <p:nvSpPr>
                <p:cNvPr id="29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00" name="avg"/>
                <p:cNvSpPr txBox="1"/>
                <p:nvPr/>
              </p:nvSpPr>
              <p:spPr>
                <a:xfrm>
                  <a:off x="129929" y="19961"/>
                  <a:ext cx="422226"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04" name="Group"/>
              <p:cNvGrpSpPr/>
              <p:nvPr/>
            </p:nvGrpSpPr>
            <p:grpSpPr>
              <a:xfrm>
                <a:off x="1948290" y="0"/>
                <a:ext cx="1032286" cy="368301"/>
                <a:chOff x="0" y="0"/>
                <a:chExt cx="1032285" cy="368300"/>
              </a:xfrm>
            </p:grpSpPr>
            <p:sp>
              <p:nvSpPr>
                <p:cNvPr id="30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03" name="stream"/>
                <p:cNvSpPr txBox="1"/>
                <p:nvPr/>
              </p:nvSpPr>
              <p:spPr>
                <a:xfrm>
                  <a:off x="121661" y="31750"/>
                  <a:ext cx="788964"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309" name="Group"/>
          <p:cNvGrpSpPr/>
          <p:nvPr/>
        </p:nvGrpSpPr>
        <p:grpSpPr>
          <a:xfrm>
            <a:off x="14770596" y="5948590"/>
            <a:ext cx="368301" cy="2858924"/>
            <a:chOff x="0" y="0"/>
            <a:chExt cx="368300" cy="2858922"/>
          </a:xfrm>
        </p:grpSpPr>
        <p:sp>
          <p:nvSpPr>
            <p:cNvPr id="307" name="Rectangle"/>
            <p:cNvSpPr/>
            <p:nvPr/>
          </p:nvSpPr>
          <p:spPr>
            <a:xfrm rot="16200000">
              <a:off x="-1245312" y="1245311"/>
              <a:ext cx="2858924"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08" name="merge"/>
            <p:cNvSpPr txBox="1"/>
            <p:nvPr/>
          </p:nvSpPr>
          <p:spPr>
            <a:xfrm rot="16200000">
              <a:off x="-182178" y="1270124"/>
              <a:ext cx="732657" cy="304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merge</a:t>
              </a:r>
            </a:p>
          </p:txBody>
        </p:sp>
      </p:grpSp>
      <p:sp>
        <p:nvSpPr>
          <p:cNvPr id="310" name="SELECT avg(c2)…"/>
          <p:cNvSpPr txBox="1"/>
          <p:nvPr/>
        </p:nvSpPr>
        <p:spPr>
          <a:xfrm>
            <a:off x="8832669" y="3437984"/>
            <a:ext cx="1774065" cy="584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defTabSz="4876677">
              <a:lnSpc>
                <a:spcPct val="100000"/>
              </a:lnSpc>
              <a:spcBef>
                <a:spcPts val="0"/>
              </a:spcBef>
              <a:defRPr sz="1900">
                <a:latin typeface="Helvetica"/>
                <a:ea typeface="Helvetica"/>
                <a:cs typeface="Helvetica"/>
                <a:sym typeface="Helvetica"/>
              </a:defRPr>
            </a:pPr>
            <a:r>
              <a:t>SELECT avg(c</a:t>
            </a:r>
            <a:r>
              <a:rPr baseline="-5999"/>
              <a:t>2</a:t>
            </a:r>
            <a:r>
              <a:t>)</a:t>
            </a:r>
          </a:p>
          <a:p>
            <a:pPr defTabSz="4876677">
              <a:lnSpc>
                <a:spcPct val="100000"/>
              </a:lnSpc>
              <a:spcBef>
                <a:spcPts val="0"/>
              </a:spcBef>
              <a:defRPr sz="1900">
                <a:latin typeface="Helvetica"/>
                <a:ea typeface="Helvetica"/>
                <a:cs typeface="Helvetica"/>
                <a:sym typeface="Helvetica"/>
              </a:defRPr>
            </a:pPr>
            <a:r>
              <a:t>FROM t;</a:t>
            </a:r>
          </a:p>
        </p:txBody>
      </p:sp>
      <p:sp>
        <p:nvSpPr>
          <p:cNvPr id="311" name="Result"/>
          <p:cNvSpPr txBox="1"/>
          <p:nvPr/>
        </p:nvSpPr>
        <p:spPr>
          <a:xfrm>
            <a:off x="15961462" y="7225065"/>
            <a:ext cx="696660"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defTabSz="4876677">
              <a:lnSpc>
                <a:spcPct val="100000"/>
              </a:lnSpc>
              <a:spcBef>
                <a:spcPts val="0"/>
              </a:spcBef>
              <a:defRPr sz="1900">
                <a:latin typeface="Helvetica"/>
                <a:ea typeface="Helvetica"/>
                <a:cs typeface="Helvetica"/>
                <a:sym typeface="Helvetica"/>
              </a:defRPr>
            </a:lvl1pPr>
          </a:lstStyle>
          <a:p>
            <a:pPr/>
            <a:r>
              <a:t>Result</a:t>
            </a:r>
          </a:p>
        </p:txBody>
      </p:sp>
      <p:sp>
        <p:nvSpPr>
          <p:cNvPr id="312" name="Data chunks are…"/>
          <p:cNvSpPr txBox="1"/>
          <p:nvPr/>
        </p:nvSpPr>
        <p:spPr>
          <a:xfrm>
            <a:off x="12575680" y="3343913"/>
            <a:ext cx="2868576" cy="1066801"/>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ctr">
              <a:lnSpc>
                <a:spcPct val="100000"/>
              </a:lnSpc>
              <a:spcBef>
                <a:spcPts val="0"/>
              </a:spcBef>
              <a:defRPr b="1" sz="2200">
                <a:solidFill>
                  <a:srgbClr val="0096FF"/>
                </a:solidFill>
                <a:latin typeface="Helvetica"/>
                <a:ea typeface="Helvetica"/>
                <a:cs typeface="Helvetica"/>
                <a:sym typeface="Helvetica"/>
              </a:defRPr>
            </a:pPr>
            <a:r>
              <a:t>Data chunks are </a:t>
            </a:r>
          </a:p>
          <a:p>
            <a:pPr algn="ctr">
              <a:lnSpc>
                <a:spcPct val="100000"/>
              </a:lnSpc>
              <a:spcBef>
                <a:spcPts val="0"/>
              </a:spcBef>
              <a:defRPr b="1" sz="2200">
                <a:solidFill>
                  <a:srgbClr val="0096FF"/>
                </a:solidFill>
                <a:latin typeface="Helvetica"/>
                <a:ea typeface="Helvetica"/>
                <a:cs typeface="Helvetica"/>
                <a:sym typeface="Helvetica"/>
              </a:defRPr>
            </a:pPr>
            <a:r>
              <a:t>processed in parallel</a:t>
            </a:r>
          </a:p>
          <a:p>
            <a:pPr algn="ctr">
              <a:lnSpc>
                <a:spcPct val="100000"/>
              </a:lnSpc>
              <a:spcBef>
                <a:spcPts val="0"/>
              </a:spcBef>
              <a:defRPr sz="2200">
                <a:solidFill>
                  <a:srgbClr val="0096FF"/>
                </a:solidFill>
                <a:latin typeface="Helvetica"/>
                <a:ea typeface="Helvetica"/>
                <a:cs typeface="Helvetica"/>
                <a:sym typeface="Helvetica"/>
              </a:defRPr>
            </a:pPr>
            <a:r>
              <a:t>by multiple CPU cores</a:t>
            </a:r>
          </a:p>
        </p:txBody>
      </p:sp>
      <p:grpSp>
        <p:nvGrpSpPr>
          <p:cNvPr id="318" name="Group"/>
          <p:cNvGrpSpPr/>
          <p:nvPr/>
        </p:nvGrpSpPr>
        <p:grpSpPr>
          <a:xfrm>
            <a:off x="9435919" y="8298755"/>
            <a:ext cx="1416552" cy="2725918"/>
            <a:chOff x="1287736" y="404215"/>
            <a:chExt cx="1416551" cy="2725916"/>
          </a:xfrm>
        </p:grpSpPr>
        <p:sp>
          <p:nvSpPr>
            <p:cNvPr id="313" name="Data elements are…"/>
            <p:cNvSpPr/>
            <p:nvPr/>
          </p:nvSpPr>
          <p:spPr>
            <a:xfrm>
              <a:off x="1434287" y="186013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38100" tIns="38100" rIns="38100" bIns="38100" numCol="1" anchor="ctr">
              <a:spAutoFit/>
            </a:bodyPr>
            <a:lstStyle/>
            <a:p>
              <a:pPr algn="ctr">
                <a:lnSpc>
                  <a:spcPct val="100000"/>
                </a:lnSpc>
                <a:spcBef>
                  <a:spcPts val="0"/>
                </a:spcBef>
                <a:defRPr b="1" sz="2200">
                  <a:solidFill>
                    <a:srgbClr val="0096FF"/>
                  </a:solidFill>
                  <a:latin typeface="Helvetica"/>
                  <a:ea typeface="Helvetica"/>
                  <a:cs typeface="Helvetica"/>
                  <a:sym typeface="Helvetica"/>
                </a:defRPr>
              </a:pPr>
              <a:r>
                <a:t>Data elements are</a:t>
              </a:r>
            </a:p>
            <a:p>
              <a:pPr algn="ctr">
                <a:lnSpc>
                  <a:spcPct val="100000"/>
                </a:lnSpc>
                <a:spcBef>
                  <a:spcPts val="0"/>
                </a:spcBef>
                <a:defRPr b="1" sz="2200">
                  <a:solidFill>
                    <a:srgbClr val="0096FF"/>
                  </a:solidFill>
                  <a:latin typeface="Helvetica"/>
                  <a:ea typeface="Helvetica"/>
                  <a:cs typeface="Helvetica"/>
                  <a:sym typeface="Helvetica"/>
                </a:defRPr>
              </a:pPr>
              <a:r>
                <a:t>processed in parallel</a:t>
              </a:r>
            </a:p>
            <a:p>
              <a:pPr algn="ctr">
                <a:lnSpc>
                  <a:spcPct val="100000"/>
                </a:lnSpc>
                <a:spcBef>
                  <a:spcPts val="0"/>
                </a:spcBef>
                <a:defRPr sz="2200">
                  <a:solidFill>
                    <a:srgbClr val="0096FF"/>
                  </a:solidFill>
                  <a:latin typeface="Helvetica"/>
                  <a:ea typeface="Helvetica"/>
                  <a:cs typeface="Helvetica"/>
                  <a:sym typeface="Helvetica"/>
                </a:defRPr>
              </a:pPr>
              <a:r>
                <a:t>by a CPU core's </a:t>
              </a:r>
            </a:p>
            <a:p>
              <a:pPr algn="ctr">
                <a:lnSpc>
                  <a:spcPct val="100000"/>
                </a:lnSpc>
                <a:spcBef>
                  <a:spcPts val="0"/>
                </a:spcBef>
                <a:defRPr b="1" sz="2200">
                  <a:solidFill>
                    <a:srgbClr val="0096FF"/>
                  </a:solidFill>
                  <a:latin typeface="Helvetica"/>
                  <a:ea typeface="Helvetica"/>
                  <a:cs typeface="Helvetica"/>
                  <a:sym typeface="Helvetica"/>
                </a:defRPr>
              </a:pPr>
              <a:r>
                <a:t>SIMD units</a:t>
              </a:r>
            </a:p>
          </p:txBody>
        </p:sp>
        <p:grpSp>
          <p:nvGrpSpPr>
            <p:cNvPr id="317" name="Group"/>
            <p:cNvGrpSpPr/>
            <p:nvPr/>
          </p:nvGrpSpPr>
          <p:grpSpPr>
            <a:xfrm>
              <a:off x="1287736" y="404215"/>
              <a:ext cx="1270001" cy="1682934"/>
              <a:chOff x="0" y="404215"/>
              <a:chExt cx="1270000" cy="1682932"/>
            </a:xfrm>
          </p:grpSpPr>
          <p:sp>
            <p:nvSpPr>
              <p:cNvPr id="314" name="•"/>
              <p:cNvSpPr/>
              <p:nvPr/>
            </p:nvSpPr>
            <p:spPr>
              <a:xfrm>
                <a:off x="0" y="404215"/>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4294F7"/>
                    </a:solidFill>
                  </a:defRPr>
                </a:lvl1pPr>
              </a:lstStyle>
              <a:p>
                <a:pPr/>
                <a:r>
                  <a:t>•</a:t>
                </a:r>
              </a:p>
            </p:txBody>
          </p:sp>
          <p:sp>
            <p:nvSpPr>
              <p:cNvPr id="315" name="•"/>
              <p:cNvSpPr/>
              <p:nvPr/>
            </p:nvSpPr>
            <p:spPr>
              <a:xfrm>
                <a:off x="0" y="610682"/>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4294F7"/>
                    </a:solidFill>
                  </a:defRPr>
                </a:lvl1pPr>
              </a:lstStyle>
              <a:p>
                <a:pPr/>
                <a:r>
                  <a:t>•</a:t>
                </a:r>
              </a:p>
            </p:txBody>
          </p:sp>
          <p:sp>
            <p:nvSpPr>
              <p:cNvPr id="316" name="•"/>
              <p:cNvSpPr/>
              <p:nvPr/>
            </p:nvSpPr>
            <p:spPr>
              <a:xfrm>
                <a:off x="0" y="817148"/>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4294F7"/>
                    </a:solidFill>
                  </a:defRPr>
                </a:lvl1pPr>
              </a:lstStyle>
              <a:p>
                <a:pPr/>
                <a:r>
                  <a:t>•</a:t>
                </a:r>
              </a:p>
            </p:txBody>
          </p:sp>
        </p:gr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3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7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306"/>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30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8" presetID="22" grpId="6" fill="hold">
                                  <p:stCondLst>
                                    <p:cond delay="0"/>
                                  </p:stCondLst>
                                  <p:iterate type="el" backwards="0">
                                    <p:tmAbs val="0"/>
                                  </p:iterate>
                                  <p:childTnLst>
                                    <p:set>
                                      <p:cBhvr>
                                        <p:cTn id="25" fill="hold"/>
                                        <p:tgtEl>
                                          <p:spTgt spid="273"/>
                                        </p:tgtEl>
                                        <p:attrNameLst>
                                          <p:attrName>style.visibility</p:attrName>
                                        </p:attrNameLst>
                                      </p:cBhvr>
                                      <p:to>
                                        <p:strVal val="visible"/>
                                      </p:to>
                                    </p:set>
                                    <p:animEffect filter="wipe(left)" transition="in">
                                      <p:cBhvr>
                                        <p:cTn id="26" dur="200"/>
                                        <p:tgtEl>
                                          <p:spTgt spid="273"/>
                                        </p:tgtEl>
                                      </p:cBhvr>
                                    </p:animEffect>
                                  </p:childTnLst>
                                </p:cTn>
                              </p:par>
                            </p:childTnLst>
                          </p:cTn>
                        </p:par>
                        <p:par>
                          <p:cTn id="27" fill="hold">
                            <p:stCondLst>
                              <p:cond delay="200"/>
                            </p:stCondLst>
                            <p:childTnLst>
                              <p:par>
                                <p:cTn id="28" presetClass="entr" nodeType="afterEffect" presetSubtype="0" presetID="1" grpId="7" fill="hold">
                                  <p:stCondLst>
                                    <p:cond delay="0"/>
                                  </p:stCondLst>
                                  <p:iterate type="el" backwards="0">
                                    <p:tmAbs val="0"/>
                                  </p:iterate>
                                  <p:childTnLst>
                                    <p:set>
                                      <p:cBhvr>
                                        <p:cTn id="29" fill="hold"/>
                                        <p:tgtEl>
                                          <p:spTgt spid="3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0" presetID="1" grpId="8" fill="hold">
                                  <p:stCondLst>
                                    <p:cond delay="0"/>
                                  </p:stCondLst>
                                  <p:iterate type="el" backwards="0">
                                    <p:tmAbs val="0"/>
                                  </p:iterate>
                                  <p:childTnLst>
                                    <p:set>
                                      <p:cBhvr>
                                        <p:cTn id="33" fill="hold"/>
                                        <p:tgtEl>
                                          <p:spTgt spid="312"/>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0" presetID="1" grpId="9" fill="hold">
                                  <p:stCondLst>
                                    <p:cond delay="0"/>
                                  </p:stCondLst>
                                  <p:iterate type="el" backwards="0">
                                    <p:tmAbs val="0"/>
                                  </p:iterate>
                                  <p:childTnLst>
                                    <p:set>
                                      <p:cBhvr>
                                        <p:cTn id="37" fill="hold"/>
                                        <p:tgtEl>
                                          <p:spTgt spid="3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2" grpId="3"/>
      <p:bldP build="whole" bldLvl="1" animBg="1" rev="0" advAuto="0" spid="318" grpId="9"/>
      <p:bldP build="whole" bldLvl="1" animBg="1" rev="0" advAuto="0" spid="309" grpId="5"/>
      <p:bldP build="whole" bldLvl="1" animBg="1" rev="0" advAuto="0" spid="306" grpId="4"/>
      <p:bldP build="whole" bldLvl="1" animBg="1" rev="0" advAuto="0" spid="273" grpId="6"/>
      <p:bldP build="whole" bldLvl="1" animBg="1" rev="0" advAuto="0" spid="247" grpId="1"/>
      <p:bldP build="whole" bldLvl="1" animBg="1" rev="0" advAuto="0" spid="311" grpId="7"/>
      <p:bldP build="whole" bldLvl="1" animBg="1" rev="0" advAuto="0" spid="310" grpId="2"/>
      <p:bldP build="whole" bldLvl="1" animBg="1" rev="0" advAuto="0" spid="312" grpId="8"/>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322" name="Slide Number"/>
          <p:cNvSpPr txBox="1"/>
          <p:nvPr>
            <p:ph type="sldNum" sz="quarter" idx="2"/>
          </p:nvPr>
        </p:nvSpPr>
        <p:spPr>
          <a:xfrm>
            <a:off x="24110520"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328" name="Group"/>
          <p:cNvGrpSpPr/>
          <p:nvPr/>
        </p:nvGrpSpPr>
        <p:grpSpPr>
          <a:xfrm>
            <a:off x="295259" y="12015869"/>
            <a:ext cx="23793481" cy="9978862"/>
            <a:chOff x="0" y="0"/>
            <a:chExt cx="23793479" cy="9978860"/>
          </a:xfrm>
        </p:grpSpPr>
        <p:sp>
          <p:nvSpPr>
            <p:cNvPr id="323"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pic>
          <p:nvPicPr>
            <p:cNvPr id="324" name="Poster_VLDB_202408_FNL.pdf" descr="Poster_VLDB_202408_FNL.pdf"/>
            <p:cNvPicPr>
              <a:picLocks noChangeAspect="1"/>
            </p:cNvPicPr>
            <p:nvPr/>
          </p:nvPicPr>
          <p:blipFill>
            <a:blip r:embed="rId3">
              <a:extLst/>
            </a:blip>
            <a:srcRect l="35346" t="18704" r="24223" b="73197"/>
            <a:stretch>
              <a:fillRect/>
            </a:stretch>
          </p:blipFill>
          <p:spPr>
            <a:xfrm>
              <a:off x="1056099" y="3699623"/>
              <a:ext cx="21681408" cy="6140385"/>
            </a:xfrm>
            <a:prstGeom prst="rect">
              <a:avLst/>
            </a:prstGeom>
            <a:ln w="12700" cap="flat">
              <a:noFill/>
              <a:miter lim="400000"/>
            </a:ln>
            <a:effectLst/>
          </p:spPr>
        </p:pic>
        <p:sp>
          <p:nvSpPr>
            <p:cNvPr id="325" name="Fastest analytics database"/>
            <p:cNvSpPr txBox="1"/>
            <p:nvPr/>
          </p:nvSpPr>
          <p:spPr>
            <a:xfrm>
              <a:off x="1333499" y="301665"/>
              <a:ext cx="12668027"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a:t>
              </a:r>
            </a:p>
          </p:txBody>
        </p:sp>
        <p:sp>
          <p:nvSpPr>
            <p:cNvPr id="326" name="Rectangle"/>
            <p:cNvSpPr/>
            <p:nvPr/>
          </p:nvSpPr>
          <p:spPr>
            <a:xfrm>
              <a:off x="1416620" y="1695637"/>
              <a:ext cx="5598602" cy="887102"/>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327" name="benchmark.clickhouse.com"/>
            <p:cNvSpPr txBox="1"/>
            <p:nvPr/>
          </p:nvSpPr>
          <p:spPr>
            <a:xfrm>
              <a:off x="1576844" y="1866227"/>
              <a:ext cx="5278154" cy="5459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defTabSz="457200">
                <a:lnSpc>
                  <a:spcPct val="100000"/>
                </a:lnSpc>
                <a:spcBef>
                  <a:spcPts val="0"/>
                </a:spcBef>
                <a:defRPr b="1" sz="3100">
                  <a:solidFill>
                    <a:srgbClr val="000000"/>
                  </a:solidFill>
                  <a:latin typeface="Arial"/>
                  <a:ea typeface="Arial"/>
                  <a:cs typeface="Arial"/>
                  <a:sym typeface="Arial"/>
                </a:defRPr>
              </a:lvl1pPr>
            </a:lstStyle>
            <a:p>
              <a:pPr/>
              <a:r>
                <a:t>benchmark.clickhouse.com</a:t>
              </a:r>
            </a:p>
          </p:txBody>
        </p:sp>
      </p:grpSp>
      <p:grpSp>
        <p:nvGrpSpPr>
          <p:cNvPr id="429" name="Group"/>
          <p:cNvGrpSpPr/>
          <p:nvPr/>
        </p:nvGrpSpPr>
        <p:grpSpPr>
          <a:xfrm>
            <a:off x="2164826" y="1127165"/>
            <a:ext cx="15069091" cy="8846386"/>
            <a:chOff x="0" y="647699"/>
            <a:chExt cx="15069089" cy="8846385"/>
          </a:xfrm>
        </p:grpSpPr>
        <p:sp>
          <p:nvSpPr>
            <p:cNvPr id="329" name="State-of-the-art vectorized query engine"/>
            <p:cNvSpPr/>
            <p:nvPr/>
          </p:nvSpPr>
          <p:spPr>
            <a:xfrm>
              <a:off x="0" y="647699"/>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7800">
                  <a:solidFill>
                    <a:srgbClr val="A9A9A9"/>
                  </a:solidFill>
                  <a:latin typeface="Helvetica"/>
                  <a:ea typeface="Helvetica"/>
                  <a:cs typeface="Helvetica"/>
                  <a:sym typeface="Helvetica"/>
                </a:defRPr>
              </a:lvl1pPr>
            </a:lstStyle>
            <a:p>
              <a:pPr/>
              <a:r>
                <a:t>State-of-the-art vectorized query engine</a:t>
              </a:r>
            </a:p>
          </p:txBody>
        </p:sp>
        <p:sp>
          <p:nvSpPr>
            <p:cNvPr id="330" name="Rounded Rectangle"/>
            <p:cNvSpPr/>
            <p:nvPr/>
          </p:nvSpPr>
          <p:spPr>
            <a:xfrm>
              <a:off x="5916331" y="4301976"/>
              <a:ext cx="3499290" cy="4435101"/>
            </a:xfrm>
            <a:prstGeom prst="roundRect">
              <a:avLst>
                <a:gd name="adj" fmla="val 2749"/>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331" name="Storage"/>
            <p:cNvSpPr/>
            <p:nvPr/>
          </p:nvSpPr>
          <p:spPr>
            <a:xfrm>
              <a:off x="6624715" y="467670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332" name="Table 1-1-1-1-1-1-1-2-3-2"/>
            <p:cNvGraphicFramePr/>
            <p:nvPr/>
          </p:nvGraphicFramePr>
          <p:xfrm>
            <a:off x="6266596" y="4971637"/>
            <a:ext cx="635001" cy="3467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3688">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1</a:t>
                        </a:r>
                      </a:p>
                    </a:txBody>
                    <a:tcPr marL="0" marR="0" marT="0" marB="0" anchor="ctr" anchorCtr="0" horzOverflow="overflow">
                      <a:lnL w="0">
                        <a:miter lim="400000"/>
                      </a:lnL>
                      <a:lnR w="0">
                        <a:miter lim="400000"/>
                      </a:lnR>
                      <a:lnT w="0">
                        <a:miter lim="400000"/>
                      </a:lnT>
                      <a:lnB w="0">
                        <a:miter lim="400000"/>
                      </a:lnB>
                      <a:solidFill>
                        <a:srgbClr val="434343"/>
                      </a:solidFill>
                    </a:tcPr>
                  </a:tc>
                </a:tr>
                <a:tr h="3047617">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333" name="Rectangle"/>
            <p:cNvSpPr/>
            <p:nvPr/>
          </p:nvSpPr>
          <p:spPr>
            <a:xfrm>
              <a:off x="7097789" y="7288623"/>
              <a:ext cx="644618" cy="144892"/>
            </a:xfrm>
            <a:prstGeom prst="rect">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aphicFrame>
          <p:nvGraphicFramePr>
            <p:cNvPr id="334" name="Table 1-1-1-1-1-1-1-2-3-2-1"/>
            <p:cNvGraphicFramePr/>
            <p:nvPr/>
          </p:nvGraphicFramePr>
          <p:xfrm>
            <a:off x="7107852" y="4971637"/>
            <a:ext cx="635001" cy="3467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6425"/>
                </a:tblGrid>
                <a:tr h="382477">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2</a:t>
                        </a:r>
                      </a:p>
                    </a:txBody>
                    <a:tcPr marL="0" marR="0" marT="0" marB="0" anchor="ctr" anchorCtr="0" horzOverflow="overflow">
                      <a:lnL w="0">
                        <a:miter lim="400000"/>
                      </a:lnL>
                      <a:lnR w="0">
                        <a:miter lim="400000"/>
                      </a:lnR>
                      <a:lnT w="0">
                        <a:miter lim="400000"/>
                      </a:lnT>
                      <a:lnB w="0">
                        <a:miter lim="400000"/>
                      </a:lnB>
                      <a:solidFill>
                        <a:srgbClr val="434343"/>
                      </a:solidFill>
                    </a:tcPr>
                  </a:tc>
                </a:tr>
                <a:tr h="3048828">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335" name="Rectangle"/>
            <p:cNvSpPr/>
            <p:nvPr/>
          </p:nvSpPr>
          <p:spPr>
            <a:xfrm>
              <a:off x="8466288" y="7288623"/>
              <a:ext cx="644619" cy="144892"/>
            </a:xfrm>
            <a:prstGeom prst="rect">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336" name="•••"/>
            <p:cNvSpPr txBox="1"/>
            <p:nvPr/>
          </p:nvSpPr>
          <p:spPr>
            <a:xfrm>
              <a:off x="7726119" y="5067376"/>
              <a:ext cx="756315" cy="276680"/>
            </a:xfrm>
            <a:prstGeom prst="rect">
              <a:avLst/>
            </a:prstGeom>
            <a:noFill/>
            <a:ln w="12700" cap="flat">
              <a:noFill/>
              <a:miter lim="400000"/>
            </a:ln>
            <a:effectLst>
              <a:outerShdw sx="100000" sy="100000" kx="0" ky="0" algn="b" rotWithShape="0" blurRad="228600" dist="152253" dir="1800000">
                <a:srgbClr val="000000">
                  <a:alpha val="50000"/>
                </a:srgbClr>
              </a:outerShdw>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a:lnSpc>
                  <a:spcPct val="100000"/>
                </a:lnSpc>
                <a:spcBef>
                  <a:spcPts val="0"/>
                </a:spcBef>
                <a:defRPr b="1" spc="312" sz="1300">
                  <a:latin typeface="Menlo Regular"/>
                  <a:ea typeface="Menlo Regular"/>
                  <a:cs typeface="Menlo Regular"/>
                  <a:sym typeface="Menlo Regular"/>
                </a:defRPr>
              </a:lvl1pPr>
            </a:lstStyle>
            <a:p>
              <a:pPr defTabSz="914400"/>
              <a:r>
                <a:t>•••</a:t>
              </a:r>
            </a:p>
          </p:txBody>
        </p:sp>
        <p:sp>
          <p:nvSpPr>
            <p:cNvPr id="337" name="Rounded Rectangle"/>
            <p:cNvSpPr/>
            <p:nvPr/>
          </p:nvSpPr>
          <p:spPr>
            <a:xfrm>
              <a:off x="2432450" y="5197436"/>
              <a:ext cx="2596522" cy="3017741"/>
            </a:xfrm>
            <a:prstGeom prst="roundRect">
              <a:avLst>
                <a:gd name="adj" fmla="val 7409"/>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38" name="CREATE TABLE t…"/>
            <p:cNvSpPr/>
            <p:nvPr/>
          </p:nvSpPr>
          <p:spPr>
            <a:xfrm>
              <a:off x="2638510" y="670630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a:t>
              </a:r>
              <a:r>
                <a:rPr baseline="-5999"/>
                <a:t>1</a:t>
              </a:r>
              <a:r>
                <a:t> t</a:t>
              </a:r>
              <a:r>
                <a:rPr baseline="-5999"/>
                <a:t>1</a:t>
              </a:r>
              <a:r>
                <a:t>,</a:t>
              </a:r>
            </a:p>
            <a:p>
              <a:pPr lvl="1" defTabSz="4876677">
                <a:lnSpc>
                  <a:spcPct val="100000"/>
                </a:lnSpc>
                <a:spcBef>
                  <a:spcPts val="0"/>
                </a:spcBef>
                <a:defRPr sz="1900">
                  <a:latin typeface="Helvetica"/>
                  <a:ea typeface="Helvetica"/>
                  <a:cs typeface="Helvetica"/>
                  <a:sym typeface="Helvetica"/>
                </a:defRPr>
              </a:pPr>
              <a:r>
                <a:t>c</a:t>
              </a:r>
              <a:r>
                <a:rPr baseline="-5999"/>
                <a:t>2</a:t>
              </a:r>
              <a:r>
                <a:t> t</a:t>
              </a:r>
              <a:r>
                <a:rPr baseline="-5999"/>
                <a:t>2</a:t>
              </a:r>
              <a:r>
                <a:t>,</a:t>
              </a:r>
            </a:p>
            <a:p>
              <a:pPr lvl="1" defTabSz="4876677">
                <a:lnSpc>
                  <a:spcPct val="100000"/>
                </a:lnSpc>
                <a:spcBef>
                  <a:spcPts val="0"/>
                </a:spcBef>
                <a:defRPr sz="1900">
                  <a:latin typeface="Helvetica"/>
                  <a:ea typeface="Helvetica"/>
                  <a:cs typeface="Helvetica"/>
                  <a:sym typeface="Helvetica"/>
                </a:defRPr>
              </a:pPr>
              <a:r>
                <a:t>...</a:t>
              </a:r>
              <a:br/>
              <a:r>
                <a:t>c</a:t>
              </a:r>
              <a:r>
                <a:rPr baseline="-5999"/>
                <a:t>3</a:t>
              </a:r>
              <a:r>
                <a:t> t</a:t>
              </a:r>
              <a:r>
                <a:rPr baseline="-5999"/>
                <a:t>3</a:t>
              </a:r>
              <a:r>
                <a:t>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sp>
          <p:nvSpPr>
            <p:cNvPr id="339" name="Line"/>
            <p:cNvSpPr/>
            <p:nvPr/>
          </p:nvSpPr>
          <p:spPr>
            <a:xfrm>
              <a:off x="5126215" y="6519526"/>
              <a:ext cx="694461" cy="1"/>
            </a:xfrm>
            <a:prstGeom prst="line">
              <a:avLst/>
            </a:prstGeom>
            <a:noFill/>
            <a:ln w="254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aphicFrame>
          <p:nvGraphicFramePr>
            <p:cNvPr id="340" name="Table 1-1-1-1-1-1-1-2-3-2-1-1"/>
            <p:cNvGraphicFramePr/>
            <p:nvPr/>
          </p:nvGraphicFramePr>
          <p:xfrm>
            <a:off x="8476353" y="4977953"/>
            <a:ext cx="635001" cy="3467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4801"/>
                </a:tblGrid>
                <a:tr h="383725">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a:t>
                        </a:r>
                        <a:r>
                          <a:rPr b="0" baseline="-5999">
                            <a:solidFill>
                              <a:srgbClr val="FDFF88"/>
                            </a:solidFill>
                          </a:rPr>
                          <a:t>n</a:t>
                        </a:r>
                      </a:p>
                    </a:txBody>
                    <a:tcPr marL="0" marR="0" marT="0" marB="0" anchor="ctr" anchorCtr="0" horzOverflow="overflow">
                      <a:lnL w="0">
                        <a:miter lim="400000"/>
                      </a:lnL>
                      <a:lnR w="0">
                        <a:miter lim="400000"/>
                      </a:lnR>
                      <a:lnT w="0">
                        <a:miter lim="400000"/>
                      </a:lnT>
                      <a:lnB w="0">
                        <a:miter lim="400000"/>
                      </a:lnB>
                      <a:solidFill>
                        <a:srgbClr val="434343"/>
                      </a:solidFill>
                    </a:tcPr>
                  </a:tc>
                </a:tr>
                <a:tr h="3047579">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341" name="Rounded Rectangle"/>
            <p:cNvSpPr/>
            <p:nvPr/>
          </p:nvSpPr>
          <p:spPr>
            <a:xfrm>
              <a:off x="10301393" y="4132420"/>
              <a:ext cx="3092404" cy="4576092"/>
            </a:xfrm>
            <a:prstGeom prst="roundRect">
              <a:avLst>
                <a:gd name="adj" fmla="val 3111"/>
              </a:avLst>
            </a:prstGeom>
            <a:solidFill>
              <a:srgbClr val="27292E"/>
            </a:solidFill>
            <a:ln w="25400" cap="flat">
              <a:solidFill>
                <a:srgbClr val="929292"/>
              </a:solidFill>
              <a:prstDash val="solid"/>
              <a:miter lim="400000"/>
            </a:ln>
            <a:effectLst>
              <a:outerShdw sx="100000" sy="100000" kx="0" ky="0" algn="b" rotWithShape="0" blurRad="228600" dist="152253"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44" name="Group"/>
            <p:cNvGrpSpPr/>
            <p:nvPr/>
          </p:nvGrpSpPr>
          <p:grpSpPr>
            <a:xfrm>
              <a:off x="10420995" y="4396791"/>
              <a:ext cx="2853199" cy="707896"/>
              <a:chOff x="0" y="0"/>
              <a:chExt cx="2853197" cy="707895"/>
            </a:xfrm>
          </p:grpSpPr>
          <p:pic>
            <p:nvPicPr>
              <p:cNvPr id="342" name="650x205_transparent_bg_white.png" descr="650x205_transparent_bg_white.png"/>
              <p:cNvPicPr>
                <a:picLocks noChangeAspect="1"/>
              </p:cNvPicPr>
              <p:nvPr/>
            </p:nvPicPr>
            <p:blipFill>
              <a:blip r:embed="rId4">
                <a:extLst/>
              </a:blip>
              <a:srcRect l="0" t="22287" r="80144" b="22287"/>
              <a:stretch>
                <a:fillRect/>
              </a:stretch>
            </p:blipFill>
            <p:spPr>
              <a:xfrm>
                <a:off x="-1" y="20969"/>
                <a:ext cx="756492" cy="665976"/>
              </a:xfrm>
              <a:prstGeom prst="rect">
                <a:avLst/>
              </a:prstGeom>
              <a:ln w="12700" cap="flat">
                <a:noFill/>
                <a:miter lim="400000"/>
              </a:ln>
              <a:effectLst/>
            </p:spPr>
          </p:pic>
          <p:sp>
            <p:nvSpPr>
              <p:cNvPr id="343" name="ClickHouse server with 8 CPU cores"/>
              <p:cNvSpPr txBox="1"/>
              <p:nvPr/>
            </p:nvSpPr>
            <p:spPr>
              <a:xfrm>
                <a:off x="585455" y="0"/>
                <a:ext cx="2267743" cy="7078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1900">
                    <a:latin typeface="Helvetica"/>
                    <a:ea typeface="Helvetica"/>
                    <a:cs typeface="Helvetica"/>
                    <a:sym typeface="Helvetica"/>
                  </a:defRPr>
                </a:pPr>
                <a:r>
                  <a:t>ClickHouse server</a:t>
                </a:r>
                <a:br/>
                <a:r>
                  <a:t>with 8 CPU cores</a:t>
                </a:r>
              </a:p>
            </p:txBody>
          </p:sp>
        </p:grpSp>
        <p:sp>
          <p:nvSpPr>
            <p:cNvPr id="345" name="Rectangle"/>
            <p:cNvSpPr/>
            <p:nvPr/>
          </p:nvSpPr>
          <p:spPr>
            <a:xfrm rot="16200000">
              <a:off x="11362911" y="6710622"/>
              <a:ext cx="2858924"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46" name="merge"/>
            <p:cNvSpPr/>
            <p:nvPr/>
          </p:nvSpPr>
          <p:spPr>
            <a:xfrm flipV="1">
              <a:off x="12792373" y="561783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merge</a:t>
              </a:r>
            </a:p>
          </p:txBody>
        </p:sp>
        <p:sp>
          <p:nvSpPr>
            <p:cNvPr id="347" name="Line"/>
            <p:cNvSpPr/>
            <p:nvPr/>
          </p:nvSpPr>
          <p:spPr>
            <a:xfrm>
              <a:off x="13000125" y="6887836"/>
              <a:ext cx="756314"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348" name="Rectangle"/>
            <p:cNvSpPr/>
            <p:nvPr/>
          </p:nvSpPr>
          <p:spPr>
            <a:xfrm>
              <a:off x="7035806" y="5372729"/>
              <a:ext cx="768583" cy="381001"/>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56" name="Group"/>
            <p:cNvGrpSpPr/>
            <p:nvPr/>
          </p:nvGrpSpPr>
          <p:grpSpPr>
            <a:xfrm>
              <a:off x="7840690" y="5376847"/>
              <a:ext cx="5137866" cy="1454151"/>
              <a:chOff x="0" y="0"/>
              <a:chExt cx="5137865" cy="1454150"/>
            </a:xfrm>
          </p:grpSpPr>
          <p:sp>
            <p:nvSpPr>
              <p:cNvPr id="349"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52" name="Group"/>
              <p:cNvGrpSpPr/>
              <p:nvPr/>
            </p:nvGrpSpPr>
            <p:grpSpPr>
              <a:xfrm>
                <a:off x="3526823" y="4464"/>
                <a:ext cx="1611043" cy="1442362"/>
                <a:chOff x="0" y="0"/>
                <a:chExt cx="1611041" cy="1442361"/>
              </a:xfrm>
            </p:grpSpPr>
            <p:sp>
              <p:nvSpPr>
                <p:cNvPr id="350"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51"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55" name="Group"/>
              <p:cNvGrpSpPr/>
              <p:nvPr/>
            </p:nvGrpSpPr>
            <p:grpSpPr>
              <a:xfrm>
                <a:off x="1948290" y="0"/>
                <a:ext cx="1786144" cy="1454150"/>
                <a:chOff x="0" y="0"/>
                <a:chExt cx="1786142" cy="1454150"/>
              </a:xfrm>
            </p:grpSpPr>
            <p:sp>
              <p:nvSpPr>
                <p:cNvPr id="353"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54"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nvGrpSpPr>
            <p:cNvPr id="366" name="Group"/>
            <p:cNvGrpSpPr/>
            <p:nvPr/>
          </p:nvGrpSpPr>
          <p:grpSpPr>
            <a:xfrm>
              <a:off x="7035806" y="5753170"/>
              <a:ext cx="5942750" cy="1458269"/>
              <a:chOff x="0" y="0"/>
              <a:chExt cx="5942748" cy="1458267"/>
            </a:xfrm>
          </p:grpSpPr>
          <p:sp>
            <p:nvSpPr>
              <p:cNvPr id="35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65" name="Group"/>
              <p:cNvGrpSpPr/>
              <p:nvPr/>
            </p:nvGrpSpPr>
            <p:grpSpPr>
              <a:xfrm>
                <a:off x="804883" y="4117"/>
                <a:ext cx="5137866" cy="1454151"/>
                <a:chOff x="0" y="0"/>
                <a:chExt cx="5137865" cy="1454150"/>
              </a:xfrm>
            </p:grpSpPr>
            <p:sp>
              <p:nvSpPr>
                <p:cNvPr id="35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61" name="Group"/>
                <p:cNvGrpSpPr/>
                <p:nvPr/>
              </p:nvGrpSpPr>
              <p:grpSpPr>
                <a:xfrm>
                  <a:off x="3526823" y="4464"/>
                  <a:ext cx="1611043" cy="1442362"/>
                  <a:chOff x="0" y="0"/>
                  <a:chExt cx="1611041" cy="1442361"/>
                </a:xfrm>
              </p:grpSpPr>
              <p:sp>
                <p:nvSpPr>
                  <p:cNvPr id="35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6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64" name="Group"/>
                <p:cNvGrpSpPr/>
                <p:nvPr/>
              </p:nvGrpSpPr>
              <p:grpSpPr>
                <a:xfrm>
                  <a:off x="1948290" y="0"/>
                  <a:ext cx="1786144" cy="1454150"/>
                  <a:chOff x="0" y="0"/>
                  <a:chExt cx="1786142" cy="1454150"/>
                </a:xfrm>
              </p:grpSpPr>
              <p:sp>
                <p:nvSpPr>
                  <p:cNvPr id="36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6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376" name="Group"/>
            <p:cNvGrpSpPr/>
            <p:nvPr/>
          </p:nvGrpSpPr>
          <p:grpSpPr>
            <a:xfrm>
              <a:off x="7035806" y="6133611"/>
              <a:ext cx="5942750" cy="1458269"/>
              <a:chOff x="0" y="0"/>
              <a:chExt cx="5942748" cy="1458267"/>
            </a:xfrm>
          </p:grpSpPr>
          <p:sp>
            <p:nvSpPr>
              <p:cNvPr id="36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75" name="Group"/>
              <p:cNvGrpSpPr/>
              <p:nvPr/>
            </p:nvGrpSpPr>
            <p:grpSpPr>
              <a:xfrm>
                <a:off x="804883" y="4117"/>
                <a:ext cx="5137866" cy="1454151"/>
                <a:chOff x="0" y="0"/>
                <a:chExt cx="5137865" cy="1454150"/>
              </a:xfrm>
            </p:grpSpPr>
            <p:sp>
              <p:nvSpPr>
                <p:cNvPr id="36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71" name="Group"/>
                <p:cNvGrpSpPr/>
                <p:nvPr/>
              </p:nvGrpSpPr>
              <p:grpSpPr>
                <a:xfrm>
                  <a:off x="3526823" y="4464"/>
                  <a:ext cx="1611043" cy="1442362"/>
                  <a:chOff x="0" y="0"/>
                  <a:chExt cx="1611041" cy="1442361"/>
                </a:xfrm>
              </p:grpSpPr>
              <p:sp>
                <p:nvSpPr>
                  <p:cNvPr id="36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7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74" name="Group"/>
                <p:cNvGrpSpPr/>
                <p:nvPr/>
              </p:nvGrpSpPr>
              <p:grpSpPr>
                <a:xfrm>
                  <a:off x="1948290" y="0"/>
                  <a:ext cx="1786144" cy="1454150"/>
                  <a:chOff x="0" y="0"/>
                  <a:chExt cx="1786142" cy="1454150"/>
                </a:xfrm>
              </p:grpSpPr>
              <p:sp>
                <p:nvSpPr>
                  <p:cNvPr id="37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7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386" name="Group"/>
            <p:cNvGrpSpPr/>
            <p:nvPr/>
          </p:nvGrpSpPr>
          <p:grpSpPr>
            <a:xfrm>
              <a:off x="7035806" y="6514053"/>
              <a:ext cx="5942750" cy="1458269"/>
              <a:chOff x="0" y="0"/>
              <a:chExt cx="5942748" cy="1458267"/>
            </a:xfrm>
          </p:grpSpPr>
          <p:sp>
            <p:nvSpPr>
              <p:cNvPr id="37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85" name="Group"/>
              <p:cNvGrpSpPr/>
              <p:nvPr/>
            </p:nvGrpSpPr>
            <p:grpSpPr>
              <a:xfrm>
                <a:off x="804883" y="4117"/>
                <a:ext cx="5137866" cy="1454151"/>
                <a:chOff x="0" y="0"/>
                <a:chExt cx="5137865" cy="1454150"/>
              </a:xfrm>
            </p:grpSpPr>
            <p:sp>
              <p:nvSpPr>
                <p:cNvPr id="37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81" name="Group"/>
                <p:cNvGrpSpPr/>
                <p:nvPr/>
              </p:nvGrpSpPr>
              <p:grpSpPr>
                <a:xfrm>
                  <a:off x="3526823" y="4464"/>
                  <a:ext cx="1611043" cy="1442362"/>
                  <a:chOff x="0" y="0"/>
                  <a:chExt cx="1611041" cy="1442361"/>
                </a:xfrm>
              </p:grpSpPr>
              <p:sp>
                <p:nvSpPr>
                  <p:cNvPr id="37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8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84" name="Group"/>
                <p:cNvGrpSpPr/>
                <p:nvPr/>
              </p:nvGrpSpPr>
              <p:grpSpPr>
                <a:xfrm>
                  <a:off x="1948290" y="0"/>
                  <a:ext cx="1786144" cy="1454150"/>
                  <a:chOff x="0" y="0"/>
                  <a:chExt cx="1786142" cy="1454150"/>
                </a:xfrm>
              </p:grpSpPr>
              <p:sp>
                <p:nvSpPr>
                  <p:cNvPr id="38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8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396" name="Group"/>
            <p:cNvGrpSpPr/>
            <p:nvPr/>
          </p:nvGrpSpPr>
          <p:grpSpPr>
            <a:xfrm>
              <a:off x="7035806" y="6894493"/>
              <a:ext cx="5942750" cy="1458269"/>
              <a:chOff x="0" y="0"/>
              <a:chExt cx="5942748" cy="1458267"/>
            </a:xfrm>
          </p:grpSpPr>
          <p:sp>
            <p:nvSpPr>
              <p:cNvPr id="38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395" name="Group"/>
              <p:cNvGrpSpPr/>
              <p:nvPr/>
            </p:nvGrpSpPr>
            <p:grpSpPr>
              <a:xfrm>
                <a:off x="804883" y="4117"/>
                <a:ext cx="5137866" cy="1454151"/>
                <a:chOff x="0" y="0"/>
                <a:chExt cx="5137865" cy="1454150"/>
              </a:xfrm>
            </p:grpSpPr>
            <p:sp>
              <p:nvSpPr>
                <p:cNvPr id="38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391" name="Group"/>
                <p:cNvGrpSpPr/>
                <p:nvPr/>
              </p:nvGrpSpPr>
              <p:grpSpPr>
                <a:xfrm>
                  <a:off x="3526823" y="4464"/>
                  <a:ext cx="1611043" cy="1442362"/>
                  <a:chOff x="0" y="0"/>
                  <a:chExt cx="1611041" cy="1442361"/>
                </a:xfrm>
              </p:grpSpPr>
              <p:sp>
                <p:nvSpPr>
                  <p:cNvPr id="38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9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394" name="Group"/>
                <p:cNvGrpSpPr/>
                <p:nvPr/>
              </p:nvGrpSpPr>
              <p:grpSpPr>
                <a:xfrm>
                  <a:off x="1948290" y="0"/>
                  <a:ext cx="1786144" cy="1454150"/>
                  <a:chOff x="0" y="0"/>
                  <a:chExt cx="1786142" cy="1454150"/>
                </a:xfrm>
              </p:grpSpPr>
              <p:sp>
                <p:nvSpPr>
                  <p:cNvPr id="39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39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406" name="Group"/>
            <p:cNvGrpSpPr/>
            <p:nvPr/>
          </p:nvGrpSpPr>
          <p:grpSpPr>
            <a:xfrm>
              <a:off x="7035806" y="7274935"/>
              <a:ext cx="5942750" cy="1458269"/>
              <a:chOff x="0" y="0"/>
              <a:chExt cx="5942748" cy="1458267"/>
            </a:xfrm>
          </p:grpSpPr>
          <p:sp>
            <p:nvSpPr>
              <p:cNvPr id="39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405" name="Group"/>
              <p:cNvGrpSpPr/>
              <p:nvPr/>
            </p:nvGrpSpPr>
            <p:grpSpPr>
              <a:xfrm>
                <a:off x="804883" y="4117"/>
                <a:ext cx="5137866" cy="1454151"/>
                <a:chOff x="0" y="0"/>
                <a:chExt cx="5137865" cy="1454150"/>
              </a:xfrm>
            </p:grpSpPr>
            <p:sp>
              <p:nvSpPr>
                <p:cNvPr id="39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401" name="Group"/>
                <p:cNvGrpSpPr/>
                <p:nvPr/>
              </p:nvGrpSpPr>
              <p:grpSpPr>
                <a:xfrm>
                  <a:off x="3526823" y="4464"/>
                  <a:ext cx="1611043" cy="1442362"/>
                  <a:chOff x="0" y="0"/>
                  <a:chExt cx="1611041" cy="1442361"/>
                </a:xfrm>
              </p:grpSpPr>
              <p:sp>
                <p:nvSpPr>
                  <p:cNvPr id="39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0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404" name="Group"/>
                <p:cNvGrpSpPr/>
                <p:nvPr/>
              </p:nvGrpSpPr>
              <p:grpSpPr>
                <a:xfrm>
                  <a:off x="1948290" y="0"/>
                  <a:ext cx="1786144" cy="1454150"/>
                  <a:chOff x="0" y="0"/>
                  <a:chExt cx="1786142" cy="1454150"/>
                </a:xfrm>
              </p:grpSpPr>
              <p:sp>
                <p:nvSpPr>
                  <p:cNvPr id="40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0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416" name="Group"/>
            <p:cNvGrpSpPr/>
            <p:nvPr/>
          </p:nvGrpSpPr>
          <p:grpSpPr>
            <a:xfrm>
              <a:off x="7035806" y="7655376"/>
              <a:ext cx="5942750" cy="1458268"/>
              <a:chOff x="0" y="0"/>
              <a:chExt cx="5942748" cy="1458267"/>
            </a:xfrm>
          </p:grpSpPr>
          <p:sp>
            <p:nvSpPr>
              <p:cNvPr id="40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415" name="Group"/>
              <p:cNvGrpSpPr/>
              <p:nvPr/>
            </p:nvGrpSpPr>
            <p:grpSpPr>
              <a:xfrm>
                <a:off x="804883" y="4117"/>
                <a:ext cx="5137866" cy="1454151"/>
                <a:chOff x="0" y="0"/>
                <a:chExt cx="5137865" cy="1454150"/>
              </a:xfrm>
            </p:grpSpPr>
            <p:sp>
              <p:nvSpPr>
                <p:cNvPr id="40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411" name="Group"/>
                <p:cNvGrpSpPr/>
                <p:nvPr/>
              </p:nvGrpSpPr>
              <p:grpSpPr>
                <a:xfrm>
                  <a:off x="3526823" y="4464"/>
                  <a:ext cx="1611043" cy="1442362"/>
                  <a:chOff x="0" y="0"/>
                  <a:chExt cx="1611041" cy="1442361"/>
                </a:xfrm>
              </p:grpSpPr>
              <p:sp>
                <p:nvSpPr>
                  <p:cNvPr id="40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1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414" name="Group"/>
                <p:cNvGrpSpPr/>
                <p:nvPr/>
              </p:nvGrpSpPr>
              <p:grpSpPr>
                <a:xfrm>
                  <a:off x="1948290" y="0"/>
                  <a:ext cx="1786144" cy="1454150"/>
                  <a:chOff x="0" y="0"/>
                  <a:chExt cx="1786142" cy="1454150"/>
                </a:xfrm>
              </p:grpSpPr>
              <p:sp>
                <p:nvSpPr>
                  <p:cNvPr id="41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1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grpSp>
          <p:nvGrpSpPr>
            <p:cNvPr id="426" name="Group"/>
            <p:cNvGrpSpPr/>
            <p:nvPr/>
          </p:nvGrpSpPr>
          <p:grpSpPr>
            <a:xfrm>
              <a:off x="7035806" y="8035818"/>
              <a:ext cx="5942750" cy="1458268"/>
              <a:chOff x="0" y="0"/>
              <a:chExt cx="5942748" cy="1458267"/>
            </a:xfrm>
          </p:grpSpPr>
          <p:sp>
            <p:nvSpPr>
              <p:cNvPr id="417" name="Rectangle"/>
              <p:cNvSpPr/>
              <p:nvPr/>
            </p:nvSpPr>
            <p:spPr>
              <a:xfrm>
                <a:off x="0" y="0"/>
                <a:ext cx="768582" cy="381000"/>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425" name="Group"/>
              <p:cNvGrpSpPr/>
              <p:nvPr/>
            </p:nvGrpSpPr>
            <p:grpSpPr>
              <a:xfrm>
                <a:off x="804883" y="4117"/>
                <a:ext cx="5137866" cy="1454151"/>
                <a:chOff x="0" y="0"/>
                <a:chExt cx="5137865" cy="1454150"/>
              </a:xfrm>
            </p:grpSpPr>
            <p:sp>
              <p:nvSpPr>
                <p:cNvPr id="418" name="Line"/>
                <p:cNvSpPr/>
                <p:nvPr/>
              </p:nvSpPr>
              <p:spPr>
                <a:xfrm>
                  <a:off x="0" y="184150"/>
                  <a:ext cx="4743932"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421" name="Group"/>
                <p:cNvGrpSpPr/>
                <p:nvPr/>
              </p:nvGrpSpPr>
              <p:grpSpPr>
                <a:xfrm>
                  <a:off x="3526823" y="4464"/>
                  <a:ext cx="1611043" cy="1442362"/>
                  <a:chOff x="0" y="0"/>
                  <a:chExt cx="1611041" cy="1442361"/>
                </a:xfrm>
              </p:grpSpPr>
              <p:sp>
                <p:nvSpPr>
                  <p:cNvPr id="41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2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424" name="Group"/>
                <p:cNvGrpSpPr/>
                <p:nvPr/>
              </p:nvGrpSpPr>
              <p:grpSpPr>
                <a:xfrm>
                  <a:off x="1948290" y="0"/>
                  <a:ext cx="1786144" cy="1454150"/>
                  <a:chOff x="0" y="0"/>
                  <a:chExt cx="1786142" cy="1454150"/>
                </a:xfrm>
              </p:grpSpPr>
              <p:sp>
                <p:nvSpPr>
                  <p:cNvPr id="422"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23"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grpSp>
        <p:sp>
          <p:nvSpPr>
            <p:cNvPr id="427" name="SELECT avg(c2)…"/>
            <p:cNvSpPr/>
            <p:nvPr/>
          </p:nvSpPr>
          <p:spPr>
            <a:xfrm>
              <a:off x="6670295" y="324680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SELECT avg(c</a:t>
              </a:r>
              <a:r>
                <a:rPr baseline="-5999"/>
                <a:t>2</a:t>
              </a:r>
              <a:r>
                <a:t>)</a:t>
              </a:r>
            </a:p>
            <a:p>
              <a:pPr defTabSz="4876677">
                <a:lnSpc>
                  <a:spcPct val="100000"/>
                </a:lnSpc>
                <a:spcBef>
                  <a:spcPts val="0"/>
                </a:spcBef>
                <a:defRPr sz="1900">
                  <a:latin typeface="Helvetica"/>
                  <a:ea typeface="Helvetica"/>
                  <a:cs typeface="Helvetica"/>
                  <a:sym typeface="Helvetica"/>
                </a:defRPr>
              </a:pPr>
              <a:r>
                <a:t>FROM t;</a:t>
              </a:r>
            </a:p>
          </p:txBody>
        </p:sp>
        <p:sp>
          <p:nvSpPr>
            <p:cNvPr id="428" name="Result"/>
            <p:cNvSpPr/>
            <p:nvPr/>
          </p:nvSpPr>
          <p:spPr>
            <a:xfrm>
              <a:off x="13799089" y="688783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876677">
                <a:lnSpc>
                  <a:spcPct val="100000"/>
                </a:lnSpc>
                <a:spcBef>
                  <a:spcPts val="0"/>
                </a:spcBef>
                <a:defRPr sz="1900">
                  <a:latin typeface="Helvetica"/>
                  <a:ea typeface="Helvetica"/>
                  <a:cs typeface="Helvetica"/>
                  <a:sym typeface="Helvetica"/>
                </a:defRPr>
              </a:lvl1pPr>
            </a:lstStyle>
            <a:p>
              <a:pPr/>
              <a:r>
                <a:t>Result</a:t>
              </a:r>
            </a:p>
          </p:txBody>
        </p:sp>
      </p:gr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ID="9" grpId="1" fill="hold">
                                  <p:stCondLst>
                                    <p:cond delay="0"/>
                                  </p:stCondLst>
                                  <p:iterate type="el" backwards="0">
                                    <p:tmAbs val="0"/>
                                  </p:iterate>
                                  <p:childTnLst>
                                    <p:animEffect filter="dissolve" transition="out">
                                      <p:cBhvr>
                                        <p:cTn id="6" dur="500" fill="hold"/>
                                        <p:tgtEl>
                                          <p:spTgt spid="429"/>
                                        </p:tgtEl>
                                      </p:cBhvr>
                                    </p:animEffect>
                                    <p:set>
                                      <p:cBhvr>
                                        <p:cTn id="7" fill="hold">
                                          <p:stCondLst>
                                            <p:cond delay="499"/>
                                          </p:stCondLst>
                                        </p:cTn>
                                        <p:tgtEl>
                                          <p:spTgt spid="42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29"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436" name="Group"/>
          <p:cNvGrpSpPr/>
          <p:nvPr/>
        </p:nvGrpSpPr>
        <p:grpSpPr>
          <a:xfrm>
            <a:off x="10915057" y="4635500"/>
            <a:ext cx="3580972" cy="2835467"/>
            <a:chOff x="0" y="0"/>
            <a:chExt cx="3580971" cy="2835466"/>
          </a:xfrm>
        </p:grpSpPr>
        <p:sp>
          <p:nvSpPr>
            <p:cNvPr id="433" name="Rounded Rectangle"/>
            <p:cNvSpPr/>
            <p:nvPr/>
          </p:nvSpPr>
          <p:spPr>
            <a:xfrm>
              <a:off x="0" y="0"/>
              <a:ext cx="3560320" cy="2835467"/>
            </a:xfrm>
            <a:prstGeom prst="roundRect">
              <a:avLst>
                <a:gd name="adj" fmla="val 3393"/>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434" name="Storage"/>
            <p:cNvSpPr txBox="1"/>
            <p:nvPr/>
          </p:nvSpPr>
          <p:spPr>
            <a:xfrm>
              <a:off x="206424" y="171529"/>
              <a:ext cx="1003921" cy="406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435" name="Table 1-1-1-1-1-1-1-2-3-3"/>
            <p:cNvGraphicFramePr/>
            <p:nvPr/>
          </p:nvGraphicFramePr>
          <p:xfrm>
            <a:off x="230759" y="733440"/>
            <a:ext cx="3350213" cy="1714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457200">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Strings.bin</a:t>
                        </a:r>
                      </a:p>
                    </a:txBody>
                    <a:tcPr marL="0" marR="0" marT="0" marB="0" anchor="ctr" anchorCtr="0" horzOverflow="overflow">
                      <a:lnL w="0">
                        <a:miter lim="400000"/>
                      </a:lnL>
                      <a:lnR w="0">
                        <a:miter lim="400000"/>
                      </a:lnR>
                      <a:lnT w="0">
                        <a:miter lim="400000"/>
                      </a:lnT>
                      <a:lnB w="0">
                        <a:miter lim="400000"/>
                      </a:lnB>
                      <a:solidFill>
                        <a:srgbClr val="434343"/>
                      </a:solidFill>
                    </a:tcPr>
                  </a:tc>
                </a:tr>
                <a:tr h="3810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sp>
        <p:nvSpPr>
          <p:cNvPr id="437" name="Slide Number"/>
          <p:cNvSpPr txBox="1"/>
          <p:nvPr>
            <p:ph type="sldNum" sz="quarter" idx="2"/>
          </p:nvPr>
        </p:nvSpPr>
        <p:spPr>
          <a:xfrm>
            <a:off x="24112306"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462" name="Group"/>
          <p:cNvGrpSpPr/>
          <p:nvPr/>
        </p:nvGrpSpPr>
        <p:grpSpPr>
          <a:xfrm>
            <a:off x="295260" y="12014200"/>
            <a:ext cx="23793480" cy="9978861"/>
            <a:chOff x="0" y="0"/>
            <a:chExt cx="23793479" cy="9978860"/>
          </a:xfrm>
        </p:grpSpPr>
        <p:sp>
          <p:nvSpPr>
            <p:cNvPr id="438"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439" name="Rectangle"/>
            <p:cNvSpPr/>
            <p:nvPr/>
          </p:nvSpPr>
          <p:spPr>
            <a:xfrm>
              <a:off x="19700944" y="7195379"/>
              <a:ext cx="2681434" cy="247453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440" name="Relative time (log scale)"/>
            <p:cNvSpPr txBox="1"/>
            <p:nvPr/>
          </p:nvSpPr>
          <p:spPr>
            <a:xfrm rot="16200000">
              <a:off x="-645202" y="6379660"/>
              <a:ext cx="3536070"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Relative time (log scale)</a:t>
              </a:r>
            </a:p>
          </p:txBody>
        </p:sp>
        <p:graphicFrame>
          <p:nvGraphicFramePr>
            <p:cNvPr id="441" name="2D Column Chart"/>
            <p:cNvGraphicFramePr/>
            <p:nvPr/>
          </p:nvGraphicFramePr>
          <p:xfrm>
            <a:off x="1163155" y="2540865"/>
            <a:ext cx="21193633" cy="6193611"/>
          </p:xfrm>
          <a:graphic xmlns:a="http://schemas.openxmlformats.org/drawingml/2006/main">
            <a:graphicData uri="http://schemas.openxmlformats.org/drawingml/2006/chart">
              <c:chart xmlns:c="http://schemas.openxmlformats.org/drawingml/2006/chart" r:id="rId3"/>
            </a:graphicData>
          </a:graphic>
        </p:graphicFrame>
        <p:grpSp>
          <p:nvGrpSpPr>
            <p:cNvPr id="444" name="Group"/>
            <p:cNvGrpSpPr/>
            <p:nvPr/>
          </p:nvGrpSpPr>
          <p:grpSpPr>
            <a:xfrm>
              <a:off x="1416620" y="1695637"/>
              <a:ext cx="3322332" cy="887102"/>
              <a:chOff x="0" y="0"/>
              <a:chExt cx="3322331" cy="887100"/>
            </a:xfrm>
          </p:grpSpPr>
          <p:sp>
            <p:nvSpPr>
              <p:cNvPr id="442"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443"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445" name="PostgreSQL"/>
            <p:cNvSpPr txBox="1"/>
            <p:nvPr/>
          </p:nvSpPr>
          <p:spPr>
            <a:xfrm>
              <a:off x="1531079" y="8897402"/>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446" name="DuckDB"/>
            <p:cNvSpPr txBox="1"/>
            <p:nvPr/>
          </p:nvSpPr>
          <p:spPr>
            <a:xfrm>
              <a:off x="4520705" y="8897402"/>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447" name="MongoDB"/>
            <p:cNvSpPr txBox="1"/>
            <p:nvPr/>
          </p:nvSpPr>
          <p:spPr>
            <a:xfrm>
              <a:off x="6970688" y="8897402"/>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448" name="Elasticsearch"/>
            <p:cNvSpPr txBox="1"/>
            <p:nvPr/>
          </p:nvSpPr>
          <p:spPr>
            <a:xfrm>
              <a:off x="11866015" y="8897402"/>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449" name="ClickHouse"/>
            <p:cNvSpPr txBox="1"/>
            <p:nvPr/>
          </p:nvSpPr>
          <p:spPr>
            <a:xfrm>
              <a:off x="19912407" y="8897402"/>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450" name="GreptimeDB"/>
            <p:cNvSpPr txBox="1"/>
            <p:nvPr/>
          </p:nvSpPr>
          <p:spPr>
            <a:xfrm>
              <a:off x="17218525" y="8897402"/>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451" name="VictoriaLogs"/>
            <p:cNvSpPr txBox="1"/>
            <p:nvPr/>
          </p:nvSpPr>
          <p:spPr>
            <a:xfrm>
              <a:off x="14560232" y="8897402"/>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452" name="SingleStore"/>
            <p:cNvSpPr txBox="1"/>
            <p:nvPr/>
          </p:nvSpPr>
          <p:spPr>
            <a:xfrm>
              <a:off x="9423878" y="8897402"/>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grpSp>
          <p:nvGrpSpPr>
            <p:cNvPr id="459" name="Group"/>
            <p:cNvGrpSpPr/>
            <p:nvPr/>
          </p:nvGrpSpPr>
          <p:grpSpPr>
            <a:xfrm>
              <a:off x="13823177" y="3900372"/>
              <a:ext cx="6250441" cy="1460501"/>
              <a:chOff x="0" y="6350"/>
              <a:chExt cx="6250439" cy="1460500"/>
            </a:xfrm>
          </p:grpSpPr>
          <p:grpSp>
            <p:nvGrpSpPr>
              <p:cNvPr id="455" name="Group"/>
              <p:cNvGrpSpPr/>
              <p:nvPr/>
            </p:nvGrpSpPr>
            <p:grpSpPr>
              <a:xfrm>
                <a:off x="4416049" y="6350"/>
                <a:ext cx="1834391" cy="1460501"/>
                <a:chOff x="0" y="6350"/>
                <a:chExt cx="1834390" cy="1460500"/>
              </a:xfrm>
            </p:grpSpPr>
            <p:sp>
              <p:nvSpPr>
                <p:cNvPr id="453" name="Rectangle"/>
                <p:cNvSpPr/>
                <p:nvPr/>
              </p:nvSpPr>
              <p:spPr>
                <a:xfrm>
                  <a:off x="0" y="6350"/>
                  <a:ext cx="355600" cy="3810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454" name="Relative hot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hot runtime</a:t>
                  </a:r>
                </a:p>
              </p:txBody>
            </p:sp>
          </p:grpSp>
          <p:grpSp>
            <p:nvGrpSpPr>
              <p:cNvPr id="458" name="Group"/>
              <p:cNvGrpSpPr/>
              <p:nvPr/>
            </p:nvGrpSpPr>
            <p:grpSpPr>
              <a:xfrm>
                <a:off x="0" y="6350"/>
                <a:ext cx="1834391" cy="1460501"/>
                <a:chOff x="0" y="6350"/>
                <a:chExt cx="1834390" cy="1460500"/>
              </a:xfrm>
            </p:grpSpPr>
            <p:sp>
              <p:nvSpPr>
                <p:cNvPr id="456" name="Rectangle"/>
                <p:cNvSpPr/>
                <p:nvPr/>
              </p:nvSpPr>
              <p:spPr>
                <a:xfrm>
                  <a:off x="0" y="6350"/>
                  <a:ext cx="355600" cy="381001"/>
                </a:xfrm>
                <a:prstGeom prst="rect">
                  <a:avLst/>
                </a:prstGeom>
                <a:solidFill>
                  <a:srgbClr val="878888"/>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457" name="Relative cold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cold runtime</a:t>
                  </a:r>
                </a:p>
              </p:txBody>
            </p:sp>
          </p:grpSp>
        </p:grpSp>
        <p:sp>
          <p:nvSpPr>
            <p:cNvPr id="460" name="Rectangle"/>
            <p:cNvSpPr/>
            <p:nvPr/>
          </p:nvSpPr>
          <p:spPr>
            <a:xfrm>
              <a:off x="14465456" y="108206"/>
              <a:ext cx="4583580"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461" name="Fastest analytics database on JSON"/>
            <p:cNvSpPr txBox="1"/>
            <p:nvPr/>
          </p:nvSpPr>
          <p:spPr>
            <a:xfrm>
              <a:off x="1333499" y="301665"/>
              <a:ext cx="17126211"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 on JSON</a:t>
              </a:r>
            </a:p>
          </p:txBody>
        </p:sp>
      </p:grpSp>
      <p:grpSp>
        <p:nvGrpSpPr>
          <p:cNvPr id="466" name="Group"/>
          <p:cNvGrpSpPr/>
          <p:nvPr/>
        </p:nvGrpSpPr>
        <p:grpSpPr>
          <a:xfrm>
            <a:off x="12631716" y="6958176"/>
            <a:ext cx="127001" cy="380874"/>
            <a:chOff x="0" y="0"/>
            <a:chExt cx="127000" cy="380872"/>
          </a:xfrm>
        </p:grpSpPr>
        <p:sp>
          <p:nvSpPr>
            <p:cNvPr id="463"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464"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465"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sp>
        <p:nvSpPr>
          <p:cNvPr id="467" name="Line"/>
          <p:cNvSpPr/>
          <p:nvPr/>
        </p:nvSpPr>
        <p:spPr>
          <a:xfrm>
            <a:off x="1019707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472" name="Group"/>
          <p:cNvGrpSpPr/>
          <p:nvPr/>
        </p:nvGrpSpPr>
        <p:grpSpPr>
          <a:xfrm>
            <a:off x="15662795" y="4611885"/>
            <a:ext cx="3726489" cy="2882696"/>
            <a:chOff x="0" y="0"/>
            <a:chExt cx="3726487" cy="2882694"/>
          </a:xfrm>
        </p:grpSpPr>
        <p:sp>
          <p:nvSpPr>
            <p:cNvPr id="468" name="Rounded Rectangle"/>
            <p:cNvSpPr/>
            <p:nvPr/>
          </p:nvSpPr>
          <p:spPr>
            <a:xfrm>
              <a:off x="0" y="0"/>
              <a:ext cx="3726488" cy="2882695"/>
            </a:xfrm>
            <a:prstGeom prst="roundRect">
              <a:avLst>
                <a:gd name="adj" fmla="val 3337"/>
              </a:avLst>
            </a:prstGeom>
            <a:solidFill>
              <a:srgbClr val="27292E"/>
            </a:solidFill>
            <a:ln w="25400" cap="flat">
              <a:solidFill>
                <a:srgbClr val="929292"/>
              </a:solidFill>
              <a:prstDash val="solid"/>
              <a:miter lim="400000"/>
            </a:ln>
            <a:effectLst>
              <a:outerShdw sx="100000" sy="100000" kx="0" ky="0" algn="b" rotWithShape="0" blurRad="228600" dist="152253"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471" name="Group"/>
            <p:cNvGrpSpPr/>
            <p:nvPr/>
          </p:nvGrpSpPr>
          <p:grpSpPr>
            <a:xfrm>
              <a:off x="436644" y="259379"/>
              <a:ext cx="2853199" cy="707896"/>
              <a:chOff x="0" y="0"/>
              <a:chExt cx="2853197" cy="707895"/>
            </a:xfrm>
          </p:grpSpPr>
          <p:pic>
            <p:nvPicPr>
              <p:cNvPr id="469" name="650x205_transparent_bg_white.png" descr="650x205_transparent_bg_white.png"/>
              <p:cNvPicPr>
                <a:picLocks noChangeAspect="1"/>
              </p:cNvPicPr>
              <p:nvPr/>
            </p:nvPicPr>
            <p:blipFill>
              <a:blip r:embed="rId4">
                <a:extLst/>
              </a:blip>
              <a:srcRect l="0" t="22287" r="80144" b="22287"/>
              <a:stretch>
                <a:fillRect/>
              </a:stretch>
            </p:blipFill>
            <p:spPr>
              <a:xfrm>
                <a:off x="-1" y="20969"/>
                <a:ext cx="756492" cy="665976"/>
              </a:xfrm>
              <a:prstGeom prst="rect">
                <a:avLst/>
              </a:prstGeom>
              <a:ln w="12700" cap="flat">
                <a:noFill/>
                <a:miter lim="400000"/>
              </a:ln>
              <a:effectLst/>
            </p:spPr>
          </p:pic>
          <p:sp>
            <p:nvSpPr>
              <p:cNvPr id="470" name="ClickHouse server with 4 CPU cores"/>
              <p:cNvSpPr txBox="1"/>
              <p:nvPr/>
            </p:nvSpPr>
            <p:spPr>
              <a:xfrm>
                <a:off x="585455" y="0"/>
                <a:ext cx="2267743" cy="7078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1900">
                    <a:latin typeface="Helvetica"/>
                    <a:ea typeface="Helvetica"/>
                    <a:cs typeface="Helvetica"/>
                    <a:sym typeface="Helvetica"/>
                  </a:defRPr>
                </a:pPr>
                <a:r>
                  <a:t>ClickHouse server</a:t>
                </a:r>
                <a:br/>
                <a:r>
                  <a:t>with 4 CPU cores</a:t>
                </a:r>
              </a:p>
            </p:txBody>
          </p:sp>
        </p:grpSp>
      </p:grpSp>
      <p:sp>
        <p:nvSpPr>
          <p:cNvPr id="473" name="SELECT avg(c.a)…"/>
          <p:cNvSpPr txBox="1"/>
          <p:nvPr/>
        </p:nvSpPr>
        <p:spPr>
          <a:xfrm>
            <a:off x="11332072" y="3436138"/>
            <a:ext cx="1885840" cy="584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defTabSz="4876677">
              <a:lnSpc>
                <a:spcPct val="100000"/>
              </a:lnSpc>
              <a:spcBef>
                <a:spcPts val="0"/>
              </a:spcBef>
              <a:defRPr sz="1900">
                <a:latin typeface="Helvetica"/>
                <a:ea typeface="Helvetica"/>
                <a:cs typeface="Helvetica"/>
                <a:sym typeface="Helvetica"/>
              </a:defRPr>
            </a:pPr>
            <a:r>
              <a:t>SELECT avg(c.a)</a:t>
            </a:r>
          </a:p>
          <a:p>
            <a:pPr defTabSz="4876677">
              <a:lnSpc>
                <a:spcPct val="100000"/>
              </a:lnSpc>
              <a:spcBef>
                <a:spcPts val="0"/>
              </a:spcBef>
              <a:defRPr sz="1900">
                <a:latin typeface="Helvetica"/>
                <a:ea typeface="Helvetica"/>
                <a:cs typeface="Helvetica"/>
                <a:sym typeface="Helvetica"/>
              </a:defRPr>
            </a:pPr>
            <a:r>
              <a:t>FROM t;</a:t>
            </a:r>
          </a:p>
        </p:txBody>
      </p:sp>
      <p:grpSp>
        <p:nvGrpSpPr>
          <p:cNvPr id="521" name="Group"/>
          <p:cNvGrpSpPr/>
          <p:nvPr/>
        </p:nvGrpSpPr>
        <p:grpSpPr>
          <a:xfrm>
            <a:off x="11080245" y="5227352"/>
            <a:ext cx="10137645" cy="3121657"/>
            <a:chOff x="0" y="-87297"/>
            <a:chExt cx="10137644" cy="3121656"/>
          </a:xfrm>
        </p:grpSpPr>
        <p:sp>
          <p:nvSpPr>
            <p:cNvPr id="474" name="Line"/>
            <p:cNvSpPr/>
            <p:nvPr/>
          </p:nvSpPr>
          <p:spPr>
            <a:xfrm>
              <a:off x="3249399" y="990304"/>
              <a:ext cx="4453657"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475" name="Line"/>
            <p:cNvSpPr/>
            <p:nvPr/>
          </p:nvSpPr>
          <p:spPr>
            <a:xfrm>
              <a:off x="3249399" y="1377331"/>
              <a:ext cx="4453656"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476" name="Line"/>
            <p:cNvSpPr/>
            <p:nvPr/>
          </p:nvSpPr>
          <p:spPr>
            <a:xfrm>
              <a:off x="3249399" y="1764358"/>
              <a:ext cx="4453656"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479" name="Group"/>
            <p:cNvGrpSpPr/>
            <p:nvPr/>
          </p:nvGrpSpPr>
          <p:grpSpPr>
            <a:xfrm>
              <a:off x="7698417" y="-87298"/>
              <a:ext cx="1454152" cy="2035807"/>
              <a:chOff x="0" y="-504193"/>
              <a:chExt cx="1454151" cy="2035806"/>
            </a:xfrm>
          </p:grpSpPr>
          <p:sp>
            <p:nvSpPr>
              <p:cNvPr id="477" name="Rectangle"/>
              <p:cNvSpPr/>
              <p:nvPr/>
            </p:nvSpPr>
            <p:spPr>
              <a:xfrm rot="16200000">
                <a:off x="-581657" y="581656"/>
                <a:ext cx="1531614"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78" name="merge"/>
              <p:cNvSpPr/>
              <p:nvPr/>
            </p:nvSpPr>
            <p:spPr>
              <a:xfrm flipV="1">
                <a:off x="184150" y="-50419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merge</a:t>
                </a:r>
              </a:p>
            </p:txBody>
          </p:sp>
        </p:grpSp>
        <p:grpSp>
          <p:nvGrpSpPr>
            <p:cNvPr id="482" name="Group"/>
            <p:cNvGrpSpPr/>
            <p:nvPr/>
          </p:nvGrpSpPr>
          <p:grpSpPr>
            <a:xfrm>
              <a:off x="8068678" y="1182702"/>
              <a:ext cx="2068967" cy="1270001"/>
              <a:chOff x="0" y="146050"/>
              <a:chExt cx="2068965" cy="1270000"/>
            </a:xfrm>
          </p:grpSpPr>
          <p:sp>
            <p:nvSpPr>
              <p:cNvPr id="480" name="Line"/>
              <p:cNvSpPr/>
              <p:nvPr/>
            </p:nvSpPr>
            <p:spPr>
              <a:xfrm>
                <a:off x="0" y="146050"/>
                <a:ext cx="756314"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481" name="Result"/>
              <p:cNvSpPr/>
              <p:nvPr/>
            </p:nvSpPr>
            <p:spPr>
              <a:xfrm>
                <a:off x="798965" y="1460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876677">
                  <a:lnSpc>
                    <a:spcPct val="100000"/>
                  </a:lnSpc>
                  <a:spcBef>
                    <a:spcPts val="0"/>
                  </a:spcBef>
                  <a:defRPr sz="1900">
                    <a:latin typeface="Helvetica"/>
                    <a:ea typeface="Helvetica"/>
                    <a:cs typeface="Helvetica"/>
                    <a:sym typeface="Helvetica"/>
                  </a:defRPr>
                </a:lvl1pPr>
              </a:lstStyle>
              <a:p>
                <a:pPr/>
                <a:r>
                  <a:t>Result</a:t>
                </a:r>
              </a:p>
            </p:txBody>
          </p:sp>
        </p:grpSp>
        <p:sp>
          <p:nvSpPr>
            <p:cNvPr id="483" name="Rectangle"/>
            <p:cNvSpPr/>
            <p:nvPr/>
          </p:nvSpPr>
          <p:spPr>
            <a:xfrm>
              <a:off x="0" y="0"/>
              <a:ext cx="3229944" cy="2089783"/>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484" name="Line"/>
            <p:cNvSpPr/>
            <p:nvPr/>
          </p:nvSpPr>
          <p:spPr>
            <a:xfrm>
              <a:off x="3249399" y="601045"/>
              <a:ext cx="4450822"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487" name="Group"/>
            <p:cNvGrpSpPr/>
            <p:nvPr/>
          </p:nvGrpSpPr>
          <p:grpSpPr>
            <a:xfrm>
              <a:off x="5432833" y="421359"/>
              <a:ext cx="1727061" cy="1454151"/>
              <a:chOff x="0" y="0"/>
              <a:chExt cx="1727060" cy="1454150"/>
            </a:xfrm>
          </p:grpSpPr>
          <p:sp>
            <p:nvSpPr>
              <p:cNvPr id="485" name="Rectangle"/>
              <p:cNvSpPr/>
              <p:nvPr/>
            </p:nvSpPr>
            <p:spPr>
              <a:xfrm>
                <a:off x="0" y="0"/>
                <a:ext cx="914121" cy="368301"/>
              </a:xfrm>
              <a:prstGeom prst="rect">
                <a:avLst/>
              </a:prstGeom>
              <a:solidFill>
                <a:srgbClr val="FEAE00">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86" name="parse"/>
              <p:cNvSpPr/>
              <p:nvPr/>
            </p:nvSpPr>
            <p:spPr>
              <a:xfrm>
                <a:off x="457060"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parse</a:t>
                </a:r>
              </a:p>
            </p:txBody>
          </p:sp>
        </p:grpSp>
        <p:grpSp>
          <p:nvGrpSpPr>
            <p:cNvPr id="490" name="Group"/>
            <p:cNvGrpSpPr/>
            <p:nvPr/>
          </p:nvGrpSpPr>
          <p:grpSpPr>
            <a:xfrm>
              <a:off x="5429008" y="806154"/>
              <a:ext cx="1727062" cy="1454151"/>
              <a:chOff x="0" y="0"/>
              <a:chExt cx="1727060" cy="1454150"/>
            </a:xfrm>
          </p:grpSpPr>
          <p:sp>
            <p:nvSpPr>
              <p:cNvPr id="488" name="Rectangle"/>
              <p:cNvSpPr/>
              <p:nvPr/>
            </p:nvSpPr>
            <p:spPr>
              <a:xfrm>
                <a:off x="0" y="0"/>
                <a:ext cx="914121" cy="368301"/>
              </a:xfrm>
              <a:prstGeom prst="rect">
                <a:avLst/>
              </a:prstGeom>
              <a:solidFill>
                <a:srgbClr val="FEAE00">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89" name="parse"/>
              <p:cNvSpPr/>
              <p:nvPr/>
            </p:nvSpPr>
            <p:spPr>
              <a:xfrm>
                <a:off x="457060"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parse</a:t>
                </a:r>
              </a:p>
            </p:txBody>
          </p:sp>
        </p:grpSp>
        <p:grpSp>
          <p:nvGrpSpPr>
            <p:cNvPr id="493" name="Group"/>
            <p:cNvGrpSpPr/>
            <p:nvPr/>
          </p:nvGrpSpPr>
          <p:grpSpPr>
            <a:xfrm>
              <a:off x="5429008" y="1193181"/>
              <a:ext cx="1727062" cy="1454151"/>
              <a:chOff x="0" y="0"/>
              <a:chExt cx="1727060" cy="1454150"/>
            </a:xfrm>
          </p:grpSpPr>
          <p:sp>
            <p:nvSpPr>
              <p:cNvPr id="491" name="Rectangle"/>
              <p:cNvSpPr/>
              <p:nvPr/>
            </p:nvSpPr>
            <p:spPr>
              <a:xfrm>
                <a:off x="0" y="0"/>
                <a:ext cx="914121" cy="368301"/>
              </a:xfrm>
              <a:prstGeom prst="rect">
                <a:avLst/>
              </a:prstGeom>
              <a:solidFill>
                <a:srgbClr val="FEAE00">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92" name="parse"/>
              <p:cNvSpPr/>
              <p:nvPr/>
            </p:nvSpPr>
            <p:spPr>
              <a:xfrm>
                <a:off x="457060"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parse</a:t>
                </a:r>
              </a:p>
            </p:txBody>
          </p:sp>
        </p:grpSp>
        <p:grpSp>
          <p:nvGrpSpPr>
            <p:cNvPr id="496" name="Group"/>
            <p:cNvGrpSpPr/>
            <p:nvPr/>
          </p:nvGrpSpPr>
          <p:grpSpPr>
            <a:xfrm>
              <a:off x="5429008" y="1580208"/>
              <a:ext cx="1727062" cy="1454151"/>
              <a:chOff x="0" y="0"/>
              <a:chExt cx="1727060" cy="1454150"/>
            </a:xfrm>
          </p:grpSpPr>
          <p:sp>
            <p:nvSpPr>
              <p:cNvPr id="494" name="Rectangle"/>
              <p:cNvSpPr/>
              <p:nvPr/>
            </p:nvSpPr>
            <p:spPr>
              <a:xfrm>
                <a:off x="0" y="0"/>
                <a:ext cx="914121" cy="368301"/>
              </a:xfrm>
              <a:prstGeom prst="rect">
                <a:avLst/>
              </a:prstGeom>
              <a:solidFill>
                <a:srgbClr val="FEAE00">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95" name="parse"/>
              <p:cNvSpPr/>
              <p:nvPr/>
            </p:nvSpPr>
            <p:spPr>
              <a:xfrm>
                <a:off x="457060"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parse</a:t>
                </a:r>
              </a:p>
            </p:txBody>
          </p:sp>
        </p:grpSp>
        <p:grpSp>
          <p:nvGrpSpPr>
            <p:cNvPr id="499" name="Group"/>
            <p:cNvGrpSpPr/>
            <p:nvPr/>
          </p:nvGrpSpPr>
          <p:grpSpPr>
            <a:xfrm>
              <a:off x="4070135" y="416895"/>
              <a:ext cx="1786144" cy="1454151"/>
              <a:chOff x="0" y="0"/>
              <a:chExt cx="1786142" cy="1454150"/>
            </a:xfrm>
          </p:grpSpPr>
          <p:sp>
            <p:nvSpPr>
              <p:cNvPr id="497"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498"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nvGrpSpPr>
            <p:cNvPr id="502" name="Group"/>
            <p:cNvGrpSpPr/>
            <p:nvPr/>
          </p:nvGrpSpPr>
          <p:grpSpPr>
            <a:xfrm>
              <a:off x="4070135" y="806154"/>
              <a:ext cx="1786144" cy="1454151"/>
              <a:chOff x="0" y="0"/>
              <a:chExt cx="1786142" cy="1454150"/>
            </a:xfrm>
          </p:grpSpPr>
          <p:sp>
            <p:nvSpPr>
              <p:cNvPr id="500"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01"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nvGrpSpPr>
            <p:cNvPr id="505" name="Group"/>
            <p:cNvGrpSpPr/>
            <p:nvPr/>
          </p:nvGrpSpPr>
          <p:grpSpPr>
            <a:xfrm>
              <a:off x="4070135" y="1193181"/>
              <a:ext cx="1786144" cy="1454151"/>
              <a:chOff x="0" y="0"/>
              <a:chExt cx="1786142" cy="1454150"/>
            </a:xfrm>
          </p:grpSpPr>
          <p:sp>
            <p:nvSpPr>
              <p:cNvPr id="503"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04"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nvGrpSpPr>
            <p:cNvPr id="508" name="Group"/>
            <p:cNvGrpSpPr/>
            <p:nvPr/>
          </p:nvGrpSpPr>
          <p:grpSpPr>
            <a:xfrm>
              <a:off x="4070135" y="1580208"/>
              <a:ext cx="1786144" cy="1454151"/>
              <a:chOff x="0" y="0"/>
              <a:chExt cx="1786142" cy="1454150"/>
            </a:xfrm>
          </p:grpSpPr>
          <p:sp>
            <p:nvSpPr>
              <p:cNvPr id="506"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07"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grpSp>
          <p:nvGrpSpPr>
            <p:cNvPr id="511" name="Group"/>
            <p:cNvGrpSpPr/>
            <p:nvPr/>
          </p:nvGrpSpPr>
          <p:grpSpPr>
            <a:xfrm>
              <a:off x="6677368" y="421359"/>
              <a:ext cx="1611043" cy="1442362"/>
              <a:chOff x="0" y="0"/>
              <a:chExt cx="1611041" cy="1442361"/>
            </a:xfrm>
          </p:grpSpPr>
          <p:sp>
            <p:nvSpPr>
              <p:cNvPr id="509"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10"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514" name="Group"/>
            <p:cNvGrpSpPr/>
            <p:nvPr/>
          </p:nvGrpSpPr>
          <p:grpSpPr>
            <a:xfrm>
              <a:off x="6677368" y="806154"/>
              <a:ext cx="1611043" cy="1442362"/>
              <a:chOff x="0" y="0"/>
              <a:chExt cx="1611041" cy="1442361"/>
            </a:xfrm>
          </p:grpSpPr>
          <p:sp>
            <p:nvSpPr>
              <p:cNvPr id="512"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13"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517" name="Group"/>
            <p:cNvGrpSpPr/>
            <p:nvPr/>
          </p:nvGrpSpPr>
          <p:grpSpPr>
            <a:xfrm>
              <a:off x="6677368" y="1193181"/>
              <a:ext cx="1611043" cy="1442363"/>
              <a:chOff x="0" y="0"/>
              <a:chExt cx="1611041" cy="1442361"/>
            </a:xfrm>
          </p:grpSpPr>
          <p:sp>
            <p:nvSpPr>
              <p:cNvPr id="515"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16"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520" name="Group"/>
            <p:cNvGrpSpPr/>
            <p:nvPr/>
          </p:nvGrpSpPr>
          <p:grpSpPr>
            <a:xfrm>
              <a:off x="6677368" y="1580208"/>
              <a:ext cx="1611043" cy="1442362"/>
              <a:chOff x="0" y="0"/>
              <a:chExt cx="1611041" cy="1442361"/>
            </a:xfrm>
          </p:grpSpPr>
          <p:sp>
            <p:nvSpPr>
              <p:cNvPr id="518"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19"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grpSp>
        <p:nvGrpSpPr>
          <p:cNvPr id="524" name="Group"/>
          <p:cNvGrpSpPr/>
          <p:nvPr/>
        </p:nvGrpSpPr>
        <p:grpSpPr>
          <a:xfrm>
            <a:off x="12424272" y="7802261"/>
            <a:ext cx="2030062" cy="1574801"/>
            <a:chOff x="871459" y="292100"/>
            <a:chExt cx="2030060" cy="1574800"/>
          </a:xfrm>
        </p:grpSpPr>
        <p:sp>
          <p:nvSpPr>
            <p:cNvPr id="522" name="Need to transfer…"/>
            <p:cNvSpPr/>
            <p:nvPr/>
          </p:nvSpPr>
          <p:spPr>
            <a:xfrm>
              <a:off x="871459" y="29210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algn="ctr" defTabSz="4876677">
                <a:lnSpc>
                  <a:spcPct val="100000"/>
                </a:lnSpc>
                <a:spcBef>
                  <a:spcPts val="0"/>
                </a:spcBef>
                <a:defRPr sz="1900">
                  <a:latin typeface="Helvetica"/>
                  <a:ea typeface="Helvetica"/>
                  <a:cs typeface="Helvetica"/>
                  <a:sym typeface="Helvetica"/>
                </a:defRPr>
              </a:pPr>
              <a:r>
                <a:t>Need to transfer</a:t>
              </a:r>
            </a:p>
            <a:p>
              <a:pPr algn="ctr" defTabSz="4876677">
                <a:lnSpc>
                  <a:spcPct val="100000"/>
                </a:lnSpc>
                <a:spcBef>
                  <a:spcPts val="0"/>
                </a:spcBef>
                <a:defRPr sz="1900">
                  <a:latin typeface="Helvetica"/>
                  <a:ea typeface="Helvetica"/>
                  <a:cs typeface="Helvetica"/>
                  <a:sym typeface="Helvetica"/>
                </a:defRPr>
              </a:pPr>
              <a:r>
                <a:t>EVERYTHING</a:t>
              </a:r>
            </a:p>
          </p:txBody>
        </p:sp>
        <p:sp>
          <p:nvSpPr>
            <p:cNvPr id="523" name="🐌"/>
            <p:cNvSpPr/>
            <p:nvPr/>
          </p:nvSpPr>
          <p:spPr>
            <a:xfrm>
              <a:off x="1631520" y="59690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t>
              </a:r>
            </a:p>
          </p:txBody>
        </p:sp>
      </p:grpSp>
      <p:grpSp>
        <p:nvGrpSpPr>
          <p:cNvPr id="527" name="Group"/>
          <p:cNvGrpSpPr/>
          <p:nvPr/>
        </p:nvGrpSpPr>
        <p:grpSpPr>
          <a:xfrm>
            <a:off x="16970139" y="7802261"/>
            <a:ext cx="1861512" cy="1574801"/>
            <a:chOff x="764241" y="146050"/>
            <a:chExt cx="1861511" cy="1574800"/>
          </a:xfrm>
        </p:grpSpPr>
        <p:sp>
          <p:nvSpPr>
            <p:cNvPr id="525" name="Need to parse"/>
            <p:cNvSpPr/>
            <p:nvPr/>
          </p:nvSpPr>
          <p:spPr>
            <a:xfrm>
              <a:off x="764241" y="1460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1900">
                  <a:latin typeface="Helvetica"/>
                  <a:ea typeface="Helvetica"/>
                  <a:cs typeface="Helvetica"/>
                  <a:sym typeface="Helvetica"/>
                </a:defRPr>
              </a:lvl1pPr>
            </a:lstStyle>
            <a:p>
              <a:pPr/>
              <a:r>
                <a:t>Need to parse</a:t>
              </a:r>
            </a:p>
          </p:txBody>
        </p:sp>
        <p:sp>
          <p:nvSpPr>
            <p:cNvPr id="526" name="🐌"/>
            <p:cNvSpPr/>
            <p:nvPr/>
          </p:nvSpPr>
          <p:spPr>
            <a:xfrm>
              <a:off x="1355752" y="450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t>
              </a:r>
            </a:p>
          </p:txBody>
        </p:sp>
      </p:grpSp>
      <p:grpSp>
        <p:nvGrpSpPr>
          <p:cNvPr id="538" name="Group"/>
          <p:cNvGrpSpPr/>
          <p:nvPr/>
        </p:nvGrpSpPr>
        <p:grpSpPr>
          <a:xfrm>
            <a:off x="7447342" y="5459362"/>
            <a:ext cx="3098801" cy="2099982"/>
            <a:chOff x="12700" y="0"/>
            <a:chExt cx="3098800" cy="2099981"/>
          </a:xfrm>
        </p:grpSpPr>
        <p:sp>
          <p:nvSpPr>
            <p:cNvPr id="528" name="JSON documents"/>
            <p:cNvSpPr txBox="1"/>
            <p:nvPr/>
          </p:nvSpPr>
          <p:spPr>
            <a:xfrm>
              <a:off x="509723" y="0"/>
              <a:ext cx="2104754" cy="406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grpSp>
          <p:nvGrpSpPr>
            <p:cNvPr id="537" name="Group"/>
            <p:cNvGrpSpPr/>
            <p:nvPr/>
          </p:nvGrpSpPr>
          <p:grpSpPr>
            <a:xfrm>
              <a:off x="12700" y="391200"/>
              <a:ext cx="3098800" cy="1708782"/>
              <a:chOff x="12700" y="12700"/>
              <a:chExt cx="3098800" cy="1708780"/>
            </a:xfrm>
          </p:grpSpPr>
          <p:grpSp>
            <p:nvGrpSpPr>
              <p:cNvPr id="532" name="Group"/>
              <p:cNvGrpSpPr/>
              <p:nvPr/>
            </p:nvGrpSpPr>
            <p:grpSpPr>
              <a:xfrm>
                <a:off x="1498599" y="1027019"/>
                <a:ext cx="127001" cy="694462"/>
                <a:chOff x="0" y="0"/>
                <a:chExt cx="127000" cy="694461"/>
              </a:xfrm>
            </p:grpSpPr>
            <p:sp>
              <p:nvSpPr>
                <p:cNvPr id="529" name="•"/>
                <p:cNvSpPr txBox="1"/>
                <p:nvPr/>
              </p:nvSpPr>
              <p:spPr>
                <a:xfrm>
                  <a:off x="-1" y="0"/>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530" name="•"/>
                <p:cNvSpPr txBox="1"/>
                <p:nvPr/>
              </p:nvSpPr>
              <p:spPr>
                <a:xfrm>
                  <a:off x="-1" y="161175"/>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531" name="•"/>
                <p:cNvSpPr txBox="1"/>
                <p:nvPr/>
              </p:nvSpPr>
              <p:spPr>
                <a:xfrm>
                  <a:off x="-1" y="322351"/>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grpSp>
          <p:grpSp>
            <p:nvGrpSpPr>
              <p:cNvPr id="536" name="Group"/>
              <p:cNvGrpSpPr/>
              <p:nvPr/>
            </p:nvGrpSpPr>
            <p:grpSpPr>
              <a:xfrm>
                <a:off x="12700" y="12700"/>
                <a:ext cx="3098800" cy="1094155"/>
                <a:chOff x="12700" y="12700"/>
                <a:chExt cx="3098800" cy="1094154"/>
              </a:xfrm>
            </p:grpSpPr>
            <p:graphicFrame>
              <p:nvGraphicFramePr>
                <p:cNvPr id="533" name="Table 1-1-1-1-1-1-1-2-3-2-2-1"/>
                <p:cNvGraphicFramePr/>
                <p:nvPr/>
              </p:nvGraphicFramePr>
              <p:xfrm>
                <a:off x="12700" y="12700"/>
                <a:ext cx="3098800" cy="3175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534" name="Table 1-1-1-1-1-1-1-2-3-2-2-1-1"/>
                <p:cNvGraphicFramePr/>
                <p:nvPr/>
              </p:nvGraphicFramePr>
              <p:xfrm>
                <a:off x="12700" y="401027"/>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535" name="Table 1-1-1-1-1-1-1-2-3-2-2-1-1-1"/>
                <p:cNvGraphicFramePr/>
                <p:nvPr/>
              </p:nvGraphicFramePr>
              <p:xfrm>
                <a:off x="12700" y="789354"/>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grpSp>
      </p:grpSp>
      <p:grpSp>
        <p:nvGrpSpPr>
          <p:cNvPr id="541" name="Group"/>
          <p:cNvGrpSpPr/>
          <p:nvPr/>
        </p:nvGrpSpPr>
        <p:grpSpPr>
          <a:xfrm>
            <a:off x="4566805" y="5067618"/>
            <a:ext cx="2596522" cy="1971230"/>
            <a:chOff x="0" y="0"/>
            <a:chExt cx="2596520" cy="1971228"/>
          </a:xfrm>
        </p:grpSpPr>
        <p:sp>
          <p:nvSpPr>
            <p:cNvPr id="539"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40"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8" presetID="22" grpId="3" fill="hold">
                                  <p:stCondLst>
                                    <p:cond delay="0"/>
                                  </p:stCondLst>
                                  <p:iterate type="el" backwards="0">
                                    <p:tmAbs val="0"/>
                                  </p:iterate>
                                  <p:childTnLst>
                                    <p:set>
                                      <p:cBhvr>
                                        <p:cTn id="14" fill="hold"/>
                                        <p:tgtEl>
                                          <p:spTgt spid="467"/>
                                        </p:tgtEl>
                                        <p:attrNameLst>
                                          <p:attrName>style.visibility</p:attrName>
                                        </p:attrNameLst>
                                      </p:cBhvr>
                                      <p:to>
                                        <p:strVal val="visible"/>
                                      </p:to>
                                    </p:set>
                                    <p:animEffect filter="wipe(left)" transition="in">
                                      <p:cBhvr>
                                        <p:cTn id="15" dur="200"/>
                                        <p:tgtEl>
                                          <p:spTgt spid="467"/>
                                        </p:tgtEl>
                                      </p:cBhvr>
                                    </p:animEffect>
                                  </p:childTnLst>
                                </p:cTn>
                              </p:par>
                            </p:childTnLst>
                          </p:cTn>
                        </p:par>
                        <p:par>
                          <p:cTn id="16" fill="hold">
                            <p:stCondLst>
                              <p:cond delay="200"/>
                            </p:stCondLst>
                            <p:childTnLst>
                              <p:par>
                                <p:cTn id="17" presetClass="entr" nodeType="afterEffect" presetSubtype="0" presetID="1" grpId="4" fill="hold">
                                  <p:stCondLst>
                                    <p:cond delay="0"/>
                                  </p:stCondLst>
                                  <p:iterate type="el" backwards="0">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200"/>
                            </p:stCondLst>
                            <p:childTnLst>
                              <p:par>
                                <p:cTn id="20" presetClass="entr" nodeType="afterEffect" presetSubtype="0" presetID="1" grpId="5" fill="hold">
                                  <p:stCondLst>
                                    <p:cond delay="0"/>
                                  </p:stCondLst>
                                  <p:iterate type="el" backwards="0">
                                    <p:tmAbs val="0"/>
                                  </p:iterate>
                                  <p:childTnLst>
                                    <p:set>
                                      <p:cBhvr>
                                        <p:cTn id="21" fill="hold"/>
                                        <p:tgtEl>
                                          <p:spTgt spid="466"/>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6" fill="hold">
                                  <p:stCondLst>
                                    <p:cond delay="0"/>
                                  </p:stCondLst>
                                  <p:iterate type="el" backwards="0">
                                    <p:tmAbs val="0"/>
                                  </p:iterate>
                                  <p:childTnLst>
                                    <p:set>
                                      <p:cBhvr>
                                        <p:cTn id="25" fill="hold"/>
                                        <p:tgtEl>
                                          <p:spTgt spid="472"/>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0" presetID="1" grpId="7" fill="hold">
                                  <p:stCondLst>
                                    <p:cond delay="0"/>
                                  </p:stCondLst>
                                  <p:iterate type="el" backwards="0">
                                    <p:tmAbs val="0"/>
                                  </p:iterate>
                                  <p:childTnLst>
                                    <p:set>
                                      <p:cBhvr>
                                        <p:cTn id="29" fill="hold"/>
                                        <p:tgtEl>
                                          <p:spTgt spid="47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0" presetID="1" grpId="8" fill="hold">
                                  <p:stCondLst>
                                    <p:cond delay="0"/>
                                  </p:stCondLst>
                                  <p:iterate type="el" backwards="0">
                                    <p:tmAbs val="0"/>
                                  </p:iterate>
                                  <p:childTnLst>
                                    <p:set>
                                      <p:cBhvr>
                                        <p:cTn id="33" fill="hold"/>
                                        <p:tgtEl>
                                          <p:spTgt spid="52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0" presetID="1" grpId="9" fill="hold">
                                  <p:stCondLst>
                                    <p:cond delay="0"/>
                                  </p:stCondLst>
                                  <p:iterate type="el" backwards="0">
                                    <p:tmAbs val="0"/>
                                  </p:iterate>
                                  <p:childTnLst>
                                    <p:set>
                                      <p:cBhvr>
                                        <p:cTn id="37" fill="hold"/>
                                        <p:tgtEl>
                                          <p:spTgt spid="5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Class="entr" nodeType="clickEffect" presetSubtype="0" presetID="1" grpId="10" fill="hold">
                                  <p:stCondLst>
                                    <p:cond delay="0"/>
                                  </p:stCondLst>
                                  <p:iterate type="el" backwards="0">
                                    <p:tmAbs val="0"/>
                                  </p:iterate>
                                  <p:childTnLst>
                                    <p:set>
                                      <p:cBhvr>
                                        <p:cTn id="41" fill="hold"/>
                                        <p:tgtEl>
                                          <p:spTgt spid="527"/>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Class="exit" nodeType="clickEffect" presetID="9" grpId="11" fill="hold">
                                  <p:stCondLst>
                                    <p:cond delay="0"/>
                                  </p:stCondLst>
                                  <p:iterate type="el" backwards="0">
                                    <p:tmAbs val="0"/>
                                  </p:iterate>
                                  <p:childTnLst>
                                    <p:animEffect filter="dissolve" transition="out">
                                      <p:cBhvr>
                                        <p:cTn id="45" dur="400" fill="hold"/>
                                        <p:tgtEl>
                                          <p:spTgt spid="473"/>
                                        </p:tgtEl>
                                      </p:cBhvr>
                                    </p:animEffect>
                                    <p:set>
                                      <p:cBhvr>
                                        <p:cTn id="46" fill="hold">
                                          <p:stCondLst>
                                            <p:cond delay="399"/>
                                          </p:stCondLst>
                                        </p:cTn>
                                        <p:tgtEl>
                                          <p:spTgt spid="473"/>
                                        </p:tgtEl>
                                        <p:attrNameLst>
                                          <p:attrName>style.visibility</p:attrName>
                                        </p:attrNameLst>
                                      </p:cBhvr>
                                      <p:to>
                                        <p:strVal val="hidden"/>
                                      </p:to>
                                    </p:set>
                                  </p:childTnLst>
                                </p:cTn>
                              </p:par>
                            </p:childTnLst>
                          </p:cTn>
                        </p:par>
                        <p:par>
                          <p:cTn id="47" fill="hold">
                            <p:stCondLst>
                              <p:cond delay="400"/>
                            </p:stCondLst>
                            <p:childTnLst>
                              <p:par>
                                <p:cTn id="48" presetClass="exit" nodeType="afterEffect" presetID="9" grpId="12" fill="hold">
                                  <p:stCondLst>
                                    <p:cond delay="0"/>
                                  </p:stCondLst>
                                  <p:iterate type="el" backwards="0">
                                    <p:tmAbs val="0"/>
                                  </p:iterate>
                                  <p:childTnLst>
                                    <p:animEffect filter="dissolve" transition="out">
                                      <p:cBhvr>
                                        <p:cTn id="49" dur="400" fill="hold"/>
                                        <p:tgtEl>
                                          <p:spTgt spid="472"/>
                                        </p:tgtEl>
                                      </p:cBhvr>
                                    </p:animEffect>
                                    <p:set>
                                      <p:cBhvr>
                                        <p:cTn id="50" fill="hold">
                                          <p:stCondLst>
                                            <p:cond delay="399"/>
                                          </p:stCondLst>
                                        </p:cTn>
                                        <p:tgtEl>
                                          <p:spTgt spid="472"/>
                                        </p:tgtEl>
                                        <p:attrNameLst>
                                          <p:attrName>style.visibility</p:attrName>
                                        </p:attrNameLst>
                                      </p:cBhvr>
                                      <p:to>
                                        <p:strVal val="hidden"/>
                                      </p:to>
                                    </p:set>
                                  </p:childTnLst>
                                </p:cTn>
                              </p:par>
                            </p:childTnLst>
                          </p:cTn>
                        </p:par>
                        <p:par>
                          <p:cTn id="51" fill="hold">
                            <p:stCondLst>
                              <p:cond delay="800"/>
                            </p:stCondLst>
                            <p:childTnLst>
                              <p:par>
                                <p:cTn id="52" presetClass="exit" nodeType="afterEffect" presetID="9" grpId="13" fill="hold">
                                  <p:stCondLst>
                                    <p:cond delay="0"/>
                                  </p:stCondLst>
                                  <p:iterate type="el" backwards="0">
                                    <p:tmAbs val="0"/>
                                  </p:iterate>
                                  <p:childTnLst>
                                    <p:animEffect filter="dissolve" transition="out">
                                      <p:cBhvr>
                                        <p:cTn id="53" dur="400" fill="hold"/>
                                        <p:tgtEl>
                                          <p:spTgt spid="436"/>
                                        </p:tgtEl>
                                      </p:cBhvr>
                                    </p:animEffect>
                                    <p:set>
                                      <p:cBhvr>
                                        <p:cTn id="54" fill="hold">
                                          <p:stCondLst>
                                            <p:cond delay="399"/>
                                          </p:stCondLst>
                                        </p:cTn>
                                        <p:tgtEl>
                                          <p:spTgt spid="436"/>
                                        </p:tgtEl>
                                        <p:attrNameLst>
                                          <p:attrName>style.visibility</p:attrName>
                                        </p:attrNameLst>
                                      </p:cBhvr>
                                      <p:to>
                                        <p:strVal val="hidden"/>
                                      </p:to>
                                    </p:set>
                                  </p:childTnLst>
                                </p:cTn>
                              </p:par>
                            </p:childTnLst>
                          </p:cTn>
                        </p:par>
                        <p:par>
                          <p:cTn id="55" fill="hold">
                            <p:stCondLst>
                              <p:cond delay="1200"/>
                            </p:stCondLst>
                            <p:childTnLst>
                              <p:par>
                                <p:cTn id="56" presetClass="exit" nodeType="afterEffect" presetID="9" grpId="14" fill="hold">
                                  <p:stCondLst>
                                    <p:cond delay="0"/>
                                  </p:stCondLst>
                                  <p:iterate type="el" backwards="0">
                                    <p:tmAbs val="0"/>
                                  </p:iterate>
                                  <p:childTnLst>
                                    <p:animEffect filter="dissolve" transition="out">
                                      <p:cBhvr>
                                        <p:cTn id="57" dur="400" fill="hold"/>
                                        <p:tgtEl>
                                          <p:spTgt spid="521"/>
                                        </p:tgtEl>
                                      </p:cBhvr>
                                    </p:animEffect>
                                    <p:set>
                                      <p:cBhvr>
                                        <p:cTn id="58" fill="hold">
                                          <p:stCondLst>
                                            <p:cond delay="399"/>
                                          </p:stCondLst>
                                        </p:cTn>
                                        <p:tgtEl>
                                          <p:spTgt spid="521"/>
                                        </p:tgtEl>
                                        <p:attrNameLst>
                                          <p:attrName>style.visibility</p:attrName>
                                        </p:attrNameLst>
                                      </p:cBhvr>
                                      <p:to>
                                        <p:strVal val="hidden"/>
                                      </p:to>
                                    </p:set>
                                  </p:childTnLst>
                                </p:cTn>
                              </p:par>
                            </p:childTnLst>
                          </p:cTn>
                        </p:par>
                        <p:par>
                          <p:cTn id="59" fill="hold">
                            <p:stCondLst>
                              <p:cond delay="1600"/>
                            </p:stCondLst>
                            <p:childTnLst>
                              <p:par>
                                <p:cTn id="60" presetClass="exit" nodeType="afterEffect" presetID="9" grpId="15" fill="hold">
                                  <p:stCondLst>
                                    <p:cond delay="0"/>
                                  </p:stCondLst>
                                  <p:iterate type="el" backwards="0">
                                    <p:tmAbs val="0"/>
                                  </p:iterate>
                                  <p:childTnLst>
                                    <p:animEffect filter="dissolve" transition="out">
                                      <p:cBhvr>
                                        <p:cTn id="61" dur="400" fill="hold"/>
                                        <p:tgtEl>
                                          <p:spTgt spid="466"/>
                                        </p:tgtEl>
                                      </p:cBhvr>
                                    </p:animEffect>
                                    <p:set>
                                      <p:cBhvr>
                                        <p:cTn id="62" fill="hold">
                                          <p:stCondLst>
                                            <p:cond delay="399"/>
                                          </p:stCondLst>
                                        </p:cTn>
                                        <p:tgtEl>
                                          <p:spTgt spid="466"/>
                                        </p:tgtEl>
                                        <p:attrNameLst>
                                          <p:attrName>style.visibility</p:attrName>
                                        </p:attrNameLst>
                                      </p:cBhvr>
                                      <p:to>
                                        <p:strVal val="hidden"/>
                                      </p:to>
                                    </p:set>
                                  </p:childTnLst>
                                </p:cTn>
                              </p:par>
                            </p:childTnLst>
                          </p:cTn>
                        </p:par>
                        <p:par>
                          <p:cTn id="63" fill="hold">
                            <p:stCondLst>
                              <p:cond delay="2000"/>
                            </p:stCondLst>
                            <p:childTnLst>
                              <p:par>
                                <p:cTn id="64" presetClass="exit" nodeType="afterEffect" presetID="9" grpId="16" fill="hold">
                                  <p:stCondLst>
                                    <p:cond delay="0"/>
                                  </p:stCondLst>
                                  <p:iterate type="el" backwards="0">
                                    <p:tmAbs val="0"/>
                                  </p:iterate>
                                  <p:childTnLst>
                                    <p:animEffect filter="dissolve" transition="out">
                                      <p:cBhvr>
                                        <p:cTn id="65" dur="400" fill="hold"/>
                                        <p:tgtEl>
                                          <p:spTgt spid="524"/>
                                        </p:tgtEl>
                                      </p:cBhvr>
                                    </p:animEffect>
                                    <p:set>
                                      <p:cBhvr>
                                        <p:cTn id="66" fill="hold">
                                          <p:stCondLst>
                                            <p:cond delay="399"/>
                                          </p:stCondLst>
                                        </p:cTn>
                                        <p:tgtEl>
                                          <p:spTgt spid="524"/>
                                        </p:tgtEl>
                                        <p:attrNameLst>
                                          <p:attrName>style.visibility</p:attrName>
                                        </p:attrNameLst>
                                      </p:cBhvr>
                                      <p:to>
                                        <p:strVal val="hidden"/>
                                      </p:to>
                                    </p:set>
                                  </p:childTnLst>
                                </p:cTn>
                              </p:par>
                            </p:childTnLst>
                          </p:cTn>
                        </p:par>
                        <p:par>
                          <p:cTn id="67" fill="hold">
                            <p:stCondLst>
                              <p:cond delay="2400"/>
                            </p:stCondLst>
                            <p:childTnLst>
                              <p:par>
                                <p:cTn id="68" presetClass="exit" nodeType="afterEffect" presetID="9" grpId="17" fill="hold">
                                  <p:stCondLst>
                                    <p:cond delay="0"/>
                                  </p:stCondLst>
                                  <p:iterate type="el" backwards="0">
                                    <p:tmAbs val="0"/>
                                  </p:iterate>
                                  <p:childTnLst>
                                    <p:animEffect filter="dissolve" transition="out">
                                      <p:cBhvr>
                                        <p:cTn id="69" dur="400" fill="hold"/>
                                        <p:tgtEl>
                                          <p:spTgt spid="527"/>
                                        </p:tgtEl>
                                      </p:cBhvr>
                                    </p:animEffect>
                                    <p:set>
                                      <p:cBhvr>
                                        <p:cTn id="70" fill="hold">
                                          <p:stCondLst>
                                            <p:cond delay="399"/>
                                          </p:stCondLst>
                                        </p:cTn>
                                        <p:tgtEl>
                                          <p:spTgt spid="52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4" grpId="9"/>
      <p:bldP build="whole" bldLvl="1" animBg="1" rev="0" advAuto="0" spid="473" grpId="7"/>
      <p:bldP build="whole" bldLvl="1" animBg="1" rev="0" advAuto="0" spid="436" grpId="13"/>
      <p:bldP build="whole" bldLvl="1" animBg="1" rev="0" advAuto="0" spid="521" grpId="14"/>
      <p:bldP build="whole" bldLvl="1" animBg="1" rev="0" advAuto="0" spid="473" grpId="11"/>
      <p:bldP build="whole" bldLvl="1" animBg="1" rev="0" advAuto="0" spid="466" grpId="5"/>
      <p:bldP build="whole" bldLvl="1" animBg="1" rev="0" advAuto="0" spid="524" grpId="16"/>
      <p:bldP build="whole" bldLvl="1" animBg="1" rev="0" advAuto="0" spid="472" grpId="6"/>
      <p:bldP build="whole" bldLvl="1" animBg="1" rev="0" advAuto="0" spid="541" grpId="1"/>
      <p:bldP build="whole" bldLvl="1" animBg="1" rev="0" advAuto="0" spid="467" grpId="3"/>
      <p:bldP build="whole" bldLvl="1" animBg="1" rev="0" advAuto="0" spid="527" grpId="10"/>
      <p:bldP build="whole" bldLvl="1" animBg="1" rev="0" advAuto="0" spid="436" grpId="4"/>
      <p:bldP build="whole" bldLvl="1" animBg="1" rev="0" advAuto="0" spid="472" grpId="12"/>
      <p:bldP build="whole" bldLvl="1" animBg="1" rev="0" advAuto="0" spid="466" grpId="15"/>
      <p:bldP build="whole" bldLvl="1" animBg="1" rev="0" advAuto="0" spid="521" grpId="8"/>
      <p:bldP build="whole" bldLvl="1" animBg="1" rev="0" advAuto="0" spid="538" grpId="2"/>
      <p:bldP build="whole" bldLvl="1" animBg="1" rev="0" advAuto="0" spid="527" grpId="17"/>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grpSp>
        <p:nvGrpSpPr>
          <p:cNvPr id="553" name="Group"/>
          <p:cNvGrpSpPr/>
          <p:nvPr/>
        </p:nvGrpSpPr>
        <p:grpSpPr>
          <a:xfrm>
            <a:off x="10915057" y="4635500"/>
            <a:ext cx="3018432" cy="2835467"/>
            <a:chOff x="0" y="0"/>
            <a:chExt cx="3018431" cy="2835466"/>
          </a:xfrm>
        </p:grpSpPr>
        <p:sp>
          <p:nvSpPr>
            <p:cNvPr id="545" name="Rounded Rectangle"/>
            <p:cNvSpPr/>
            <p:nvPr/>
          </p:nvSpPr>
          <p:spPr>
            <a:xfrm>
              <a:off x="0" y="0"/>
              <a:ext cx="3018432" cy="2835467"/>
            </a:xfrm>
            <a:prstGeom prst="roundRect">
              <a:avLst>
                <a:gd name="adj" fmla="val 3393"/>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546" name="Storage"/>
            <p:cNvSpPr txBox="1"/>
            <p:nvPr/>
          </p:nvSpPr>
          <p:spPr>
            <a:xfrm>
              <a:off x="206424" y="171529"/>
              <a:ext cx="1003921" cy="406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graphicFrame>
          <p:nvGraphicFramePr>
            <p:cNvPr id="547" name="Table 1-1-1-1-1-1-1-2-3-2"/>
            <p:cNvGraphicFramePr/>
            <p:nvPr/>
          </p:nvGraphicFramePr>
          <p:xfrm>
            <a:off x="593394" y="8188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548" name="Table 1-1-1-1-1-1-1-2-3-1-2"/>
            <p:cNvGraphicFramePr/>
            <p:nvPr/>
          </p:nvGraphicFramePr>
          <p:xfrm>
            <a:off x="1521990" y="8188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algn="ctr" defTabSz="914400">
                          <a:lnSpc>
                            <a:spcPct val="100000"/>
                          </a:lnSpc>
                          <a:spcBef>
                            <a:spcPts val="0"/>
                          </a:spcBef>
                          <a:defRPr sz="12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nvGrpSpPr>
            <p:cNvPr id="552" name="Group"/>
            <p:cNvGrpSpPr/>
            <p:nvPr/>
          </p:nvGrpSpPr>
          <p:grpSpPr>
            <a:xfrm>
              <a:off x="2174996" y="988962"/>
              <a:ext cx="694462" cy="127001"/>
              <a:chOff x="0" y="0"/>
              <a:chExt cx="694460" cy="127000"/>
            </a:xfrm>
          </p:grpSpPr>
          <p:sp>
            <p:nvSpPr>
              <p:cNvPr id="549" name="•"/>
              <p:cNvSpPr txBox="1"/>
              <p:nvPr/>
            </p:nvSpPr>
            <p:spPr>
              <a:xfrm rot="16200000">
                <a:off x="12255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550" name="•"/>
              <p:cNvSpPr txBox="1"/>
              <p:nvPr/>
            </p:nvSpPr>
            <p:spPr>
              <a:xfrm rot="16200000">
                <a:off x="283729"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sp>
            <p:nvSpPr>
              <p:cNvPr id="551" name="•"/>
              <p:cNvSpPr txBox="1"/>
              <p:nvPr/>
            </p:nvSpPr>
            <p:spPr>
              <a:xfrm rot="16200000">
                <a:off x="444905" y="-122556"/>
                <a:ext cx="127001" cy="3721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6C6C6C"/>
                    </a:solidFill>
                  </a:defRPr>
                </a:lvl1pPr>
              </a:lstStyle>
              <a:p>
                <a:pPr/>
                <a:r>
                  <a:t>•</a:t>
                </a:r>
              </a:p>
            </p:txBody>
          </p:sp>
        </p:grpSp>
      </p:grpSp>
      <p:sp>
        <p:nvSpPr>
          <p:cNvPr id="554" name="Slide Number"/>
          <p:cNvSpPr txBox="1"/>
          <p:nvPr>
            <p:ph type="sldNum" sz="quarter" idx="2"/>
          </p:nvPr>
        </p:nvSpPr>
        <p:spPr>
          <a:xfrm>
            <a:off x="24106299" y="13211409"/>
            <a:ext cx="241437"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579" name="Group"/>
          <p:cNvGrpSpPr/>
          <p:nvPr/>
        </p:nvGrpSpPr>
        <p:grpSpPr>
          <a:xfrm>
            <a:off x="295260" y="12014200"/>
            <a:ext cx="23793480" cy="9978861"/>
            <a:chOff x="0" y="0"/>
            <a:chExt cx="23793479" cy="9978860"/>
          </a:xfrm>
        </p:grpSpPr>
        <p:sp>
          <p:nvSpPr>
            <p:cNvPr id="555" name="Rectangle"/>
            <p:cNvSpPr/>
            <p:nvPr/>
          </p:nvSpPr>
          <p:spPr>
            <a:xfrm>
              <a:off x="0" y="0"/>
              <a:ext cx="23793480" cy="9978861"/>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556" name="Rectangle"/>
            <p:cNvSpPr/>
            <p:nvPr/>
          </p:nvSpPr>
          <p:spPr>
            <a:xfrm>
              <a:off x="19700944" y="7195379"/>
              <a:ext cx="2681434" cy="2474533"/>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557" name="Relative time (log scale)"/>
            <p:cNvSpPr txBox="1"/>
            <p:nvPr/>
          </p:nvSpPr>
          <p:spPr>
            <a:xfrm rot="16200000">
              <a:off x="-645202" y="6379660"/>
              <a:ext cx="3536070" cy="393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57200">
                <a:lnSpc>
                  <a:spcPct val="80000"/>
                </a:lnSpc>
                <a:spcBef>
                  <a:spcPts val="0"/>
                </a:spcBef>
                <a:defRPr sz="2600">
                  <a:solidFill>
                    <a:srgbClr val="000000"/>
                  </a:solidFill>
                  <a:latin typeface="Helvetica"/>
                  <a:ea typeface="Helvetica"/>
                  <a:cs typeface="Helvetica"/>
                  <a:sym typeface="Helvetica"/>
                </a:defRPr>
              </a:lvl1pPr>
            </a:lstStyle>
            <a:p>
              <a:pPr/>
              <a:r>
                <a:t>Relative time (log scale)</a:t>
              </a:r>
            </a:p>
          </p:txBody>
        </p:sp>
        <p:graphicFrame>
          <p:nvGraphicFramePr>
            <p:cNvPr id="558" name="2D Column Chart"/>
            <p:cNvGraphicFramePr/>
            <p:nvPr/>
          </p:nvGraphicFramePr>
          <p:xfrm>
            <a:off x="1163155" y="2540865"/>
            <a:ext cx="21193633" cy="6193611"/>
          </p:xfrm>
          <a:graphic xmlns:a="http://schemas.openxmlformats.org/drawingml/2006/main">
            <a:graphicData uri="http://schemas.openxmlformats.org/drawingml/2006/chart">
              <c:chart xmlns:c="http://schemas.openxmlformats.org/drawingml/2006/chart" r:id="rId3"/>
            </a:graphicData>
          </a:graphic>
        </p:graphicFrame>
        <p:grpSp>
          <p:nvGrpSpPr>
            <p:cNvPr id="561" name="Group"/>
            <p:cNvGrpSpPr/>
            <p:nvPr/>
          </p:nvGrpSpPr>
          <p:grpSpPr>
            <a:xfrm>
              <a:off x="1416620" y="1695637"/>
              <a:ext cx="3322332" cy="887102"/>
              <a:chOff x="0" y="0"/>
              <a:chExt cx="3322331" cy="887100"/>
            </a:xfrm>
          </p:grpSpPr>
          <p:sp>
            <p:nvSpPr>
              <p:cNvPr id="559" name="Rectangle"/>
              <p:cNvSpPr/>
              <p:nvPr/>
            </p:nvSpPr>
            <p:spPr>
              <a:xfrm>
                <a:off x="0" y="0"/>
                <a:ext cx="3322332" cy="887101"/>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560" name="jsonbench.com"/>
              <p:cNvSpPr txBox="1"/>
              <p:nvPr/>
            </p:nvSpPr>
            <p:spPr>
              <a:xfrm>
                <a:off x="160224" y="170590"/>
                <a:ext cx="3001883" cy="5459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Arial"/>
                    <a:ea typeface="Arial"/>
                    <a:cs typeface="Arial"/>
                    <a:sym typeface="Arial"/>
                  </a:defRPr>
                </a:lvl1pPr>
              </a:lstStyle>
              <a:p>
                <a:pPr/>
                <a:r>
                  <a:t>jsonbench.com</a:t>
                </a:r>
              </a:p>
            </p:txBody>
          </p:sp>
        </p:grpSp>
        <p:sp>
          <p:nvSpPr>
            <p:cNvPr id="562" name="PostgreSQL"/>
            <p:cNvSpPr txBox="1"/>
            <p:nvPr/>
          </p:nvSpPr>
          <p:spPr>
            <a:xfrm>
              <a:off x="1531079" y="8897402"/>
              <a:ext cx="2389418"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PostgreSQL</a:t>
              </a:r>
            </a:p>
          </p:txBody>
        </p:sp>
        <p:sp>
          <p:nvSpPr>
            <p:cNvPr id="563" name="DuckDB"/>
            <p:cNvSpPr txBox="1"/>
            <p:nvPr/>
          </p:nvSpPr>
          <p:spPr>
            <a:xfrm>
              <a:off x="4520705" y="8897402"/>
              <a:ext cx="164565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DuckDB</a:t>
              </a:r>
            </a:p>
          </p:txBody>
        </p:sp>
        <p:sp>
          <p:nvSpPr>
            <p:cNvPr id="564" name="MongoDB"/>
            <p:cNvSpPr txBox="1"/>
            <p:nvPr/>
          </p:nvSpPr>
          <p:spPr>
            <a:xfrm>
              <a:off x="6970688" y="8897402"/>
              <a:ext cx="1972842"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MongoDB</a:t>
              </a:r>
            </a:p>
          </p:txBody>
        </p:sp>
        <p:sp>
          <p:nvSpPr>
            <p:cNvPr id="565" name="Elasticsearch"/>
            <p:cNvSpPr txBox="1"/>
            <p:nvPr/>
          </p:nvSpPr>
          <p:spPr>
            <a:xfrm>
              <a:off x="11866015" y="8897402"/>
              <a:ext cx="2653166"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Elasticsearch</a:t>
              </a:r>
            </a:p>
          </p:txBody>
        </p:sp>
        <p:sp>
          <p:nvSpPr>
            <p:cNvPr id="566" name="ClickHouse"/>
            <p:cNvSpPr txBox="1"/>
            <p:nvPr/>
          </p:nvSpPr>
          <p:spPr>
            <a:xfrm>
              <a:off x="19912407" y="8897402"/>
              <a:ext cx="2258505"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ClickHouse</a:t>
              </a:r>
            </a:p>
          </p:txBody>
        </p:sp>
        <p:sp>
          <p:nvSpPr>
            <p:cNvPr id="567" name="GreptimeDB"/>
            <p:cNvSpPr txBox="1"/>
            <p:nvPr/>
          </p:nvSpPr>
          <p:spPr>
            <a:xfrm>
              <a:off x="17218525" y="8897402"/>
              <a:ext cx="2411333"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GreptimeDB</a:t>
              </a:r>
            </a:p>
          </p:txBody>
        </p:sp>
        <p:sp>
          <p:nvSpPr>
            <p:cNvPr id="568" name="VictoriaLogs"/>
            <p:cNvSpPr txBox="1"/>
            <p:nvPr/>
          </p:nvSpPr>
          <p:spPr>
            <a:xfrm>
              <a:off x="14560232" y="8897402"/>
              <a:ext cx="249188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VictoriaLogs</a:t>
              </a:r>
            </a:p>
          </p:txBody>
        </p:sp>
        <p:sp>
          <p:nvSpPr>
            <p:cNvPr id="569" name="SingleStore"/>
            <p:cNvSpPr txBox="1"/>
            <p:nvPr/>
          </p:nvSpPr>
          <p:spPr>
            <a:xfrm>
              <a:off x="9423878" y="8897402"/>
              <a:ext cx="2301950" cy="571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lgn="ctr" defTabSz="457200">
                <a:lnSpc>
                  <a:spcPct val="100000"/>
                </a:lnSpc>
                <a:spcBef>
                  <a:spcPts val="0"/>
                </a:spcBef>
                <a:defRPr b="1" sz="3100">
                  <a:solidFill>
                    <a:srgbClr val="000000"/>
                  </a:solidFill>
                  <a:latin typeface="Helvetica"/>
                  <a:ea typeface="Helvetica"/>
                  <a:cs typeface="Helvetica"/>
                  <a:sym typeface="Helvetica"/>
                </a:defRPr>
              </a:lvl1pPr>
            </a:lstStyle>
            <a:p>
              <a:pPr/>
              <a:r>
                <a:t>SingleStore</a:t>
              </a:r>
            </a:p>
          </p:txBody>
        </p:sp>
        <p:grpSp>
          <p:nvGrpSpPr>
            <p:cNvPr id="576" name="Group"/>
            <p:cNvGrpSpPr/>
            <p:nvPr/>
          </p:nvGrpSpPr>
          <p:grpSpPr>
            <a:xfrm>
              <a:off x="13823177" y="3900372"/>
              <a:ext cx="6250441" cy="1460501"/>
              <a:chOff x="0" y="6350"/>
              <a:chExt cx="6250439" cy="1460500"/>
            </a:xfrm>
          </p:grpSpPr>
          <p:grpSp>
            <p:nvGrpSpPr>
              <p:cNvPr id="572" name="Group"/>
              <p:cNvGrpSpPr/>
              <p:nvPr/>
            </p:nvGrpSpPr>
            <p:grpSpPr>
              <a:xfrm>
                <a:off x="4416049" y="6350"/>
                <a:ext cx="1834391" cy="1460501"/>
                <a:chOff x="0" y="6350"/>
                <a:chExt cx="1834390" cy="1460500"/>
              </a:xfrm>
            </p:grpSpPr>
            <p:sp>
              <p:nvSpPr>
                <p:cNvPr id="570" name="Rectangle"/>
                <p:cNvSpPr/>
                <p:nvPr/>
              </p:nvSpPr>
              <p:spPr>
                <a:xfrm>
                  <a:off x="0" y="6350"/>
                  <a:ext cx="355600" cy="381001"/>
                </a:xfrm>
                <a:prstGeom prst="rect">
                  <a:avLst/>
                </a:prstGeom>
                <a:solidFill>
                  <a:srgbClr val="1E1F1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571" name="Relative hot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hot runtime</a:t>
                  </a:r>
                </a:p>
              </p:txBody>
            </p:sp>
          </p:grpSp>
          <p:grpSp>
            <p:nvGrpSpPr>
              <p:cNvPr id="575" name="Group"/>
              <p:cNvGrpSpPr/>
              <p:nvPr/>
            </p:nvGrpSpPr>
            <p:grpSpPr>
              <a:xfrm>
                <a:off x="0" y="6350"/>
                <a:ext cx="1834391" cy="1460501"/>
                <a:chOff x="0" y="6350"/>
                <a:chExt cx="1834390" cy="1460500"/>
              </a:xfrm>
            </p:grpSpPr>
            <p:sp>
              <p:nvSpPr>
                <p:cNvPr id="573" name="Rectangle"/>
                <p:cNvSpPr/>
                <p:nvPr/>
              </p:nvSpPr>
              <p:spPr>
                <a:xfrm>
                  <a:off x="0" y="6350"/>
                  <a:ext cx="355600" cy="381001"/>
                </a:xfrm>
                <a:prstGeom prst="rect">
                  <a:avLst/>
                </a:prstGeom>
                <a:solidFill>
                  <a:srgbClr val="878888"/>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574" name="Relative cold runtime"/>
                <p:cNvSpPr/>
                <p:nvPr/>
              </p:nvSpPr>
              <p:spPr>
                <a:xfrm>
                  <a:off x="564390" y="1968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57200">
                    <a:lnSpc>
                      <a:spcPct val="100000"/>
                    </a:lnSpc>
                    <a:spcBef>
                      <a:spcPts val="0"/>
                    </a:spcBef>
                    <a:defRPr sz="2600">
                      <a:solidFill>
                        <a:srgbClr val="000000"/>
                      </a:solidFill>
                      <a:latin typeface="Helvetica"/>
                      <a:ea typeface="Helvetica"/>
                      <a:cs typeface="Helvetica"/>
                      <a:sym typeface="Helvetica"/>
                    </a:defRPr>
                  </a:lvl1pPr>
                </a:lstStyle>
                <a:p>
                  <a:pPr/>
                  <a:r>
                    <a:t>Relative cold runtime</a:t>
                  </a:r>
                </a:p>
              </p:txBody>
            </p:sp>
          </p:grpSp>
        </p:grpSp>
        <p:sp>
          <p:nvSpPr>
            <p:cNvPr id="577" name="Rectangle"/>
            <p:cNvSpPr/>
            <p:nvPr/>
          </p:nvSpPr>
          <p:spPr>
            <a:xfrm>
              <a:off x="14465456" y="108206"/>
              <a:ext cx="4583580" cy="1682320"/>
            </a:xfrm>
            <a:prstGeom prst="rect">
              <a:avLst/>
            </a:prstGeom>
            <a:solidFill>
              <a:srgbClr val="F1EC80"/>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578" name="Fastest analytics database on JSON"/>
            <p:cNvSpPr txBox="1"/>
            <p:nvPr/>
          </p:nvSpPr>
          <p:spPr>
            <a:xfrm>
              <a:off x="1333499" y="301665"/>
              <a:ext cx="17126211" cy="1295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sz="7800">
                  <a:solidFill>
                    <a:srgbClr val="000000"/>
                  </a:solidFill>
                  <a:latin typeface="Helvetica"/>
                  <a:ea typeface="Helvetica"/>
                  <a:cs typeface="Helvetica"/>
                  <a:sym typeface="Helvetica"/>
                </a:defRPr>
              </a:lvl1pPr>
            </a:lstStyle>
            <a:p>
              <a:pPr/>
              <a:r>
                <a:t>Fastest analytics database on JSON</a:t>
              </a:r>
            </a:p>
          </p:txBody>
        </p:sp>
      </p:grpSp>
      <p:grpSp>
        <p:nvGrpSpPr>
          <p:cNvPr id="582" name="Group"/>
          <p:cNvGrpSpPr/>
          <p:nvPr/>
        </p:nvGrpSpPr>
        <p:grpSpPr>
          <a:xfrm>
            <a:off x="4566805" y="5067618"/>
            <a:ext cx="2596522" cy="1971230"/>
            <a:chOff x="0" y="0"/>
            <a:chExt cx="2596520" cy="1971228"/>
          </a:xfrm>
        </p:grpSpPr>
        <p:sp>
          <p:nvSpPr>
            <p:cNvPr id="580" name="Rounded Rectangle"/>
            <p:cNvSpPr/>
            <p:nvPr/>
          </p:nvSpPr>
          <p:spPr>
            <a:xfrm>
              <a:off x="0" y="0"/>
              <a:ext cx="2596521" cy="1971229"/>
            </a:xfrm>
            <a:prstGeom prst="roundRect">
              <a:avLst>
                <a:gd name="adj" fmla="val 9760"/>
              </a:avLst>
            </a:prstGeom>
            <a:solidFill>
              <a:srgbClr val="27292D"/>
            </a:solidFill>
            <a:ln w="3175" cap="flat">
              <a:solidFill>
                <a:srgbClr val="6C6C6C"/>
              </a:solidFill>
              <a:prstDash val="solid"/>
              <a:miter lim="400000"/>
            </a:ln>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81" name="CREATE TABLE t…"/>
            <p:cNvSpPr txBox="1"/>
            <p:nvPr/>
          </p:nvSpPr>
          <p:spPr>
            <a:xfrm>
              <a:off x="206060" y="255363"/>
              <a:ext cx="1917180" cy="1460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grpSp>
      <p:grpSp>
        <p:nvGrpSpPr>
          <p:cNvPr id="586" name="Group"/>
          <p:cNvGrpSpPr/>
          <p:nvPr/>
        </p:nvGrpSpPr>
        <p:grpSpPr>
          <a:xfrm>
            <a:off x="12718987" y="6788095"/>
            <a:ext cx="127001" cy="380874"/>
            <a:chOff x="0" y="0"/>
            <a:chExt cx="127000" cy="380872"/>
          </a:xfrm>
        </p:grpSpPr>
        <p:sp>
          <p:nvSpPr>
            <p:cNvPr id="583"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584"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585"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sp>
        <p:nvSpPr>
          <p:cNvPr id="587" name="JSON documents"/>
          <p:cNvSpPr txBox="1"/>
          <p:nvPr/>
        </p:nvSpPr>
        <p:spPr>
          <a:xfrm>
            <a:off x="79443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sp>
        <p:nvSpPr>
          <p:cNvPr id="588" name="Line"/>
          <p:cNvSpPr/>
          <p:nvPr/>
        </p:nvSpPr>
        <p:spPr>
          <a:xfrm>
            <a:off x="1018208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sp>
        <p:nvSpPr>
          <p:cNvPr id="589"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pSp>
        <p:nvGrpSpPr>
          <p:cNvPr id="594" name="Group"/>
          <p:cNvGrpSpPr/>
          <p:nvPr/>
        </p:nvGrpSpPr>
        <p:grpSpPr>
          <a:xfrm>
            <a:off x="15662795" y="4611885"/>
            <a:ext cx="3092404" cy="2882696"/>
            <a:chOff x="0" y="0"/>
            <a:chExt cx="3092402" cy="2882694"/>
          </a:xfrm>
        </p:grpSpPr>
        <p:sp>
          <p:nvSpPr>
            <p:cNvPr id="590" name="Rounded Rectangle"/>
            <p:cNvSpPr/>
            <p:nvPr/>
          </p:nvSpPr>
          <p:spPr>
            <a:xfrm>
              <a:off x="0" y="0"/>
              <a:ext cx="3092403" cy="2882695"/>
            </a:xfrm>
            <a:prstGeom prst="roundRect">
              <a:avLst>
                <a:gd name="adj" fmla="val 3337"/>
              </a:avLst>
            </a:prstGeom>
            <a:solidFill>
              <a:srgbClr val="27292E"/>
            </a:solidFill>
            <a:ln w="25400" cap="flat">
              <a:solidFill>
                <a:srgbClr val="929292"/>
              </a:solidFill>
              <a:prstDash val="solid"/>
              <a:miter lim="400000"/>
            </a:ln>
            <a:effectLst>
              <a:outerShdw sx="100000" sy="100000" kx="0" ky="0" algn="b" rotWithShape="0" blurRad="228600" dist="152253" dir="5400000">
                <a:srgbClr val="000000">
                  <a:alpha val="50000"/>
                </a:srgbClr>
              </a:outerShdw>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nvGrpSpPr>
            <p:cNvPr id="593" name="Group"/>
            <p:cNvGrpSpPr/>
            <p:nvPr/>
          </p:nvGrpSpPr>
          <p:grpSpPr>
            <a:xfrm>
              <a:off x="119602" y="264370"/>
              <a:ext cx="2853198" cy="707897"/>
              <a:chOff x="0" y="0"/>
              <a:chExt cx="2853197" cy="707895"/>
            </a:xfrm>
          </p:grpSpPr>
          <p:pic>
            <p:nvPicPr>
              <p:cNvPr id="591" name="650x205_transparent_bg_white.png" descr="650x205_transparent_bg_white.png"/>
              <p:cNvPicPr>
                <a:picLocks noChangeAspect="1"/>
              </p:cNvPicPr>
              <p:nvPr/>
            </p:nvPicPr>
            <p:blipFill>
              <a:blip r:embed="rId4">
                <a:extLst/>
              </a:blip>
              <a:srcRect l="0" t="22287" r="80144" b="22287"/>
              <a:stretch>
                <a:fillRect/>
              </a:stretch>
            </p:blipFill>
            <p:spPr>
              <a:xfrm>
                <a:off x="-1" y="20969"/>
                <a:ext cx="756492" cy="665976"/>
              </a:xfrm>
              <a:prstGeom prst="rect">
                <a:avLst/>
              </a:prstGeom>
              <a:ln w="12700" cap="flat">
                <a:noFill/>
                <a:miter lim="400000"/>
              </a:ln>
              <a:effectLst/>
            </p:spPr>
          </p:pic>
          <p:sp>
            <p:nvSpPr>
              <p:cNvPr id="592" name="ClickHouse server with 4 CPU cores"/>
              <p:cNvSpPr txBox="1"/>
              <p:nvPr/>
            </p:nvSpPr>
            <p:spPr>
              <a:xfrm>
                <a:off x="585455" y="0"/>
                <a:ext cx="2267743" cy="7078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1900">
                    <a:latin typeface="Helvetica"/>
                    <a:ea typeface="Helvetica"/>
                    <a:cs typeface="Helvetica"/>
                    <a:sym typeface="Helvetica"/>
                  </a:defRPr>
                </a:pPr>
                <a:r>
                  <a:t>ClickHouse server</a:t>
                </a:r>
                <a:br/>
                <a:r>
                  <a:t>with 4 CPU cores</a:t>
                </a:r>
              </a:p>
            </p:txBody>
          </p:sp>
        </p:grpSp>
      </p:grpSp>
      <p:sp>
        <p:nvSpPr>
          <p:cNvPr id="595" name="Data chunks are…"/>
          <p:cNvSpPr txBox="1"/>
          <p:nvPr/>
        </p:nvSpPr>
        <p:spPr>
          <a:xfrm>
            <a:off x="15774708" y="3340100"/>
            <a:ext cx="2868576" cy="1066801"/>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ctr">
              <a:lnSpc>
                <a:spcPct val="100000"/>
              </a:lnSpc>
              <a:spcBef>
                <a:spcPts val="0"/>
              </a:spcBef>
              <a:defRPr b="1" sz="2200">
                <a:solidFill>
                  <a:srgbClr val="0096FF"/>
                </a:solidFill>
                <a:latin typeface="Helvetica"/>
                <a:ea typeface="Helvetica"/>
                <a:cs typeface="Helvetica"/>
                <a:sym typeface="Helvetica"/>
              </a:defRPr>
            </a:pPr>
            <a:r>
              <a:t>Data chunks are </a:t>
            </a:r>
          </a:p>
          <a:p>
            <a:pPr algn="ctr">
              <a:lnSpc>
                <a:spcPct val="100000"/>
              </a:lnSpc>
              <a:spcBef>
                <a:spcPts val="0"/>
              </a:spcBef>
              <a:defRPr b="1" sz="2200">
                <a:solidFill>
                  <a:srgbClr val="0096FF"/>
                </a:solidFill>
                <a:latin typeface="Helvetica"/>
                <a:ea typeface="Helvetica"/>
                <a:cs typeface="Helvetica"/>
                <a:sym typeface="Helvetica"/>
              </a:defRPr>
            </a:pPr>
            <a:r>
              <a:t>processed in parallel</a:t>
            </a:r>
          </a:p>
          <a:p>
            <a:pPr algn="ctr">
              <a:lnSpc>
                <a:spcPct val="100000"/>
              </a:lnSpc>
              <a:spcBef>
                <a:spcPts val="0"/>
              </a:spcBef>
              <a:defRPr sz="2200">
                <a:solidFill>
                  <a:srgbClr val="0096FF"/>
                </a:solidFill>
                <a:latin typeface="Helvetica"/>
                <a:ea typeface="Helvetica"/>
                <a:cs typeface="Helvetica"/>
                <a:sym typeface="Helvetica"/>
              </a:defRPr>
            </a:pPr>
            <a:r>
              <a:t>by multiple CPU cores</a:t>
            </a:r>
          </a:p>
        </p:txBody>
      </p:sp>
      <p:grpSp>
        <p:nvGrpSpPr>
          <p:cNvPr id="630" name="Group"/>
          <p:cNvGrpSpPr/>
          <p:nvPr/>
        </p:nvGrpSpPr>
        <p:grpSpPr>
          <a:xfrm>
            <a:off x="11444200" y="5227351"/>
            <a:ext cx="8986290" cy="3121658"/>
            <a:chOff x="0" y="-165582"/>
            <a:chExt cx="8986288" cy="3121656"/>
          </a:xfrm>
        </p:grpSpPr>
        <p:sp>
          <p:nvSpPr>
            <p:cNvPr id="596" name="Line"/>
            <p:cNvSpPr/>
            <p:nvPr/>
          </p:nvSpPr>
          <p:spPr>
            <a:xfrm>
              <a:off x="842981" y="522760"/>
              <a:ext cx="5658843"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599" name="Group"/>
            <p:cNvGrpSpPr/>
            <p:nvPr/>
          </p:nvGrpSpPr>
          <p:grpSpPr>
            <a:xfrm>
              <a:off x="5284713" y="343074"/>
              <a:ext cx="1611043" cy="1442362"/>
              <a:chOff x="0" y="0"/>
              <a:chExt cx="1611041" cy="1442361"/>
            </a:xfrm>
          </p:grpSpPr>
          <p:sp>
            <p:nvSpPr>
              <p:cNvPr id="597"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598"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602" name="Group"/>
            <p:cNvGrpSpPr/>
            <p:nvPr/>
          </p:nvGrpSpPr>
          <p:grpSpPr>
            <a:xfrm>
              <a:off x="3706179" y="338610"/>
              <a:ext cx="1786144" cy="1454151"/>
              <a:chOff x="0" y="0"/>
              <a:chExt cx="1786142" cy="1454150"/>
            </a:xfrm>
          </p:grpSpPr>
          <p:sp>
            <p:nvSpPr>
              <p:cNvPr id="600"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01"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sp>
          <p:nvSpPr>
            <p:cNvPr id="603" name="Line"/>
            <p:cNvSpPr/>
            <p:nvPr/>
          </p:nvSpPr>
          <p:spPr>
            <a:xfrm>
              <a:off x="842981" y="912019"/>
              <a:ext cx="5658843"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606" name="Group"/>
            <p:cNvGrpSpPr/>
            <p:nvPr/>
          </p:nvGrpSpPr>
          <p:grpSpPr>
            <a:xfrm>
              <a:off x="5284713" y="727869"/>
              <a:ext cx="1611043" cy="1442362"/>
              <a:chOff x="0" y="0"/>
              <a:chExt cx="1611041" cy="1442361"/>
            </a:xfrm>
          </p:grpSpPr>
          <p:sp>
            <p:nvSpPr>
              <p:cNvPr id="604"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05"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609" name="Group"/>
            <p:cNvGrpSpPr/>
            <p:nvPr/>
          </p:nvGrpSpPr>
          <p:grpSpPr>
            <a:xfrm>
              <a:off x="3706179" y="727869"/>
              <a:ext cx="1786144" cy="1454151"/>
              <a:chOff x="0" y="0"/>
              <a:chExt cx="1786142" cy="1454150"/>
            </a:xfrm>
          </p:grpSpPr>
          <p:sp>
            <p:nvSpPr>
              <p:cNvPr id="607"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08"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sp>
          <p:nvSpPr>
            <p:cNvPr id="610" name="Line"/>
            <p:cNvSpPr/>
            <p:nvPr/>
          </p:nvSpPr>
          <p:spPr>
            <a:xfrm>
              <a:off x="797781" y="1299046"/>
              <a:ext cx="5704042"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613" name="Group"/>
            <p:cNvGrpSpPr/>
            <p:nvPr/>
          </p:nvGrpSpPr>
          <p:grpSpPr>
            <a:xfrm>
              <a:off x="5284713" y="1114896"/>
              <a:ext cx="1611043" cy="1442362"/>
              <a:chOff x="0" y="0"/>
              <a:chExt cx="1611041" cy="1442361"/>
            </a:xfrm>
          </p:grpSpPr>
          <p:sp>
            <p:nvSpPr>
              <p:cNvPr id="611"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12"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616" name="Group"/>
            <p:cNvGrpSpPr/>
            <p:nvPr/>
          </p:nvGrpSpPr>
          <p:grpSpPr>
            <a:xfrm>
              <a:off x="3706179" y="1114896"/>
              <a:ext cx="1786144" cy="1454151"/>
              <a:chOff x="0" y="0"/>
              <a:chExt cx="1786142" cy="1454150"/>
            </a:xfrm>
          </p:grpSpPr>
          <p:sp>
            <p:nvSpPr>
              <p:cNvPr id="614"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15"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sp>
          <p:nvSpPr>
            <p:cNvPr id="617" name="Line"/>
            <p:cNvSpPr/>
            <p:nvPr/>
          </p:nvSpPr>
          <p:spPr>
            <a:xfrm>
              <a:off x="797781" y="1686073"/>
              <a:ext cx="5704043" cy="1"/>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grpSp>
          <p:nvGrpSpPr>
            <p:cNvPr id="620" name="Group"/>
            <p:cNvGrpSpPr/>
            <p:nvPr/>
          </p:nvGrpSpPr>
          <p:grpSpPr>
            <a:xfrm>
              <a:off x="5284713" y="1501923"/>
              <a:ext cx="1611043" cy="1442362"/>
              <a:chOff x="0" y="0"/>
              <a:chExt cx="1611041" cy="1442361"/>
            </a:xfrm>
          </p:grpSpPr>
          <p:sp>
            <p:nvSpPr>
              <p:cNvPr id="618" name="Rectangle"/>
              <p:cNvSpPr/>
              <p:nvPr/>
            </p:nvSpPr>
            <p:spPr>
              <a:xfrm>
                <a:off x="0" y="0"/>
                <a:ext cx="694461"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19" name="avg"/>
              <p:cNvSpPr/>
              <p:nvPr/>
            </p:nvSpPr>
            <p:spPr>
              <a:xfrm>
                <a:off x="341041" y="1723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avg</a:t>
                </a:r>
              </a:p>
            </p:txBody>
          </p:sp>
        </p:grpSp>
        <p:grpSp>
          <p:nvGrpSpPr>
            <p:cNvPr id="623" name="Group"/>
            <p:cNvGrpSpPr/>
            <p:nvPr/>
          </p:nvGrpSpPr>
          <p:grpSpPr>
            <a:xfrm>
              <a:off x="3706179" y="1501923"/>
              <a:ext cx="1786144" cy="1454151"/>
              <a:chOff x="0" y="0"/>
              <a:chExt cx="1786142" cy="1454150"/>
            </a:xfrm>
          </p:grpSpPr>
          <p:sp>
            <p:nvSpPr>
              <p:cNvPr id="621" name="Rectangle"/>
              <p:cNvSpPr/>
              <p:nvPr/>
            </p:nvSpPr>
            <p:spPr>
              <a:xfrm>
                <a:off x="0" y="0"/>
                <a:ext cx="1032286"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22" name="stream"/>
              <p:cNvSpPr/>
              <p:nvPr/>
            </p:nvSpPr>
            <p:spPr>
              <a:xfrm>
                <a:off x="516142" y="184150"/>
                <a:ext cx="1270001" cy="1270000"/>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stream</a:t>
                </a:r>
              </a:p>
            </p:txBody>
          </p:sp>
        </p:grpSp>
        <p:sp>
          <p:nvSpPr>
            <p:cNvPr id="624" name="Rectangle"/>
            <p:cNvSpPr/>
            <p:nvPr/>
          </p:nvSpPr>
          <p:spPr>
            <a:xfrm rot="16200000">
              <a:off x="5943765" y="920266"/>
              <a:ext cx="1531614" cy="368301"/>
            </a:xfrm>
            <a:prstGeom prst="rect">
              <a:avLst/>
            </a:prstGeom>
            <a:solidFill>
              <a:srgbClr val="92BBFA">
                <a:alpha val="53444"/>
              </a:srgbClr>
            </a:solidFill>
            <a:ln w="12700" cap="flat">
              <a:noFill/>
              <a:miter lim="400000"/>
            </a:ln>
            <a:effectLst>
              <a:outerShdw sx="100000" sy="100000" kx="0" ky="0" algn="b" rotWithShape="0" blurRad="457200" dist="292100" dir="1800000">
                <a:srgbClr val="000000">
                  <a:alpha val="50000"/>
                </a:srgbClr>
              </a:outerShdw>
            </a:effectLst>
          </p:spPr>
          <p:txBody>
            <a:bodyPr wrap="square" lIns="101600" tIns="101600" rIns="101600" bIns="101600" numCol="1" anchor="ctr">
              <a:noAutofit/>
            </a:bodyP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625" name="merge"/>
            <p:cNvSpPr/>
            <p:nvPr/>
          </p:nvSpPr>
          <p:spPr>
            <a:xfrm flipV="1">
              <a:off x="6709573" y="-16558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lnSpc>
                  <a:spcPct val="100000"/>
                </a:lnSpc>
                <a:spcBef>
                  <a:spcPts val="0"/>
                </a:spcBef>
                <a:defRPr sz="2000">
                  <a:latin typeface="Helvetica"/>
                  <a:ea typeface="Helvetica"/>
                  <a:cs typeface="Helvetica"/>
                  <a:sym typeface="Helvetica"/>
                </a:defRPr>
              </a:lvl1pPr>
            </a:lstStyle>
            <a:p>
              <a:pPr/>
              <a:r>
                <a:t>merge</a:t>
              </a:r>
            </a:p>
          </p:txBody>
        </p:sp>
        <p:grpSp>
          <p:nvGrpSpPr>
            <p:cNvPr id="628" name="Group"/>
            <p:cNvGrpSpPr/>
            <p:nvPr/>
          </p:nvGrpSpPr>
          <p:grpSpPr>
            <a:xfrm>
              <a:off x="6917323" y="1104417"/>
              <a:ext cx="2068966" cy="1270001"/>
              <a:chOff x="0" y="146050"/>
              <a:chExt cx="2068965" cy="1270000"/>
            </a:xfrm>
          </p:grpSpPr>
          <p:sp>
            <p:nvSpPr>
              <p:cNvPr id="626" name="Line"/>
              <p:cNvSpPr/>
              <p:nvPr/>
            </p:nvSpPr>
            <p:spPr>
              <a:xfrm>
                <a:off x="0" y="146050"/>
                <a:ext cx="756314" cy="0"/>
              </a:xfrm>
              <a:prstGeom prst="line">
                <a:avLst/>
              </a:prstGeom>
              <a:noFill/>
              <a:ln w="25400" cap="flat">
                <a:solidFill>
                  <a:srgbClr val="0096FF"/>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627" name="Result"/>
              <p:cNvSpPr/>
              <p:nvPr/>
            </p:nvSpPr>
            <p:spPr>
              <a:xfrm>
                <a:off x="798965" y="14605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defTabSz="4876677">
                  <a:lnSpc>
                    <a:spcPct val="100000"/>
                  </a:lnSpc>
                  <a:spcBef>
                    <a:spcPts val="0"/>
                  </a:spcBef>
                  <a:defRPr sz="1900">
                    <a:latin typeface="Helvetica"/>
                    <a:ea typeface="Helvetica"/>
                    <a:cs typeface="Helvetica"/>
                    <a:sym typeface="Helvetica"/>
                  </a:defRPr>
                </a:lvl1pPr>
              </a:lstStyle>
              <a:p>
                <a:pPr/>
                <a:r>
                  <a:t>Result</a:t>
                </a:r>
              </a:p>
            </p:txBody>
          </p:sp>
        </p:grpSp>
        <p:sp>
          <p:nvSpPr>
            <p:cNvPr id="629" name="Rectangle"/>
            <p:cNvSpPr/>
            <p:nvPr/>
          </p:nvSpPr>
          <p:spPr>
            <a:xfrm>
              <a:off x="0" y="0"/>
              <a:ext cx="806682" cy="1837327"/>
            </a:xfrm>
            <a:prstGeom prst="rect">
              <a:avLst/>
            </a:prstGeom>
            <a:noFill/>
            <a:ln w="25400" cap="flat">
              <a:solidFill>
                <a:srgbClr val="0096FF"/>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grpSp>
      <p:grpSp>
        <p:nvGrpSpPr>
          <p:cNvPr id="635" name="Group"/>
          <p:cNvGrpSpPr/>
          <p:nvPr/>
        </p:nvGrpSpPr>
        <p:grpSpPr>
          <a:xfrm>
            <a:off x="11853888" y="6887206"/>
            <a:ext cx="1270004" cy="2386152"/>
            <a:chOff x="1434285" y="99110"/>
            <a:chExt cx="1270002" cy="2386150"/>
          </a:xfrm>
        </p:grpSpPr>
        <p:sp>
          <p:nvSpPr>
            <p:cNvPr id="631" name="•"/>
            <p:cNvSpPr/>
            <p:nvPr/>
          </p:nvSpPr>
          <p:spPr>
            <a:xfrm>
              <a:off x="1434285" y="9911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4294F7"/>
                  </a:solidFill>
                </a:defRPr>
              </a:lvl1pPr>
            </a:lstStyle>
            <a:p>
              <a:pPr/>
              <a:r>
                <a:t>•</a:t>
              </a:r>
            </a:p>
          </p:txBody>
        </p:sp>
        <p:sp>
          <p:nvSpPr>
            <p:cNvPr id="632" name="•"/>
            <p:cNvSpPr/>
            <p:nvPr/>
          </p:nvSpPr>
          <p:spPr>
            <a:xfrm>
              <a:off x="1434285" y="19043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4294F7"/>
                  </a:solidFill>
                </a:defRPr>
              </a:lvl1pPr>
            </a:lstStyle>
            <a:p>
              <a:pPr/>
              <a:r>
                <a:t>•</a:t>
              </a:r>
            </a:p>
          </p:txBody>
        </p:sp>
        <p:sp>
          <p:nvSpPr>
            <p:cNvPr id="633" name="•"/>
            <p:cNvSpPr/>
            <p:nvPr/>
          </p:nvSpPr>
          <p:spPr>
            <a:xfrm>
              <a:off x="1434285" y="28176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4294F7"/>
                  </a:solidFill>
                </a:defRPr>
              </a:lvl1pPr>
            </a:lstStyle>
            <a:p>
              <a:pPr/>
              <a:r>
                <a:t>•</a:t>
              </a:r>
            </a:p>
          </p:txBody>
        </p:sp>
        <p:sp>
          <p:nvSpPr>
            <p:cNvPr id="634" name="Data elements are…"/>
            <p:cNvSpPr/>
            <p:nvPr/>
          </p:nvSpPr>
          <p:spPr>
            <a:xfrm>
              <a:off x="1434287" y="121526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38100" tIns="38100" rIns="38100" bIns="38100" numCol="1" anchor="ctr">
              <a:spAutoFit/>
            </a:bodyPr>
            <a:lstStyle/>
            <a:p>
              <a:pPr algn="ctr">
                <a:lnSpc>
                  <a:spcPct val="100000"/>
                </a:lnSpc>
                <a:spcBef>
                  <a:spcPts val="0"/>
                </a:spcBef>
                <a:defRPr b="1" sz="2200">
                  <a:solidFill>
                    <a:srgbClr val="0096FF"/>
                  </a:solidFill>
                  <a:latin typeface="Helvetica"/>
                  <a:ea typeface="Helvetica"/>
                  <a:cs typeface="Helvetica"/>
                  <a:sym typeface="Helvetica"/>
                </a:defRPr>
              </a:pPr>
              <a:r>
                <a:t>Data elements are</a:t>
              </a:r>
            </a:p>
            <a:p>
              <a:pPr algn="ctr">
                <a:lnSpc>
                  <a:spcPct val="100000"/>
                </a:lnSpc>
                <a:spcBef>
                  <a:spcPts val="0"/>
                </a:spcBef>
                <a:defRPr b="1" sz="2200">
                  <a:solidFill>
                    <a:srgbClr val="0096FF"/>
                  </a:solidFill>
                  <a:latin typeface="Helvetica"/>
                  <a:ea typeface="Helvetica"/>
                  <a:cs typeface="Helvetica"/>
                  <a:sym typeface="Helvetica"/>
                </a:defRPr>
              </a:pPr>
              <a:r>
                <a:t>processed in parallel</a:t>
              </a:r>
            </a:p>
            <a:p>
              <a:pPr algn="ctr">
                <a:lnSpc>
                  <a:spcPct val="100000"/>
                </a:lnSpc>
                <a:spcBef>
                  <a:spcPts val="0"/>
                </a:spcBef>
                <a:defRPr sz="2200">
                  <a:solidFill>
                    <a:srgbClr val="0096FF"/>
                  </a:solidFill>
                  <a:latin typeface="Helvetica"/>
                  <a:ea typeface="Helvetica"/>
                  <a:cs typeface="Helvetica"/>
                  <a:sym typeface="Helvetica"/>
                </a:defRPr>
              </a:pPr>
              <a:r>
                <a:t>by a CPU core's </a:t>
              </a:r>
            </a:p>
            <a:p>
              <a:pPr algn="ctr">
                <a:lnSpc>
                  <a:spcPct val="100000"/>
                </a:lnSpc>
                <a:spcBef>
                  <a:spcPts val="0"/>
                </a:spcBef>
                <a:defRPr b="1" sz="2200">
                  <a:solidFill>
                    <a:srgbClr val="0096FF"/>
                  </a:solidFill>
                  <a:latin typeface="Helvetica"/>
                  <a:ea typeface="Helvetica"/>
                  <a:cs typeface="Helvetica"/>
                  <a:sym typeface="Helvetica"/>
                </a:defRPr>
              </a:pPr>
              <a:r>
                <a:t>SIMD units</a:t>
              </a:r>
            </a:p>
          </p:txBody>
        </p:sp>
      </p:grpSp>
      <p:sp>
        <p:nvSpPr>
          <p:cNvPr id="636" name="SELECT avg(c.a)…"/>
          <p:cNvSpPr txBox="1"/>
          <p:nvPr/>
        </p:nvSpPr>
        <p:spPr>
          <a:xfrm>
            <a:off x="11317082" y="3436138"/>
            <a:ext cx="1885839" cy="584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defTabSz="4876677">
              <a:lnSpc>
                <a:spcPct val="100000"/>
              </a:lnSpc>
              <a:spcBef>
                <a:spcPts val="0"/>
              </a:spcBef>
              <a:defRPr sz="1900">
                <a:latin typeface="Helvetica"/>
                <a:ea typeface="Helvetica"/>
                <a:cs typeface="Helvetica"/>
                <a:sym typeface="Helvetica"/>
              </a:defRPr>
            </a:pPr>
            <a:r>
              <a:t>SELECT avg(c.a)</a:t>
            </a:r>
          </a:p>
          <a:p>
            <a:pPr defTabSz="4876677">
              <a:lnSpc>
                <a:spcPct val="100000"/>
              </a:lnSpc>
              <a:spcBef>
                <a:spcPts val="0"/>
              </a:spcBef>
              <a:defRPr sz="1900">
                <a:latin typeface="Helvetica"/>
                <a:ea typeface="Helvetica"/>
                <a:cs typeface="Helvetica"/>
                <a:sym typeface="Helvetica"/>
              </a:defRPr>
            </a:pPr>
            <a:r>
              <a:t>FROM t;</a:t>
            </a:r>
          </a:p>
        </p:txBody>
      </p:sp>
      <p:sp>
        <p:nvSpPr>
          <p:cNvPr id="637" name="Maintains the same high query performance seen on classic types"/>
          <p:cNvSpPr txBox="1"/>
          <p:nvPr/>
        </p:nvSpPr>
        <p:spPr>
          <a:xfrm>
            <a:off x="935635" y="1791243"/>
            <a:ext cx="19831398"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300">
                <a:solidFill>
                  <a:srgbClr val="A9A9A9"/>
                </a:solidFill>
                <a:latin typeface="Helvetica"/>
                <a:ea typeface="Helvetica"/>
                <a:cs typeface="Helvetica"/>
                <a:sym typeface="Helvetica"/>
              </a:defRPr>
            </a:lvl1pPr>
          </a:lstStyle>
          <a:p>
            <a:pPr/>
            <a:r>
              <a:t>Maintains the same high query performance seen on classic types</a:t>
            </a:r>
          </a:p>
        </p:txBody>
      </p:sp>
      <p:grpSp>
        <p:nvGrpSpPr>
          <p:cNvPr id="641" name="Group"/>
          <p:cNvGrpSpPr/>
          <p:nvPr/>
        </p:nvGrpSpPr>
        <p:grpSpPr>
          <a:xfrm>
            <a:off x="11784065" y="6788095"/>
            <a:ext cx="127001" cy="380874"/>
            <a:chOff x="0" y="0"/>
            <a:chExt cx="127000" cy="380872"/>
          </a:xfrm>
        </p:grpSpPr>
        <p:sp>
          <p:nvSpPr>
            <p:cNvPr id="638" name="•"/>
            <p:cNvSpPr txBox="1"/>
            <p:nvPr/>
          </p:nvSpPr>
          <p:spPr>
            <a:xfrm>
              <a:off x="-1" y="0"/>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639" name="•"/>
            <p:cNvSpPr txBox="1"/>
            <p:nvPr/>
          </p:nvSpPr>
          <p:spPr>
            <a:xfrm>
              <a:off x="-1" y="91325"/>
              <a:ext cx="127001" cy="1982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sp>
          <p:nvSpPr>
            <p:cNvPr id="640" name="•"/>
            <p:cNvSpPr txBox="1"/>
            <p:nvPr/>
          </p:nvSpPr>
          <p:spPr>
            <a:xfrm>
              <a:off x="-1" y="182651"/>
              <a:ext cx="127001" cy="1982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1400">
                  <a:solidFill>
                    <a:srgbClr val="000000"/>
                  </a:solidFill>
                </a:defRPr>
              </a:lvl1pPr>
            </a:lstStyle>
            <a:p>
              <a:pPr/>
              <a:r>
                <a:t>•</a:t>
              </a:r>
            </a:p>
          </p:txBody>
        </p:sp>
      </p:grpSp>
      <p:grpSp>
        <p:nvGrpSpPr>
          <p:cNvPr id="650" name="Group"/>
          <p:cNvGrpSpPr/>
          <p:nvPr/>
        </p:nvGrpSpPr>
        <p:grpSpPr>
          <a:xfrm>
            <a:off x="7447342" y="5850563"/>
            <a:ext cx="3098801" cy="1708781"/>
            <a:chOff x="12700" y="12700"/>
            <a:chExt cx="3098800" cy="1708780"/>
          </a:xfrm>
        </p:grpSpPr>
        <p:grpSp>
          <p:nvGrpSpPr>
            <p:cNvPr id="645" name="Group"/>
            <p:cNvGrpSpPr/>
            <p:nvPr/>
          </p:nvGrpSpPr>
          <p:grpSpPr>
            <a:xfrm>
              <a:off x="1498599" y="1027019"/>
              <a:ext cx="127001" cy="694462"/>
              <a:chOff x="0" y="0"/>
              <a:chExt cx="127000" cy="694461"/>
            </a:xfrm>
          </p:grpSpPr>
          <p:sp>
            <p:nvSpPr>
              <p:cNvPr id="642" name="•"/>
              <p:cNvSpPr txBox="1"/>
              <p:nvPr/>
            </p:nvSpPr>
            <p:spPr>
              <a:xfrm>
                <a:off x="-1" y="0"/>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643" name="•"/>
              <p:cNvSpPr txBox="1"/>
              <p:nvPr/>
            </p:nvSpPr>
            <p:spPr>
              <a:xfrm>
                <a:off x="-1" y="161175"/>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sp>
            <p:nvSpPr>
              <p:cNvPr id="644" name="•"/>
              <p:cNvSpPr txBox="1"/>
              <p:nvPr/>
            </p:nvSpPr>
            <p:spPr>
              <a:xfrm>
                <a:off x="-1" y="322351"/>
                <a:ext cx="127001" cy="3721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lvl1pPr algn="ctr" defTabSz="4876677">
                  <a:spcBef>
                    <a:spcPts val="9000"/>
                  </a:spcBef>
                  <a:defRPr sz="2500">
                    <a:solidFill>
                      <a:srgbClr val="FDFF88"/>
                    </a:solidFill>
                  </a:defRPr>
                </a:lvl1pPr>
              </a:lstStyle>
              <a:p>
                <a:pPr/>
                <a:r>
                  <a:t>•</a:t>
                </a:r>
              </a:p>
            </p:txBody>
          </p:sp>
        </p:grpSp>
        <p:grpSp>
          <p:nvGrpSpPr>
            <p:cNvPr id="649" name="Group"/>
            <p:cNvGrpSpPr/>
            <p:nvPr/>
          </p:nvGrpSpPr>
          <p:grpSpPr>
            <a:xfrm>
              <a:off x="12700" y="12700"/>
              <a:ext cx="3098800" cy="1094155"/>
              <a:chOff x="12700" y="12700"/>
              <a:chExt cx="3098800" cy="1094154"/>
            </a:xfrm>
          </p:grpSpPr>
          <p:graphicFrame>
            <p:nvGraphicFramePr>
              <p:cNvPr id="646" name="Table 1-1-1-1-1-1-1-2-3-2-2-1"/>
              <p:cNvGraphicFramePr/>
              <p:nvPr/>
            </p:nvGraphicFramePr>
            <p:xfrm>
              <a:off x="12700" y="12700"/>
              <a:ext cx="3098800" cy="3175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647" name="Table 1-1-1-1-1-1-1-2-3-2-2-1-1"/>
              <p:cNvGraphicFramePr/>
              <p:nvPr/>
            </p:nvGraphicFramePr>
            <p:xfrm>
              <a:off x="12700" y="401027"/>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648" name="Table 1-1-1-1-1-1-1-2-3-2-2-1-1-1"/>
              <p:cNvGraphicFramePr/>
              <p:nvPr/>
            </p:nvGraphicFramePr>
            <p:xfrm>
              <a:off x="12700" y="789354"/>
              <a:ext cx="3098800"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defTabSz="914400">
                            <a:lnSpc>
                              <a:spcPct val="100000"/>
                            </a:lnSpc>
                            <a:spcBef>
                              <a:spcPts val="0"/>
                            </a:spcBef>
                            <a:defRPr sz="1800">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pSp>
      </p:gr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89"/>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8" presetID="22" grpId="2" fill="hold">
                                  <p:stCondLst>
                                    <p:cond delay="0"/>
                                  </p:stCondLst>
                                  <p:iterate type="el" backwards="0">
                                    <p:tmAbs val="0"/>
                                  </p:iterate>
                                  <p:childTnLst>
                                    <p:set>
                                      <p:cBhvr>
                                        <p:cTn id="9" fill="hold"/>
                                        <p:tgtEl>
                                          <p:spTgt spid="588"/>
                                        </p:tgtEl>
                                        <p:attrNameLst>
                                          <p:attrName>style.visibility</p:attrName>
                                        </p:attrNameLst>
                                      </p:cBhvr>
                                      <p:to>
                                        <p:strVal val="visible"/>
                                      </p:to>
                                    </p:set>
                                    <p:animEffect filter="wipe(left)" transition="in">
                                      <p:cBhvr>
                                        <p:cTn id="10" dur="300"/>
                                        <p:tgtEl>
                                          <p:spTgt spid="588"/>
                                        </p:tgtEl>
                                      </p:cBhvr>
                                    </p:animEffect>
                                  </p:childTnLst>
                                </p:cTn>
                              </p:par>
                            </p:childTnLst>
                          </p:cTn>
                        </p:par>
                        <p:par>
                          <p:cTn id="11" fill="hold">
                            <p:stCondLst>
                              <p:cond delay="300"/>
                            </p:stCondLst>
                            <p:childTnLst>
                              <p:par>
                                <p:cTn id="12" presetClass="entr" nodeType="afterEffect" presetSubtype="0" presetID="1" grpId="3" fill="hold">
                                  <p:stCondLst>
                                    <p:cond delay="0"/>
                                  </p:stCondLst>
                                  <p:iterate type="el" backwards="0">
                                    <p:tmAbs val="0"/>
                                  </p:iterate>
                                  <p:childTnLst>
                                    <p:set>
                                      <p:cBhvr>
                                        <p:cTn id="13" fill="hold"/>
                                        <p:tgtEl>
                                          <p:spTgt spid="553"/>
                                        </p:tgtEl>
                                        <p:attrNameLst>
                                          <p:attrName>style.visibility</p:attrName>
                                        </p:attrNameLst>
                                      </p:cBhvr>
                                      <p:to>
                                        <p:strVal val="visible"/>
                                      </p:to>
                                    </p:set>
                                  </p:childTnLst>
                                </p:cTn>
                              </p:par>
                            </p:childTnLst>
                          </p:cTn>
                        </p:par>
                        <p:par>
                          <p:cTn id="14" fill="hold">
                            <p:stCondLst>
                              <p:cond delay="300"/>
                            </p:stCondLst>
                            <p:childTnLst>
                              <p:par>
                                <p:cTn id="15" presetClass="entr" nodeType="afterEffect" presetSubtype="0" presetID="1" grpId="4" fill="hold">
                                  <p:stCondLst>
                                    <p:cond delay="0"/>
                                  </p:stCondLst>
                                  <p:iterate type="el" backwards="0">
                                    <p:tmAbs val="0"/>
                                  </p:iterate>
                                  <p:childTnLst>
                                    <p:set>
                                      <p:cBhvr>
                                        <p:cTn id="16" fill="hold"/>
                                        <p:tgtEl>
                                          <p:spTgt spid="641"/>
                                        </p:tgtEl>
                                        <p:attrNameLst>
                                          <p:attrName>style.visibility</p:attrName>
                                        </p:attrNameLst>
                                      </p:cBhvr>
                                      <p:to>
                                        <p:strVal val="visible"/>
                                      </p:to>
                                    </p:set>
                                  </p:childTnLst>
                                </p:cTn>
                              </p:par>
                            </p:childTnLst>
                          </p:cTn>
                        </p:par>
                        <p:par>
                          <p:cTn id="17" fill="hold">
                            <p:stCondLst>
                              <p:cond delay="300"/>
                            </p:stCondLst>
                            <p:childTnLst>
                              <p:par>
                                <p:cTn id="18" presetClass="entr" nodeType="afterEffect" presetSubtype="0" presetID="1" grpId="5" fill="hold">
                                  <p:stCondLst>
                                    <p:cond delay="0"/>
                                  </p:stCondLst>
                                  <p:iterate type="el" backwards="0">
                                    <p:tmAbs val="0"/>
                                  </p:iterate>
                                  <p:childTnLst>
                                    <p:set>
                                      <p:cBhvr>
                                        <p:cTn id="19" fill="hold"/>
                                        <p:tgtEl>
                                          <p:spTgt spid="58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0" presetID="1" grpId="6" fill="hold">
                                  <p:stCondLst>
                                    <p:cond delay="0"/>
                                  </p:stCondLst>
                                  <p:iterate type="el" backwards="0">
                                    <p:tmAbs val="0"/>
                                  </p:iterate>
                                  <p:childTnLst>
                                    <p:set>
                                      <p:cBhvr>
                                        <p:cTn id="23" fill="hold"/>
                                        <p:tgtEl>
                                          <p:spTgt spid="63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0" presetID="1" grpId="7" fill="hold">
                                  <p:stCondLst>
                                    <p:cond delay="0"/>
                                  </p:stCondLst>
                                  <p:iterate type="el" backwards="0">
                                    <p:tmAbs val="0"/>
                                  </p:iterate>
                                  <p:childTnLst>
                                    <p:set>
                                      <p:cBhvr>
                                        <p:cTn id="27" fill="hold"/>
                                        <p:tgtEl>
                                          <p:spTgt spid="594"/>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0" presetID="1" grpId="8" fill="hold">
                                  <p:stCondLst>
                                    <p:cond delay="0"/>
                                  </p:stCondLst>
                                  <p:iterate type="el" backwards="0">
                                    <p:tmAbs val="0"/>
                                  </p:iterate>
                                  <p:childTnLst>
                                    <p:set>
                                      <p:cBhvr>
                                        <p:cTn id="31" fill="hold"/>
                                        <p:tgtEl>
                                          <p:spTgt spid="63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0" presetID="1" grpId="9" fill="hold">
                                  <p:stCondLst>
                                    <p:cond delay="0"/>
                                  </p:stCondLst>
                                  <p:iterate type="el" backwards="0">
                                    <p:tmAbs val="0"/>
                                  </p:iterate>
                                  <p:childTnLst>
                                    <p:set>
                                      <p:cBhvr>
                                        <p:cTn id="35" fill="hold"/>
                                        <p:tgtEl>
                                          <p:spTgt spid="63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0" presetID="1" grpId="10" fill="hold">
                                  <p:stCondLst>
                                    <p:cond delay="0"/>
                                  </p:stCondLst>
                                  <p:iterate type="el" backwards="0">
                                    <p:tmAbs val="0"/>
                                  </p:iterate>
                                  <p:childTnLst>
                                    <p:set>
                                      <p:cBhvr>
                                        <p:cTn id="39" fill="hold"/>
                                        <p:tgtEl>
                                          <p:spTgt spid="59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Class="exit" nodeType="clickEffect" presetSubtype="0" presetID="1" grpId="11" fill="hold">
                                  <p:stCondLst>
                                    <p:cond delay="0"/>
                                  </p:stCondLst>
                                  <p:iterate type="el" backwards="0">
                                    <p:tmAbs val="0"/>
                                  </p:iterate>
                                  <p:childTnLst>
                                    <p:set>
                                      <p:cBhvr>
                                        <p:cTn id="43" fill="hold">
                                          <p:stCondLst>
                                            <p:cond delay="0"/>
                                          </p:stCondLst>
                                        </p:cTn>
                                        <p:tgtEl>
                                          <p:spTgt spid="641"/>
                                        </p:tgtEl>
                                        <p:attrNameLst>
                                          <p:attrName>style.visibility</p:attrName>
                                        </p:attrNameLst>
                                      </p:cBhvr>
                                      <p:to>
                                        <p:strVal val="hidden"/>
                                      </p:to>
                                    </p:set>
                                  </p:childTnLst>
                                </p:cTn>
                              </p:par>
                            </p:childTnLst>
                          </p:cTn>
                        </p:par>
                        <p:par>
                          <p:cTn id="44" fill="hold">
                            <p:stCondLst>
                              <p:cond delay="0"/>
                            </p:stCondLst>
                            <p:childTnLst>
                              <p:par>
                                <p:cTn id="45" presetClass="entr" nodeType="afterEffect" presetSubtype="0" presetID="1" grpId="12" fill="hold">
                                  <p:stCondLst>
                                    <p:cond delay="0"/>
                                  </p:stCondLst>
                                  <p:iterate type="el" backwards="0">
                                    <p:tmAbs val="0"/>
                                  </p:iterate>
                                  <p:childTnLst>
                                    <p:set>
                                      <p:cBhvr>
                                        <p:cTn id="46" fill="hold"/>
                                        <p:tgtEl>
                                          <p:spTgt spid="63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Class="exit" nodeType="clickEffect" presetID="9" grpId="13" fill="hold">
                                  <p:stCondLst>
                                    <p:cond delay="0"/>
                                  </p:stCondLst>
                                  <p:iterate type="el" backwards="0">
                                    <p:tmAbs val="0"/>
                                  </p:iterate>
                                  <p:childTnLst>
                                    <p:animEffect filter="dissolve" transition="out">
                                      <p:cBhvr>
                                        <p:cTn id="50" dur="200" fill="hold"/>
                                        <p:tgtEl>
                                          <p:spTgt spid="636"/>
                                        </p:tgtEl>
                                      </p:cBhvr>
                                    </p:animEffect>
                                    <p:set>
                                      <p:cBhvr>
                                        <p:cTn id="51" fill="hold">
                                          <p:stCondLst>
                                            <p:cond delay="199"/>
                                          </p:stCondLst>
                                        </p:cTn>
                                        <p:tgtEl>
                                          <p:spTgt spid="636"/>
                                        </p:tgtEl>
                                        <p:attrNameLst>
                                          <p:attrName>style.visibility</p:attrName>
                                        </p:attrNameLst>
                                      </p:cBhvr>
                                      <p:to>
                                        <p:strVal val="hidden"/>
                                      </p:to>
                                    </p:set>
                                  </p:childTnLst>
                                </p:cTn>
                              </p:par>
                            </p:childTnLst>
                          </p:cTn>
                        </p:par>
                        <p:par>
                          <p:cTn id="52" fill="hold">
                            <p:stCondLst>
                              <p:cond delay="200"/>
                            </p:stCondLst>
                            <p:childTnLst>
                              <p:par>
                                <p:cTn id="53" presetClass="exit" nodeType="afterEffect" presetID="9" grpId="14" fill="hold">
                                  <p:stCondLst>
                                    <p:cond delay="0"/>
                                  </p:stCondLst>
                                  <p:iterate type="el" backwards="0">
                                    <p:tmAbs val="0"/>
                                  </p:iterate>
                                  <p:childTnLst>
                                    <p:animEffect filter="dissolve" transition="out">
                                      <p:cBhvr>
                                        <p:cTn id="54" dur="200" fill="hold"/>
                                        <p:tgtEl>
                                          <p:spTgt spid="595"/>
                                        </p:tgtEl>
                                      </p:cBhvr>
                                    </p:animEffect>
                                    <p:set>
                                      <p:cBhvr>
                                        <p:cTn id="55" fill="hold">
                                          <p:stCondLst>
                                            <p:cond delay="199"/>
                                          </p:stCondLst>
                                        </p:cTn>
                                        <p:tgtEl>
                                          <p:spTgt spid="595"/>
                                        </p:tgtEl>
                                        <p:attrNameLst>
                                          <p:attrName>style.visibility</p:attrName>
                                        </p:attrNameLst>
                                      </p:cBhvr>
                                      <p:to>
                                        <p:strVal val="hidden"/>
                                      </p:to>
                                    </p:set>
                                  </p:childTnLst>
                                </p:cTn>
                              </p:par>
                            </p:childTnLst>
                          </p:cTn>
                        </p:par>
                        <p:par>
                          <p:cTn id="56" fill="hold">
                            <p:stCondLst>
                              <p:cond delay="400"/>
                            </p:stCondLst>
                            <p:childTnLst>
                              <p:par>
                                <p:cTn id="57" presetClass="exit" nodeType="afterEffect" presetID="9" grpId="15" fill="hold">
                                  <p:stCondLst>
                                    <p:cond delay="0"/>
                                  </p:stCondLst>
                                  <p:iterate type="el" backwards="0">
                                    <p:tmAbs val="0"/>
                                  </p:iterate>
                                  <p:childTnLst>
                                    <p:animEffect filter="dissolve" transition="out">
                                      <p:cBhvr>
                                        <p:cTn id="58" dur="200" fill="hold"/>
                                        <p:tgtEl>
                                          <p:spTgt spid="594"/>
                                        </p:tgtEl>
                                      </p:cBhvr>
                                    </p:animEffect>
                                    <p:set>
                                      <p:cBhvr>
                                        <p:cTn id="59" fill="hold">
                                          <p:stCondLst>
                                            <p:cond delay="199"/>
                                          </p:stCondLst>
                                        </p:cTn>
                                        <p:tgtEl>
                                          <p:spTgt spid="594"/>
                                        </p:tgtEl>
                                        <p:attrNameLst>
                                          <p:attrName>style.visibility</p:attrName>
                                        </p:attrNameLst>
                                      </p:cBhvr>
                                      <p:to>
                                        <p:strVal val="hidden"/>
                                      </p:to>
                                    </p:set>
                                  </p:childTnLst>
                                </p:cTn>
                              </p:par>
                            </p:childTnLst>
                          </p:cTn>
                        </p:par>
                        <p:par>
                          <p:cTn id="60" fill="hold">
                            <p:stCondLst>
                              <p:cond delay="600"/>
                            </p:stCondLst>
                            <p:childTnLst>
                              <p:par>
                                <p:cTn id="61" presetClass="exit" nodeType="afterEffect" presetID="9" grpId="16" fill="hold">
                                  <p:stCondLst>
                                    <p:cond delay="0"/>
                                  </p:stCondLst>
                                  <p:iterate type="el" backwards="0">
                                    <p:tmAbs val="0"/>
                                  </p:iterate>
                                  <p:childTnLst>
                                    <p:animEffect filter="dissolve" transition="out">
                                      <p:cBhvr>
                                        <p:cTn id="62" dur="200" fill="hold"/>
                                        <p:tgtEl>
                                          <p:spTgt spid="553"/>
                                        </p:tgtEl>
                                      </p:cBhvr>
                                    </p:animEffect>
                                    <p:set>
                                      <p:cBhvr>
                                        <p:cTn id="63" fill="hold">
                                          <p:stCondLst>
                                            <p:cond delay="199"/>
                                          </p:stCondLst>
                                        </p:cTn>
                                        <p:tgtEl>
                                          <p:spTgt spid="553"/>
                                        </p:tgtEl>
                                        <p:attrNameLst>
                                          <p:attrName>style.visibility</p:attrName>
                                        </p:attrNameLst>
                                      </p:cBhvr>
                                      <p:to>
                                        <p:strVal val="hidden"/>
                                      </p:to>
                                    </p:set>
                                  </p:childTnLst>
                                </p:cTn>
                              </p:par>
                            </p:childTnLst>
                          </p:cTn>
                        </p:par>
                        <p:par>
                          <p:cTn id="64" fill="hold">
                            <p:stCondLst>
                              <p:cond delay="800"/>
                            </p:stCondLst>
                            <p:childTnLst>
                              <p:par>
                                <p:cTn id="65" presetClass="exit" nodeType="afterEffect" presetID="9" grpId="17" fill="hold">
                                  <p:stCondLst>
                                    <p:cond delay="0"/>
                                  </p:stCondLst>
                                  <p:iterate type="el" backwards="0">
                                    <p:tmAbs val="0"/>
                                  </p:iterate>
                                  <p:childTnLst>
                                    <p:animEffect filter="dissolve" transition="out">
                                      <p:cBhvr>
                                        <p:cTn id="66" dur="200" fill="hold"/>
                                        <p:tgtEl>
                                          <p:spTgt spid="582"/>
                                        </p:tgtEl>
                                      </p:cBhvr>
                                    </p:animEffect>
                                    <p:set>
                                      <p:cBhvr>
                                        <p:cTn id="67" fill="hold">
                                          <p:stCondLst>
                                            <p:cond delay="199"/>
                                          </p:stCondLst>
                                        </p:cTn>
                                        <p:tgtEl>
                                          <p:spTgt spid="582"/>
                                        </p:tgtEl>
                                        <p:attrNameLst>
                                          <p:attrName>style.visibility</p:attrName>
                                        </p:attrNameLst>
                                      </p:cBhvr>
                                      <p:to>
                                        <p:strVal val="hidden"/>
                                      </p:to>
                                    </p:set>
                                  </p:childTnLst>
                                </p:cTn>
                              </p:par>
                            </p:childTnLst>
                          </p:cTn>
                        </p:par>
                        <p:par>
                          <p:cTn id="68" fill="hold">
                            <p:stCondLst>
                              <p:cond delay="1000"/>
                            </p:stCondLst>
                            <p:childTnLst>
                              <p:par>
                                <p:cTn id="69" presetClass="exit" nodeType="afterEffect" presetID="9" grpId="18" fill="hold">
                                  <p:stCondLst>
                                    <p:cond delay="0"/>
                                  </p:stCondLst>
                                  <p:iterate type="el" backwards="0">
                                    <p:tmAbs val="0"/>
                                  </p:iterate>
                                  <p:childTnLst>
                                    <p:animEffect filter="dissolve" transition="out">
                                      <p:cBhvr>
                                        <p:cTn id="70" dur="200" fill="hold"/>
                                        <p:tgtEl>
                                          <p:spTgt spid="630"/>
                                        </p:tgtEl>
                                      </p:cBhvr>
                                    </p:animEffect>
                                    <p:set>
                                      <p:cBhvr>
                                        <p:cTn id="71" fill="hold">
                                          <p:stCondLst>
                                            <p:cond delay="199"/>
                                          </p:stCondLst>
                                        </p:cTn>
                                        <p:tgtEl>
                                          <p:spTgt spid="630"/>
                                        </p:tgtEl>
                                        <p:attrNameLst>
                                          <p:attrName>style.visibility</p:attrName>
                                        </p:attrNameLst>
                                      </p:cBhvr>
                                      <p:to>
                                        <p:strVal val="hidden"/>
                                      </p:to>
                                    </p:set>
                                  </p:childTnLst>
                                </p:cTn>
                              </p:par>
                            </p:childTnLst>
                          </p:cTn>
                        </p:par>
                        <p:par>
                          <p:cTn id="72" fill="hold">
                            <p:stCondLst>
                              <p:cond delay="1200"/>
                            </p:stCondLst>
                            <p:childTnLst>
                              <p:par>
                                <p:cTn id="73" presetClass="exit" nodeType="afterEffect" presetID="9" grpId="19" fill="hold">
                                  <p:stCondLst>
                                    <p:cond delay="0"/>
                                  </p:stCondLst>
                                  <p:iterate type="el" backwards="0">
                                    <p:tmAbs val="0"/>
                                  </p:iterate>
                                  <p:childTnLst>
                                    <p:animEffect filter="dissolve" transition="out">
                                      <p:cBhvr>
                                        <p:cTn id="74" dur="200" fill="hold"/>
                                        <p:tgtEl>
                                          <p:spTgt spid="588"/>
                                        </p:tgtEl>
                                      </p:cBhvr>
                                    </p:animEffect>
                                    <p:set>
                                      <p:cBhvr>
                                        <p:cTn id="75" fill="hold">
                                          <p:stCondLst>
                                            <p:cond delay="199"/>
                                          </p:stCondLst>
                                        </p:cTn>
                                        <p:tgtEl>
                                          <p:spTgt spid="588"/>
                                        </p:tgtEl>
                                        <p:attrNameLst>
                                          <p:attrName>style.visibility</p:attrName>
                                        </p:attrNameLst>
                                      </p:cBhvr>
                                      <p:to>
                                        <p:strVal val="hidden"/>
                                      </p:to>
                                    </p:set>
                                  </p:childTnLst>
                                </p:cTn>
                              </p:par>
                            </p:childTnLst>
                          </p:cTn>
                        </p:par>
                        <p:par>
                          <p:cTn id="76" fill="hold">
                            <p:stCondLst>
                              <p:cond delay="1400"/>
                            </p:stCondLst>
                            <p:childTnLst>
                              <p:par>
                                <p:cTn id="77" presetClass="exit" nodeType="afterEffect" presetID="9" grpId="20" fill="hold">
                                  <p:stCondLst>
                                    <p:cond delay="0"/>
                                  </p:stCondLst>
                                  <p:iterate type="el" backwards="0">
                                    <p:tmAbs val="0"/>
                                  </p:iterate>
                                  <p:childTnLst>
                                    <p:animEffect filter="dissolve" transition="out">
                                      <p:cBhvr>
                                        <p:cTn id="78" dur="200" fill="hold"/>
                                        <p:tgtEl>
                                          <p:spTgt spid="586"/>
                                        </p:tgtEl>
                                      </p:cBhvr>
                                    </p:animEffect>
                                    <p:set>
                                      <p:cBhvr>
                                        <p:cTn id="79" fill="hold">
                                          <p:stCondLst>
                                            <p:cond delay="199"/>
                                          </p:stCondLst>
                                        </p:cTn>
                                        <p:tgtEl>
                                          <p:spTgt spid="586"/>
                                        </p:tgtEl>
                                        <p:attrNameLst>
                                          <p:attrName>style.visibility</p:attrName>
                                        </p:attrNameLst>
                                      </p:cBhvr>
                                      <p:to>
                                        <p:strVal val="hidden"/>
                                      </p:to>
                                    </p:set>
                                  </p:childTnLst>
                                </p:cTn>
                              </p:par>
                            </p:childTnLst>
                          </p:cTn>
                        </p:par>
                        <p:par>
                          <p:cTn id="80" fill="hold">
                            <p:stCondLst>
                              <p:cond delay="1600"/>
                            </p:stCondLst>
                            <p:childTnLst>
                              <p:par>
                                <p:cTn id="81" presetClass="exit" nodeType="afterEffect" presetID="9" grpId="21" fill="hold">
                                  <p:stCondLst>
                                    <p:cond delay="0"/>
                                  </p:stCondLst>
                                  <p:iterate type="el" backwards="0">
                                    <p:tmAbs val="0"/>
                                  </p:iterate>
                                  <p:childTnLst>
                                    <p:animEffect filter="dissolve" transition="out">
                                      <p:cBhvr>
                                        <p:cTn id="82" dur="200" fill="hold"/>
                                        <p:tgtEl>
                                          <p:spTgt spid="635"/>
                                        </p:tgtEl>
                                      </p:cBhvr>
                                    </p:animEffect>
                                    <p:set>
                                      <p:cBhvr>
                                        <p:cTn id="83" fill="hold">
                                          <p:stCondLst>
                                            <p:cond delay="199"/>
                                          </p:stCondLst>
                                        </p:cTn>
                                        <p:tgtEl>
                                          <p:spTgt spid="635"/>
                                        </p:tgtEl>
                                        <p:attrNameLst>
                                          <p:attrName>style.visibility</p:attrName>
                                        </p:attrNameLst>
                                      </p:cBhvr>
                                      <p:to>
                                        <p:strVal val="hidden"/>
                                      </p:to>
                                    </p:set>
                                  </p:childTnLst>
                                </p:cTn>
                              </p:par>
                            </p:childTnLst>
                          </p:cTn>
                        </p:par>
                        <p:par>
                          <p:cTn id="84" fill="hold">
                            <p:stCondLst>
                              <p:cond delay="1800"/>
                            </p:stCondLst>
                            <p:childTnLst>
                              <p:par>
                                <p:cTn id="85" presetClass="exit" nodeType="afterEffect" presetID="9" grpId="22" fill="hold">
                                  <p:stCondLst>
                                    <p:cond delay="0"/>
                                  </p:stCondLst>
                                  <p:iterate type="el" backwards="0">
                                    <p:tmAbs val="0"/>
                                  </p:iterate>
                                  <p:childTnLst>
                                    <p:animEffect filter="dissolve" transition="out">
                                      <p:cBhvr>
                                        <p:cTn id="86" dur="200" fill="hold"/>
                                        <p:tgtEl>
                                          <p:spTgt spid="579"/>
                                        </p:tgtEl>
                                      </p:cBhvr>
                                    </p:animEffect>
                                    <p:set>
                                      <p:cBhvr>
                                        <p:cTn id="87" fill="hold">
                                          <p:stCondLst>
                                            <p:cond delay="199"/>
                                          </p:stCondLst>
                                        </p:cTn>
                                        <p:tgtEl>
                                          <p:spTgt spid="579"/>
                                        </p:tgtEl>
                                        <p:attrNameLst>
                                          <p:attrName>style.visibility</p:attrName>
                                        </p:attrNameLst>
                                      </p:cBhvr>
                                      <p:to>
                                        <p:strVal val="hidden"/>
                                      </p:to>
                                    </p:set>
                                  </p:childTnLst>
                                </p:cTn>
                              </p:par>
                            </p:childTnLst>
                          </p:cTn>
                        </p:par>
                        <p:par>
                          <p:cTn id="88" fill="hold">
                            <p:stCondLst>
                              <p:cond delay="2000"/>
                            </p:stCondLst>
                            <p:childTnLst>
                              <p:par>
                                <p:cTn id="89" presetClass="exit" nodeType="afterEffect" presetID="9" grpId="23" fill="hold">
                                  <p:stCondLst>
                                    <p:cond delay="0"/>
                                  </p:stCondLst>
                                  <p:iterate type="el" backwards="0">
                                    <p:tmAbs val="0"/>
                                  </p:iterate>
                                  <p:childTnLst>
                                    <p:animEffect filter="dissolve" transition="out">
                                      <p:cBhvr>
                                        <p:cTn id="90" dur="200" fill="hold"/>
                                        <p:tgtEl>
                                          <p:spTgt spid="637"/>
                                        </p:tgtEl>
                                      </p:cBhvr>
                                    </p:animEffect>
                                    <p:set>
                                      <p:cBhvr>
                                        <p:cTn id="91" fill="hold">
                                          <p:stCondLst>
                                            <p:cond delay="199"/>
                                          </p:stCondLst>
                                        </p:cTn>
                                        <p:tgtEl>
                                          <p:spTgt spid="63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35" grpId="12"/>
      <p:bldP build="whole" bldLvl="1" animBg="1" rev="0" advAuto="0" spid="641" grpId="4"/>
      <p:bldP build="whole" bldLvl="1" animBg="1" rev="0" advAuto="0" spid="553" grpId="3"/>
      <p:bldP build="whole" bldLvl="1" animBg="1" rev="0" advAuto="0" spid="595" grpId="10"/>
      <p:bldP build="whole" bldLvl="1" animBg="1" rev="0" advAuto="0" spid="589" grpId="1"/>
      <p:bldP build="whole" bldLvl="1" animBg="1" rev="0" advAuto="0" spid="595" grpId="14"/>
      <p:bldP build="whole" bldLvl="1" animBg="1" rev="0" advAuto="0" spid="641" grpId="11"/>
      <p:bldP build="whole" bldLvl="1" animBg="1" rev="0" advAuto="0" spid="635" grpId="21"/>
      <p:bldP build="whole" bldLvl="1" animBg="1" rev="0" advAuto="0" spid="637" grpId="23"/>
      <p:bldP build="whole" bldLvl="1" animBg="1" rev="0" advAuto="0" spid="579" grpId="22"/>
      <p:bldP build="whole" bldLvl="1" animBg="1" rev="0" advAuto="0" spid="636" grpId="8"/>
      <p:bldP build="whole" bldLvl="1" animBg="1" rev="0" advAuto="0" spid="553" grpId="16"/>
      <p:bldP build="whole" bldLvl="1" animBg="1" rev="0" advAuto="0" spid="582" grpId="17"/>
      <p:bldP build="whole" bldLvl="1" animBg="1" rev="0" advAuto="0" spid="588" grpId="2"/>
      <p:bldP build="whole" bldLvl="1" animBg="1" rev="0" advAuto="0" spid="594" grpId="7"/>
      <p:bldP build="whole" bldLvl="1" animBg="1" rev="0" advAuto="0" spid="636" grpId="13"/>
      <p:bldP build="whole" bldLvl="1" animBg="1" rev="0" advAuto="0" spid="586" grpId="5"/>
      <p:bldP build="whole" bldLvl="1" animBg="1" rev="0" advAuto="0" spid="594" grpId="15"/>
      <p:bldP build="whole" bldLvl="1" animBg="1" rev="0" advAuto="0" spid="630" grpId="9"/>
      <p:bldP build="whole" bldLvl="1" animBg="1" rev="0" advAuto="0" spid="588" grpId="19"/>
      <p:bldP build="whole" bldLvl="1" animBg="1" rev="0" advAuto="0" spid="586" grpId="20"/>
      <p:bldP build="whole" bldLvl="1" animBg="1" rev="0" advAuto="0" spid="637" grpId="6"/>
      <p:bldP build="whole" bldLvl="1" animBg="1" rev="0" advAuto="0" spid="630" grpId="18"/>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654" name="Slide Number"/>
          <p:cNvSpPr txBox="1"/>
          <p:nvPr>
            <p:ph type="sldNum" sz="quarter" idx="2"/>
          </p:nvPr>
        </p:nvSpPr>
        <p:spPr>
          <a:xfrm>
            <a:off x="24111495" y="13211409"/>
            <a:ext cx="241438"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55"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656" name="Line"/>
          <p:cNvSpPr/>
          <p:nvPr/>
        </p:nvSpPr>
        <p:spPr>
          <a:xfrm>
            <a:off x="7612598" y="7049061"/>
            <a:ext cx="661776" cy="1"/>
          </a:xfrm>
          <a:prstGeom prst="line">
            <a:avLst/>
          </a:prstGeom>
          <a:ln w="127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pSp>
        <p:nvGrpSpPr>
          <p:cNvPr id="661" name="Group"/>
          <p:cNvGrpSpPr/>
          <p:nvPr/>
        </p:nvGrpSpPr>
        <p:grpSpPr>
          <a:xfrm>
            <a:off x="1185290" y="3315211"/>
            <a:ext cx="6377147" cy="4952979"/>
            <a:chOff x="12700" y="0"/>
            <a:chExt cx="6377145" cy="4952977"/>
          </a:xfrm>
        </p:grpSpPr>
        <p:graphicFrame>
          <p:nvGraphicFramePr>
            <p:cNvPr id="657" name="Table 1-1-1-1-1-1"/>
            <p:cNvGraphicFramePr/>
            <p:nvPr/>
          </p:nvGraphicFramePr>
          <p:xfrm>
            <a:off x="510177" y="3173627"/>
            <a:ext cx="5813813" cy="177935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155588"/>
                  <a:gridCol w="2577245"/>
                  <a:gridCol w="2068278"/>
                </a:tblGrid>
                <a:tr h="605708">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C1</a:t>
                        </a:r>
                        <a:br>
                          <a:rPr b="0">
                            <a:solidFill>
                              <a:srgbClr val="FDFF88"/>
                            </a:solidFill>
                          </a:rPr>
                        </a:br>
                        <a:r>
                          <a:rPr b="0">
                            <a:solidFill>
                              <a:srgbClr val="FFFFFF"/>
                            </a:solidFill>
                          </a:rPr>
                          <a:t>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C2</a:t>
                        </a:r>
                        <a:br>
                          <a:rPr b="0">
                            <a:solidFill>
                              <a:srgbClr val="FDFF88"/>
                            </a:solidFill>
                          </a:rPr>
                        </a:br>
                        <a:r>
                          <a:rPr b="0">
                            <a:solidFill>
                              <a:srgbClr val="FFFFFF"/>
                            </a:solidFill>
                          </a:rPr>
                          <a:t>Nullable(String)</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C3</a:t>
                        </a:r>
                        <a:br>
                          <a:rPr b="0">
                            <a:solidFill>
                              <a:srgbClr val="FDFF88"/>
                            </a:solidFill>
                          </a:rPr>
                        </a:br>
                        <a:r>
                          <a:rPr b="0">
                            <a:solidFill>
                              <a:srgbClr val="FFFFFF"/>
                            </a:solidFill>
                          </a:rPr>
                          <a:t>Array(Int64)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0">
                        <a:miter lim="400000"/>
                      </a:lnB>
                      <a:solidFill>
                        <a:srgbClr val="434343"/>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[23,24]</a:t>
                        </a:r>
                      </a:p>
                    </a:txBody>
                    <a:tcPr marL="0" marR="0" marT="0" marB="0" anchor="ctr" anchorCtr="0" horzOverflow="overflow">
                      <a:lnL w="12700">
                        <a:solidFill>
                          <a:srgbClr val="000000"/>
                        </a:solidFill>
                        <a:miter lim="400000"/>
                      </a:lnL>
                      <a:lnR w="12700">
                        <a:solidFill>
                          <a:srgbClr val="000000"/>
                        </a:solidFill>
                        <a:miter lim="400000"/>
                      </a:lnR>
                      <a:lnT w="0">
                        <a:miter lim="400000"/>
                      </a:lnT>
                      <a:lnB w="12700">
                        <a:solidFill>
                          <a:srgbClr val="000000"/>
                        </a:solidFill>
                        <a:miter lim="400000"/>
                      </a:lnB>
                      <a:solidFill>
                        <a:srgbClr val="FDFF88"/>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NULL</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r h="386980">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[26,27]</a:t>
                        </a:r>
                      </a:p>
                    </a:txBody>
                    <a:tcPr marL="0" marR="0" marT="0" marB="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FDFF88"/>
                      </a:solidFill>
                    </a:tcPr>
                  </a:tc>
                </a:tr>
              </a:tbl>
            </a:graphicData>
          </a:graphic>
        </p:graphicFrame>
        <p:graphicFrame>
          <p:nvGraphicFramePr>
            <p:cNvPr id="658" name="Table 1-1-1-1-1-1-1-1-1-1-1-2"/>
            <p:cNvGraphicFramePr/>
            <p:nvPr/>
          </p:nvGraphicFramePr>
          <p:xfrm>
            <a:off x="12700" y="3098460"/>
            <a:ext cx="42590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9408"/>
                </a:tblGrid>
                <a:tr h="603572">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80056"/>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659" name="ClickHouse table with fixed data type columns"/>
            <p:cNvSpPr txBox="1"/>
            <p:nvPr/>
          </p:nvSpPr>
          <p:spPr>
            <a:xfrm>
              <a:off x="1099054" y="2098652"/>
              <a:ext cx="4623358" cy="9412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lnSpc>
                  <a:spcPct val="100000"/>
                </a:lnSpc>
                <a:spcBef>
                  <a:spcPts val="0"/>
                </a:spcBef>
                <a:defRPr sz="2600">
                  <a:solidFill>
                    <a:srgbClr val="A9A9A9"/>
                  </a:solidFill>
                  <a:latin typeface="Helvetica"/>
                  <a:ea typeface="Helvetica"/>
                  <a:cs typeface="Helvetica"/>
                  <a:sym typeface="Helvetica"/>
                </a:defRPr>
              </a:pPr>
              <a:r>
                <a:t>ClickHouse table</a:t>
              </a:r>
              <a:br/>
              <a:r>
                <a:t>with fixed data type columns</a:t>
              </a:r>
            </a:p>
          </p:txBody>
        </p:sp>
        <p:sp>
          <p:nvSpPr>
            <p:cNvPr id="660" name="One fixed data type  per table column"/>
            <p:cNvSpPr txBox="1"/>
            <p:nvPr/>
          </p:nvSpPr>
          <p:spPr>
            <a:xfrm>
              <a:off x="431621" y="0"/>
              <a:ext cx="5958225" cy="15396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defRPr sz="3600">
                  <a:solidFill>
                    <a:srgbClr val="A9A9A9"/>
                  </a:solidFill>
                  <a:latin typeface="Helvetica"/>
                  <a:ea typeface="Helvetica"/>
                  <a:cs typeface="Helvetica"/>
                  <a:sym typeface="Helvetica"/>
                </a:defRPr>
              </a:pPr>
              <a:r>
                <a:t>One fixed data type </a:t>
              </a:r>
              <a:br/>
              <a:r>
                <a:t>per table column</a:t>
              </a:r>
            </a:p>
          </p:txBody>
        </p:sp>
      </p:grpSp>
      <p:grpSp>
        <p:nvGrpSpPr>
          <p:cNvPr id="690" name="Group"/>
          <p:cNvGrpSpPr/>
          <p:nvPr/>
        </p:nvGrpSpPr>
        <p:grpSpPr>
          <a:xfrm>
            <a:off x="8403092" y="3315211"/>
            <a:ext cx="7849490" cy="6303151"/>
            <a:chOff x="0" y="0"/>
            <a:chExt cx="7849489" cy="6303149"/>
          </a:xfrm>
        </p:grpSpPr>
        <p:sp>
          <p:nvSpPr>
            <p:cNvPr id="662" name="0"/>
            <p:cNvSpPr txBox="1"/>
            <p:nvPr/>
          </p:nvSpPr>
          <p:spPr>
            <a:xfrm>
              <a:off x="5142353" y="3827395"/>
              <a:ext cx="171448" cy="30255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0</a:t>
              </a:r>
            </a:p>
          </p:txBody>
        </p:sp>
        <p:sp>
          <p:nvSpPr>
            <p:cNvPr id="663" name="1"/>
            <p:cNvSpPr txBox="1"/>
            <p:nvPr/>
          </p:nvSpPr>
          <p:spPr>
            <a:xfrm>
              <a:off x="5150556" y="4215003"/>
              <a:ext cx="171447" cy="3025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1</a:t>
              </a:r>
            </a:p>
          </p:txBody>
        </p:sp>
        <p:sp>
          <p:nvSpPr>
            <p:cNvPr id="664" name="2"/>
            <p:cNvSpPr txBox="1"/>
            <p:nvPr/>
          </p:nvSpPr>
          <p:spPr>
            <a:xfrm>
              <a:off x="5148067" y="4595196"/>
              <a:ext cx="171448" cy="30255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700" tIns="12700" rIns="12700" bIns="12700" numCol="1" anchor="ctr">
              <a:noAutofit/>
            </a:bodyPr>
            <a:lstStyle>
              <a:lvl1pPr algn="ctr">
                <a:lnSpc>
                  <a:spcPct val="100000"/>
                </a:lnSpc>
                <a:spcBef>
                  <a:spcPts val="0"/>
                </a:spcBef>
                <a:defRPr sz="1200">
                  <a:solidFill>
                    <a:srgbClr val="000000"/>
                  </a:solidFill>
                  <a:latin typeface="Helvetica"/>
                  <a:ea typeface="Helvetica"/>
                  <a:cs typeface="Helvetica"/>
                  <a:sym typeface="Helvetica"/>
                </a:defRPr>
              </a:lvl1pPr>
            </a:lstStyle>
            <a:p>
              <a:pPr defTabSz="914400"/>
              <a:r>
                <a:t>2</a:t>
              </a:r>
            </a:p>
          </p:txBody>
        </p:sp>
        <p:sp>
          <p:nvSpPr>
            <p:cNvPr id="665" name="Rounded Rectangle"/>
            <p:cNvSpPr/>
            <p:nvPr/>
          </p:nvSpPr>
          <p:spPr>
            <a:xfrm>
              <a:off x="0" y="1874115"/>
              <a:ext cx="7849490" cy="4429035"/>
            </a:xfrm>
            <a:prstGeom prst="roundRect">
              <a:avLst>
                <a:gd name="adj" fmla="val 2875"/>
              </a:avLst>
            </a:prstGeom>
            <a:solidFill>
              <a:srgbClr val="27292D"/>
            </a:solidFill>
            <a:ln w="12700" cap="flat">
              <a:noFill/>
              <a:miter lim="400000"/>
            </a:ln>
            <a:effectLst/>
          </p:spPr>
          <p:txBody>
            <a:bodyPr wrap="square" lIns="50800" tIns="50800" rIns="50800" bIns="50800" numCol="1" anchor="ctr">
              <a:noAutofit/>
            </a:bodyP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666" name="Rounded Rectangle"/>
            <p:cNvSpPr/>
            <p:nvPr/>
          </p:nvSpPr>
          <p:spPr>
            <a:xfrm>
              <a:off x="2087366" y="3004283"/>
              <a:ext cx="2199767" cy="2870898"/>
            </a:xfrm>
            <a:prstGeom prst="roundRect">
              <a:avLst>
                <a:gd name="adj" fmla="val 5231"/>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667" name="Rounded Rectangle"/>
            <p:cNvSpPr/>
            <p:nvPr/>
          </p:nvSpPr>
          <p:spPr>
            <a:xfrm>
              <a:off x="4418313" y="2997659"/>
              <a:ext cx="2903737" cy="2884146"/>
            </a:xfrm>
            <a:prstGeom prst="roundRect">
              <a:avLst>
                <a:gd name="adj" fmla="val 3990"/>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sp>
          <p:nvSpPr>
            <p:cNvPr id="668" name="Rounded Rectangle"/>
            <p:cNvSpPr/>
            <p:nvPr/>
          </p:nvSpPr>
          <p:spPr>
            <a:xfrm>
              <a:off x="527439" y="2997659"/>
              <a:ext cx="1428743" cy="2884146"/>
            </a:xfrm>
            <a:prstGeom prst="roundRect">
              <a:avLst>
                <a:gd name="adj" fmla="val 8054"/>
              </a:avLst>
            </a:prstGeom>
            <a:noFill/>
            <a:ln w="9525" cap="flat">
              <a:solidFill>
                <a:srgbClr val="6C6C6C"/>
              </a:solidFill>
              <a:prstDash val="sysDot"/>
              <a:miter lim="400000"/>
            </a:ln>
            <a:effectLst/>
          </p:spPr>
          <p:txBody>
            <a:bodyPr wrap="square" lIns="50800" tIns="50800" rIns="50800" bIns="50800" numCol="1" anchor="ctr">
              <a:noAutofit/>
            </a:bodyPr>
            <a:lstStyle/>
            <a:p>
              <a:pPr algn="ctr" defTabSz="825500">
                <a:lnSpc>
                  <a:spcPct val="100000"/>
                </a:lnSpc>
                <a:spcBef>
                  <a:spcPts val="0"/>
                </a:spcBef>
                <a:defRPr sz="3200">
                  <a:solidFill>
                    <a:srgbClr val="000000"/>
                  </a:solidFill>
                  <a:latin typeface="Helvetica Neue Medium"/>
                  <a:ea typeface="Helvetica Neue Medium"/>
                  <a:cs typeface="Helvetica Neue Medium"/>
                  <a:sym typeface="Helvetica Neue Medium"/>
                </a:defRPr>
              </a:pPr>
            </a:p>
          </p:txBody>
        </p:sp>
        <p:graphicFrame>
          <p:nvGraphicFramePr>
            <p:cNvPr id="669" name="Table 1-1-1-1-1-1-1-2"/>
            <p:cNvGraphicFramePr/>
            <p:nvPr/>
          </p:nvGraphicFramePr>
          <p:xfrm>
            <a:off x="3365131" y="3175887"/>
            <a:ext cx="81395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3572">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C2.bin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foo</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20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670" name="Table 1-1-1-1-1-1-1-2-1"/>
            <p:cNvGraphicFramePr/>
            <p:nvPr/>
          </p:nvGraphicFramePr>
          <p:xfrm>
            <a:off x="2613067" y="3175887"/>
            <a:ext cx="596273"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96271"/>
                </a:tblGrid>
                <a:tr h="603572">
                  <a:tc>
                    <a:txBody>
                      <a:bodyPr/>
                      <a:lstStyle/>
                      <a:p>
                        <a:pPr algn="ctr" defTabSz="914400">
                          <a:lnSpc>
                            <a:spcPct val="70000"/>
                          </a:lnSpc>
                          <a:spcBef>
                            <a:spcPts val="0"/>
                          </a:spcBef>
                          <a:defRPr b="1" sz="1800">
                            <a:solidFill>
                              <a:srgbClr val="A9A9A9"/>
                            </a:solidFill>
                            <a:latin typeface="Helvetica"/>
                            <a:ea typeface="Helvetica"/>
                            <a:cs typeface="Helvetica"/>
                            <a:sym typeface="Helvetica"/>
                          </a:defRPr>
                        </a:pPr>
                        <a:r>
                          <a:rPr b="0"/>
                          <a:t>C2</a:t>
                        </a:r>
                        <a:br>
                          <a:rPr b="0"/>
                        </a:br>
                        <a:r>
                          <a:rPr b="0"/>
                          <a:t>.null</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671" name="Table 1-1-1-1-1-1-1-1-1-1-1"/>
            <p:cNvGraphicFramePr/>
            <p:nvPr/>
          </p:nvGraphicFramePr>
          <p:xfrm>
            <a:off x="2122251" y="3175887"/>
            <a:ext cx="42590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9408"/>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672" name="Table 1-1-1-1-1-1-1-2-1-1"/>
            <p:cNvGraphicFramePr/>
            <p:nvPr/>
          </p:nvGraphicFramePr>
          <p:xfrm>
            <a:off x="4916110" y="3170691"/>
            <a:ext cx="605737"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05736"/>
                </a:tblGrid>
                <a:tr h="603572">
                  <a:tc>
                    <a:txBody>
                      <a:bodyPr/>
                      <a:lstStyle/>
                      <a:p>
                        <a:pPr algn="ctr" defTabSz="914400">
                          <a:lnSpc>
                            <a:spcPct val="70000"/>
                          </a:lnSpc>
                          <a:spcBef>
                            <a:spcPts val="0"/>
                          </a:spcBef>
                          <a:defRPr b="1" sz="1500">
                            <a:solidFill>
                              <a:srgbClr val="A9A9A9"/>
                            </a:solidFill>
                            <a:latin typeface="Helvetica"/>
                            <a:ea typeface="Helvetica"/>
                            <a:cs typeface="Helvetica"/>
                            <a:sym typeface="Helvetica"/>
                          </a:defRPr>
                        </a:pPr>
                        <a:r>
                          <a:rPr b="0"/>
                          <a:t>C3</a:t>
                        </a:r>
                        <a:br>
                          <a:rPr b="0"/>
                        </a:br>
                        <a:r>
                          <a:rPr b="0"/>
                          <a:t>.size0</a:t>
                        </a:r>
                        <a:br>
                          <a:rPr b="0"/>
                        </a:br>
                        <a:r>
                          <a:rPr b="0"/>
                          <a:t>.bin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solidFill>
                        <a:srgbClr val="919292"/>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solidFill>
                        <a:srgbClr val="919292"/>
                      </a:solidFill>
                    </a:tcPr>
                  </a:tc>
                </a:tr>
              </a:tbl>
            </a:graphicData>
          </a:graphic>
        </p:graphicFrame>
        <p:graphicFrame>
          <p:nvGraphicFramePr>
            <p:cNvPr id="673" name="Table 1-1-1-1-1-1-1-2-2"/>
            <p:cNvGraphicFramePr/>
            <p:nvPr/>
          </p:nvGraphicFramePr>
          <p:xfrm>
            <a:off x="5799888" y="3170691"/>
            <a:ext cx="813959" cy="25365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4733">
                  <a:tc>
                    <a:txBody>
                      <a:bodyPr/>
                      <a:lstStyle/>
                      <a:p>
                        <a:pPr algn="ctr" defTabSz="914400">
                          <a:lnSpc>
                            <a:spcPct val="100000"/>
                          </a:lnSpc>
                          <a:spcBef>
                            <a:spcPts val="0"/>
                          </a:spcBef>
                          <a:defRPr b="1" sz="1900">
                            <a:solidFill>
                              <a:srgbClr val="A9A9A9"/>
                            </a:solidFill>
                            <a:latin typeface="Helvetica"/>
                            <a:ea typeface="Helvetica"/>
                            <a:cs typeface="Helvetica"/>
                            <a:sym typeface="Helvetica"/>
                          </a:defRPr>
                        </a:pPr>
                        <a:r>
                          <a:rPr b="0">
                            <a:solidFill>
                              <a:srgbClr val="FDFF88"/>
                            </a:solidFill>
                          </a:rPr>
                          <a:t>C3.bin</a:t>
                        </a:r>
                      </a:p>
                    </a:txBody>
                    <a:tcPr marL="0" marR="0" marT="0" marB="0" anchor="ctr" anchorCtr="0" horzOverflow="overflow">
                      <a:lnL w="0">
                        <a:miter lim="400000"/>
                      </a:lnL>
                      <a:lnR w="0">
                        <a:miter lim="400000"/>
                      </a:lnR>
                      <a:lnT w="0">
                        <a:miter lim="400000"/>
                      </a:lnT>
                      <a:lnB w="0">
                        <a:miter lim="400000"/>
                      </a:lnB>
                      <a:solidFill>
                        <a:srgbClr val="434343"/>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23</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24</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25</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26</a:t>
                        </a:r>
                      </a:p>
                    </a:txBody>
                    <a:tcPr marL="0" marR="0" marT="0" marB="0" anchor="ctr" anchorCtr="0" horzOverflow="overflow">
                      <a:lnL w="0">
                        <a:miter lim="400000"/>
                      </a:lnL>
                      <a:lnR w="0">
                        <a:miter lim="400000"/>
                      </a:lnR>
                      <a:lnT w="0">
                        <a:miter lim="400000"/>
                      </a:lnT>
                      <a:lnB w="0">
                        <a:miter lim="400000"/>
                      </a:lnB>
                      <a:solidFill>
                        <a:srgbClr val="FDFF88"/>
                      </a:solidFill>
                    </a:tcPr>
                  </a:tc>
                </a:tr>
                <a:tr h="386357">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27</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674" name="Table 1-1-1-1-1-1-1-1-1-1-1-1-1"/>
            <p:cNvGraphicFramePr/>
            <p:nvPr/>
          </p:nvGraphicFramePr>
          <p:xfrm>
            <a:off x="4424274" y="3170691"/>
            <a:ext cx="416445"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79943"/>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graphicFrame>
          <p:nvGraphicFramePr>
            <p:cNvPr id="675" name="Table 1-1-1-1-1-1-1-1-1-1-1-1-1-1"/>
            <p:cNvGraphicFramePr/>
            <p:nvPr/>
          </p:nvGraphicFramePr>
          <p:xfrm>
            <a:off x="6617976" y="3170691"/>
            <a:ext cx="624667" cy="25365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8965"/>
                </a:tblGrid>
                <a:tr h="604733">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offset</a:t>
                        </a:r>
                      </a:p>
                    </a:txBody>
                    <a:tcPr marL="0" marR="0" marT="0" marB="0" anchor="b"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3</a:t>
                        </a:r>
                      </a:p>
                    </a:txBody>
                    <a:tcPr marL="0" marR="0" marT="0" marB="0" anchor="ctr" anchorCtr="0" horzOverflow="overflow">
                      <a:lnL w="0">
                        <a:miter lim="400000"/>
                      </a:lnL>
                      <a:lnR w="0">
                        <a:miter lim="400000"/>
                      </a:lnR>
                      <a:lnT w="0">
                        <a:miter lim="400000"/>
                      </a:lnT>
                      <a:lnB w="0">
                        <a:miter lim="400000"/>
                      </a:lnB>
                    </a:tcPr>
                  </a:tc>
                </a:tr>
                <a:tr h="386357">
                  <a:tc>
                    <a:txBody>
                      <a:bodyPr/>
                      <a:lstStyle/>
                      <a:p>
                        <a:pP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4</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676" name="Rectangle"/>
            <p:cNvSpPr/>
            <p:nvPr/>
          </p:nvSpPr>
          <p:spPr>
            <a:xfrm>
              <a:off x="6036570" y="3856985"/>
              <a:ext cx="340168" cy="630588"/>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677" name="Rectangle"/>
            <p:cNvSpPr/>
            <p:nvPr/>
          </p:nvSpPr>
          <p:spPr>
            <a:xfrm>
              <a:off x="6036570" y="5005373"/>
              <a:ext cx="340168" cy="630588"/>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sp>
          <p:nvSpPr>
            <p:cNvPr id="678" name="Rectangle"/>
            <p:cNvSpPr/>
            <p:nvPr/>
          </p:nvSpPr>
          <p:spPr>
            <a:xfrm>
              <a:off x="6036570" y="4562615"/>
              <a:ext cx="340168" cy="367714"/>
            </a:xfrm>
            <a:prstGeom prst="rect">
              <a:avLst/>
            </a:prstGeom>
            <a:noFill/>
            <a:ln w="9525" cap="flat">
              <a:solidFill>
                <a:srgbClr val="6C6C6C"/>
              </a:solidFill>
              <a:prstDash val="sysDot"/>
              <a:miter lim="400000"/>
            </a:ln>
            <a:effectLst/>
          </p:spPr>
          <p:txBody>
            <a:bodyPr wrap="square" lIns="25400" tIns="25400" rIns="25400" bIns="25400" numCol="1" anchor="ctr">
              <a:noAutofit/>
            </a:bodyPr>
            <a:lstStyle/>
            <a:p>
              <a:pPr algn="ctr" defTabSz="228600">
                <a:lnSpc>
                  <a:spcPct val="100000"/>
                </a:lnSpc>
                <a:spcBef>
                  <a:spcPts val="0"/>
                </a:spcBef>
                <a:defRPr sz="1600">
                  <a:latin typeface="Graphik Medium"/>
                  <a:ea typeface="Graphik Medium"/>
                  <a:cs typeface="Graphik Medium"/>
                  <a:sym typeface="Graphik Medium"/>
                </a:defRPr>
              </a:pPr>
            </a:p>
          </p:txBody>
        </p:sp>
        <p:cxnSp>
          <p:nvCxnSpPr>
            <p:cNvPr id="679" name="Connection Line"/>
            <p:cNvCxnSpPr>
              <a:stCxn id="662" idx="0"/>
              <a:endCxn id="676" idx="0"/>
            </p:cNvCxnSpPr>
            <p:nvPr/>
          </p:nvCxnSpPr>
          <p:spPr>
            <a:xfrm>
              <a:off x="5228076" y="3978671"/>
              <a:ext cx="978578" cy="193609"/>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cxnSp>
          <p:nvCxnSpPr>
            <p:cNvPr id="680" name="Connection Line"/>
            <p:cNvCxnSpPr>
              <a:stCxn id="663" idx="0"/>
              <a:endCxn id="678" idx="0"/>
            </p:cNvCxnSpPr>
            <p:nvPr/>
          </p:nvCxnSpPr>
          <p:spPr>
            <a:xfrm>
              <a:off x="5236279" y="4366280"/>
              <a:ext cx="970375" cy="380193"/>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cxnSp>
          <p:nvCxnSpPr>
            <p:cNvPr id="681" name="Connection Line"/>
            <p:cNvCxnSpPr>
              <a:stCxn id="664" idx="0"/>
              <a:endCxn id="677" idx="0"/>
            </p:cNvCxnSpPr>
            <p:nvPr/>
          </p:nvCxnSpPr>
          <p:spPr>
            <a:xfrm>
              <a:off x="5233791" y="4746472"/>
              <a:ext cx="972863" cy="574196"/>
            </a:xfrm>
            <a:prstGeom prst="straightConnector1">
              <a:avLst/>
            </a:prstGeom>
            <a:ln w="12700"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cxnSp>
        <p:graphicFrame>
          <p:nvGraphicFramePr>
            <p:cNvPr id="682" name="Table 1-1-1-1-1-1-1-2-3"/>
            <p:cNvGraphicFramePr/>
            <p:nvPr/>
          </p:nvGraphicFramePr>
          <p:xfrm>
            <a:off x="1043231" y="3175887"/>
            <a:ext cx="813959"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13958"/>
                </a:tblGrid>
                <a:tr h="603572">
                  <a:tc>
                    <a:txBody>
                      <a:bodyPr/>
                      <a:lstStyle/>
                      <a:p>
                        <a:pPr algn="ctr" defTabSz="914400">
                          <a:lnSpc>
                            <a:spcPct val="100000"/>
                          </a:lnSpc>
                          <a:spcBef>
                            <a:spcPts val="0"/>
                          </a:spcBef>
                          <a:defRPr b="1" sz="2000">
                            <a:solidFill>
                              <a:srgbClr val="A9A9A9"/>
                            </a:solidFill>
                            <a:latin typeface="Helvetica"/>
                            <a:ea typeface="Helvetica"/>
                            <a:cs typeface="Helvetica"/>
                            <a:sym typeface="Helvetica"/>
                          </a:defRPr>
                        </a:pPr>
                        <a:r>
                          <a:rPr b="0">
                            <a:solidFill>
                              <a:srgbClr val="FDFF88"/>
                            </a:solidFill>
                          </a:rPr>
                          <a:t>C1.bin</a:t>
                        </a:r>
                      </a:p>
                    </a:txBody>
                    <a:tcPr marL="0" marR="0" marT="0" marB="0" anchor="ctr" anchorCtr="0" horzOverflow="overflow">
                      <a:lnL w="0">
                        <a:miter lim="400000"/>
                      </a:lnL>
                      <a:lnR w="0">
                        <a:miter lim="400000"/>
                      </a:lnR>
                      <a:lnT w="0">
                        <a:miter lim="400000"/>
                      </a:lnT>
                      <a:lnB w="0">
                        <a:miter lim="400000"/>
                      </a:lnB>
                      <a:solidFill>
                        <a:srgbClr val="434343"/>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42</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43</a:t>
                        </a:r>
                      </a:p>
                    </a:txBody>
                    <a:tcPr marL="0" marR="0" marT="0" marB="0" anchor="ctr" anchorCtr="0" horzOverflow="overflow">
                      <a:lnL w="0">
                        <a:miter lim="400000"/>
                      </a:lnL>
                      <a:lnR w="0">
                        <a:miter lim="400000"/>
                      </a:lnR>
                      <a:lnT w="0">
                        <a:miter lim="400000"/>
                      </a:lnT>
                      <a:lnB w="0">
                        <a:miter lim="400000"/>
                      </a:lnB>
                      <a:solidFill>
                        <a:srgbClr val="FDFF88"/>
                      </a:solidFill>
                    </a:tcPr>
                  </a:tc>
                </a:tr>
                <a:tr h="385616">
                  <a:tc>
                    <a:txBody>
                      <a:bodyPr/>
                      <a:lstStyle/>
                      <a:p>
                        <a:pPr algn="ctr" defTabSz="914400">
                          <a:lnSpc>
                            <a:spcPct val="100000"/>
                          </a:lnSpc>
                          <a:spcBef>
                            <a:spcPts val="0"/>
                          </a:spcBef>
                          <a:defRPr sz="1800">
                            <a:solidFill>
                              <a:srgbClr val="000000"/>
                            </a:solidFill>
                          </a:defRPr>
                        </a:pPr>
                        <a:r>
                          <a:rPr sz="2000">
                            <a:latin typeface="Helvetica"/>
                            <a:ea typeface="Helvetica"/>
                            <a:cs typeface="Helvetica"/>
                            <a:sym typeface="Helvetica"/>
                          </a:rPr>
                          <a:t>44</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683" name="Table 1-1-1-1-1-1-1-1-1-1-1-1-2"/>
            <p:cNvGraphicFramePr/>
            <p:nvPr/>
          </p:nvGraphicFramePr>
          <p:xfrm>
            <a:off x="553273" y="3175887"/>
            <a:ext cx="416445" cy="176042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79943"/>
                </a:tblGrid>
                <a:tr h="603572">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row</a:t>
                        </a:r>
                      </a:p>
                    </a:txBody>
                    <a:tcPr marL="0" marR="0" marT="0" marB="0" anchor="b"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0</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1</a:t>
                        </a:r>
                      </a:p>
                    </a:txBody>
                    <a:tcPr marL="0" marR="0" marT="0" marB="0" anchor="ctr" anchorCtr="0" horzOverflow="overflow">
                      <a:lnL w="0">
                        <a:miter lim="400000"/>
                      </a:lnL>
                      <a:lnR w="0">
                        <a:miter lim="400000"/>
                      </a:lnR>
                      <a:lnT w="0">
                        <a:miter lim="400000"/>
                      </a:lnT>
                      <a:lnB w="0">
                        <a:miter lim="400000"/>
                      </a:lnB>
                    </a:tcPr>
                  </a:tc>
                </a:tr>
                <a:tr h="385616">
                  <a:tc>
                    <a:txBody>
                      <a:bodyPr/>
                      <a:lstStyle/>
                      <a:p>
                        <a:pPr algn="r" defTabSz="914400">
                          <a:lnSpc>
                            <a:spcPct val="100000"/>
                          </a:lnSpc>
                          <a:spcBef>
                            <a:spcPts val="0"/>
                          </a:spcBef>
                          <a:defRPr sz="1800">
                            <a:solidFill>
                              <a:srgbClr val="000000"/>
                            </a:solidFill>
                          </a:defRPr>
                        </a:pPr>
                        <a:r>
                          <a:rPr sz="2000">
                            <a:solidFill>
                              <a:srgbClr val="A9A9A9">
                                <a:alpha val="50000"/>
                              </a:srgbClr>
                            </a:solidFill>
                            <a:latin typeface="Helvetica"/>
                            <a:ea typeface="Helvetica"/>
                            <a:cs typeface="Helvetica"/>
                            <a:sym typeface="Helvetica"/>
                          </a:rPr>
                          <a:t>2</a:t>
                        </a:r>
                      </a:p>
                    </a:txBody>
                    <a:tcPr marL="0" marR="0" marT="0" marB="0" anchor="ctr" anchorCtr="0" horzOverflow="overflow">
                      <a:lnL w="0">
                        <a:miter lim="400000"/>
                      </a:lnL>
                      <a:lnR w="0">
                        <a:miter lim="400000"/>
                      </a:lnR>
                      <a:lnT w="0">
                        <a:miter lim="400000"/>
                      </a:lnT>
                      <a:lnB w="0">
                        <a:miter lim="400000"/>
                      </a:lnB>
                    </a:tcPr>
                  </a:tc>
                </a:tr>
              </a:tbl>
            </a:graphicData>
          </a:graphic>
        </p:graphicFrame>
        <p:sp>
          <p:nvSpPr>
            <p:cNvPr id="684" name="Storage"/>
            <p:cNvSpPr txBox="1"/>
            <p:nvPr/>
          </p:nvSpPr>
          <p:spPr>
            <a:xfrm>
              <a:off x="254432" y="2101134"/>
              <a:ext cx="1366233" cy="53787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700">
                  <a:solidFill>
                    <a:srgbClr val="A9A9A9"/>
                  </a:solidFill>
                  <a:latin typeface="Helvetica"/>
                  <a:ea typeface="Helvetica"/>
                  <a:cs typeface="Helvetica"/>
                  <a:sym typeface="Helvetica"/>
                </a:defRPr>
              </a:lvl1pPr>
            </a:lstStyle>
            <a:p>
              <a:pPr/>
              <a:r>
                <a:t>Storage</a:t>
              </a:r>
            </a:p>
          </p:txBody>
        </p:sp>
        <p:sp>
          <p:nvSpPr>
            <p:cNvPr id="685" name="NULL mask"/>
            <p:cNvSpPr txBox="1"/>
            <p:nvPr/>
          </p:nvSpPr>
          <p:spPr>
            <a:xfrm>
              <a:off x="2510413" y="5113980"/>
              <a:ext cx="838201" cy="689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NULL</a:t>
              </a:r>
              <a:br/>
              <a:r>
                <a:t>mask</a:t>
              </a:r>
            </a:p>
          </p:txBody>
        </p:sp>
        <p:sp>
          <p:nvSpPr>
            <p:cNvPr id="686" name="array sizes"/>
            <p:cNvSpPr txBox="1"/>
            <p:nvPr/>
          </p:nvSpPr>
          <p:spPr>
            <a:xfrm>
              <a:off x="4795267" y="5113980"/>
              <a:ext cx="838201" cy="689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defTabSz="914400">
                <a:lnSpc>
                  <a:spcPct val="100000"/>
                </a:lnSpc>
                <a:spcBef>
                  <a:spcPts val="0"/>
                </a:spcBef>
                <a:defRPr sz="2000">
                  <a:solidFill>
                    <a:srgbClr val="A9A9A9"/>
                  </a:solidFill>
                  <a:latin typeface="Helvetica"/>
                  <a:ea typeface="Helvetica"/>
                  <a:cs typeface="Helvetica"/>
                  <a:sym typeface="Helvetica"/>
                </a:defRPr>
              </a:pPr>
              <a:r>
                <a:t>array</a:t>
              </a:r>
              <a:br/>
              <a:r>
                <a:t>sizes</a:t>
              </a:r>
            </a:p>
          </p:txBody>
        </p:sp>
        <p:sp>
          <p:nvSpPr>
            <p:cNvPr id="687" name="Line"/>
            <p:cNvSpPr/>
            <p:nvPr/>
          </p:nvSpPr>
          <p:spPr>
            <a:xfrm flipV="1">
              <a:off x="2915622" y="4968587"/>
              <a:ext cx="1" cy="212236"/>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688" name="Line"/>
            <p:cNvSpPr/>
            <p:nvPr/>
          </p:nvSpPr>
          <p:spPr>
            <a:xfrm flipV="1">
              <a:off x="5218662" y="4982805"/>
              <a:ext cx="1" cy="212237"/>
            </a:xfrm>
            <a:prstGeom prst="line">
              <a:avLst/>
            </a:prstGeom>
            <a:noFill/>
            <a:ln w="9525" cap="flat">
              <a:solidFill>
                <a:srgbClr val="6C6C6C"/>
              </a:solidFill>
              <a:prstDash val="sysDot"/>
              <a:miter lim="400000"/>
              <a:tailEnd type="triangle" w="med" len="med"/>
            </a:ln>
            <a:effectLst>
              <a:outerShdw sx="100000" sy="100000" kx="0" ky="0" algn="b" rotWithShape="0" blurRad="63500" dist="25400" dir="5400000">
                <a:srgbClr val="000000">
                  <a:alpha val="28405"/>
                </a:srgbClr>
              </a:outerShdw>
            </a:effectLst>
          </p:spPr>
          <p:txBody>
            <a:bodyPr wrap="square" lIns="50800" tIns="50800" rIns="50800" bIns="50800" numCol="1" anchor="ctr">
              <a:noAutofit/>
            </a:bodyPr>
            <a:lstStyle/>
            <a:p>
              <a:pPr/>
            </a:p>
          </p:txBody>
        </p:sp>
        <p:sp>
          <p:nvSpPr>
            <p:cNvPr id="689" name="One data column file  per table column"/>
            <p:cNvSpPr txBox="1"/>
            <p:nvPr/>
          </p:nvSpPr>
          <p:spPr>
            <a:xfrm>
              <a:off x="820142" y="0"/>
              <a:ext cx="6209207" cy="15396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lgn="ctr">
                <a:defRPr sz="3600">
                  <a:solidFill>
                    <a:srgbClr val="A9A9A9"/>
                  </a:solidFill>
                  <a:latin typeface="Helvetica"/>
                  <a:ea typeface="Helvetica"/>
                  <a:cs typeface="Helvetica"/>
                  <a:sym typeface="Helvetica"/>
                </a:defRPr>
              </a:pPr>
              <a:r>
                <a:t>One data column file </a:t>
              </a:r>
              <a:br/>
              <a:r>
                <a:t>per table column</a:t>
              </a:r>
            </a:p>
          </p:txBody>
        </p:sp>
      </p:grpSp>
      <p:grpSp>
        <p:nvGrpSpPr>
          <p:cNvPr id="693" name="Group"/>
          <p:cNvGrpSpPr/>
          <p:nvPr/>
        </p:nvGrpSpPr>
        <p:grpSpPr>
          <a:xfrm>
            <a:off x="1282120" y="10252969"/>
            <a:ext cx="14097992" cy="647701"/>
            <a:chOff x="0" y="6350"/>
            <a:chExt cx="14097990" cy="647700"/>
          </a:xfrm>
        </p:grpSpPr>
        <p:sp>
          <p:nvSpPr>
            <p:cNvPr id="691" name="Too many column files for high-cardinality JSON paths"/>
            <p:cNvSpPr txBox="1"/>
            <p:nvPr/>
          </p:nvSpPr>
          <p:spPr>
            <a:xfrm>
              <a:off x="3006202" y="6350"/>
              <a:ext cx="11091789"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Too many column files for high-cardinality JSON paths</a:t>
              </a:r>
            </a:p>
          </p:txBody>
        </p:sp>
        <p:sp>
          <p:nvSpPr>
            <p:cNvPr id="692" name="Challenge 1:"/>
            <p:cNvSpPr txBox="1"/>
            <p:nvPr/>
          </p:nvSpPr>
          <p:spPr>
            <a:xfrm>
              <a:off x="0" y="6350"/>
              <a:ext cx="281940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1:</a:t>
              </a:r>
            </a:p>
          </p:txBody>
        </p:sp>
      </p:grpSp>
      <p:grpSp>
        <p:nvGrpSpPr>
          <p:cNvPr id="696" name="Group"/>
          <p:cNvGrpSpPr/>
          <p:nvPr/>
        </p:nvGrpSpPr>
        <p:grpSpPr>
          <a:xfrm>
            <a:off x="1267818" y="11649943"/>
            <a:ext cx="4276203" cy="1270001"/>
            <a:chOff x="0" y="323849"/>
            <a:chExt cx="4276202" cy="1270000"/>
          </a:xfrm>
        </p:grpSpPr>
        <p:sp>
          <p:nvSpPr>
            <p:cNvPr id="694" name="Needs type unification for dynamic JSON paths"/>
            <p:cNvSpPr/>
            <p:nvPr/>
          </p:nvSpPr>
          <p:spPr>
            <a:xfrm>
              <a:off x="3006202" y="3238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Needs type unification for dynamic JSON paths</a:t>
              </a:r>
            </a:p>
          </p:txBody>
        </p:sp>
        <p:sp>
          <p:nvSpPr>
            <p:cNvPr id="695" name="Challenge 2:"/>
            <p:cNvSpPr/>
            <p:nvPr/>
          </p:nvSpPr>
          <p:spPr>
            <a:xfrm>
              <a:off x="0" y="323849"/>
              <a:ext cx="281940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2:</a:t>
              </a:r>
            </a:p>
          </p:txBody>
        </p:sp>
      </p:grpSp>
      <p:grpSp>
        <p:nvGrpSpPr>
          <p:cNvPr id="699" name="Group"/>
          <p:cNvGrpSpPr/>
          <p:nvPr/>
        </p:nvGrpSpPr>
        <p:grpSpPr>
          <a:xfrm>
            <a:off x="1296423" y="12399217"/>
            <a:ext cx="12954098" cy="647701"/>
            <a:chOff x="0" y="6350"/>
            <a:chExt cx="12954097" cy="647700"/>
          </a:xfrm>
        </p:grpSpPr>
        <p:sp>
          <p:nvSpPr>
            <p:cNvPr id="697" name="Creates sparse column files for rare JSON paths"/>
            <p:cNvSpPr txBox="1"/>
            <p:nvPr/>
          </p:nvSpPr>
          <p:spPr>
            <a:xfrm>
              <a:off x="3006202" y="6350"/>
              <a:ext cx="994789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Creates sparse column files for rare JSON paths</a:t>
              </a:r>
            </a:p>
          </p:txBody>
        </p:sp>
        <p:sp>
          <p:nvSpPr>
            <p:cNvPr id="698" name="Challenge 3:"/>
            <p:cNvSpPr txBox="1"/>
            <p:nvPr/>
          </p:nvSpPr>
          <p:spPr>
            <a:xfrm>
              <a:off x="0" y="6350"/>
              <a:ext cx="281940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3:</a:t>
              </a:r>
            </a:p>
          </p:txBody>
        </p:sp>
      </p:grpSp>
      <p:sp>
        <p:nvSpPr>
          <p:cNvPr id="700"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6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8" presetID="22" grpId="3" fill="hold">
                                  <p:stCondLst>
                                    <p:cond delay="0"/>
                                  </p:stCondLst>
                                  <p:iterate type="el" backwards="0">
                                    <p:tmAbs val="0"/>
                                  </p:iterate>
                                  <p:childTnLst>
                                    <p:set>
                                      <p:cBhvr>
                                        <p:cTn id="14" fill="hold"/>
                                        <p:tgtEl>
                                          <p:spTgt spid="656"/>
                                        </p:tgtEl>
                                        <p:attrNameLst>
                                          <p:attrName>style.visibility</p:attrName>
                                        </p:attrNameLst>
                                      </p:cBhvr>
                                      <p:to>
                                        <p:strVal val="visible"/>
                                      </p:to>
                                    </p:set>
                                    <p:animEffect filter="wipe(left)" transition="in">
                                      <p:cBhvr>
                                        <p:cTn id="15" dur="400"/>
                                        <p:tgtEl>
                                          <p:spTgt spid="656"/>
                                        </p:tgtEl>
                                      </p:cBhvr>
                                    </p:animEffect>
                                  </p:childTnLst>
                                </p:cTn>
                              </p:par>
                            </p:childTnLst>
                          </p:cTn>
                        </p:par>
                        <p:par>
                          <p:cTn id="16" fill="hold">
                            <p:stCondLst>
                              <p:cond delay="400"/>
                            </p:stCondLst>
                            <p:childTnLst>
                              <p:par>
                                <p:cTn id="17" presetClass="entr" nodeType="afterEffect" presetSubtype="0" presetID="1" grpId="4" fill="hold">
                                  <p:stCondLst>
                                    <p:cond delay="0"/>
                                  </p:stCondLst>
                                  <p:iterate type="el" backwards="0">
                                    <p:tmAbs val="0"/>
                                  </p:iterate>
                                  <p:childTnLst>
                                    <p:set>
                                      <p:cBhvr>
                                        <p:cTn id="18" fill="hold"/>
                                        <p:tgtEl>
                                          <p:spTgt spid="69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69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69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6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90" grpId="4"/>
      <p:bldP build="whole" bldLvl="1" animBg="1" rev="0" advAuto="0" spid="656" grpId="3"/>
      <p:bldP build="whole" bldLvl="1" animBg="1" rev="0" advAuto="0" spid="693" grpId="5"/>
      <p:bldP build="whole" bldLvl="1" animBg="1" rev="0" advAuto="0" spid="699" grpId="7"/>
      <p:bldP build="whole" bldLvl="1" animBg="1" rev="0" advAuto="0" spid="655" grpId="1"/>
      <p:bldP build="whole" bldLvl="1" animBg="1" rev="0" advAuto="0" spid="661" grpId="2"/>
      <p:bldP build="whole" bldLvl="1" animBg="1" rev="0" advAuto="0" spid="696" grpId="6"/>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000001"/>
            </a:gs>
            <a:gs pos="100000">
              <a:srgbClr val="414242"/>
            </a:gs>
          </a:gsLst>
          <a:lin ang="5400000" scaled="0"/>
        </a:gradFill>
      </p:bgPr>
    </p:bg>
    <p:spTree>
      <p:nvGrpSpPr>
        <p:cNvPr id="1" name=""/>
        <p:cNvGrpSpPr/>
        <p:nvPr/>
      </p:nvGrpSpPr>
      <p:grpSpPr>
        <a:xfrm>
          <a:off x="0" y="0"/>
          <a:ext cx="0" cy="0"/>
          <a:chOff x="0" y="0"/>
          <a:chExt cx="0" cy="0"/>
        </a:xfrm>
      </p:grpSpPr>
      <p:sp>
        <p:nvSpPr>
          <p:cNvPr id="704" name="Slide Number"/>
          <p:cNvSpPr txBox="1"/>
          <p:nvPr>
            <p:ph type="sldNum" sz="quarter" idx="2"/>
          </p:nvPr>
        </p:nvSpPr>
        <p:spPr>
          <a:xfrm>
            <a:off x="24076660" y="13211409"/>
            <a:ext cx="241438" cy="381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05" name="Rounded Rectangle"/>
          <p:cNvSpPr/>
          <p:nvPr/>
        </p:nvSpPr>
        <p:spPr>
          <a:xfrm>
            <a:off x="10919866" y="4635500"/>
            <a:ext cx="14638140" cy="6668321"/>
          </a:xfrm>
          <a:prstGeom prst="roundRect">
            <a:avLst>
              <a:gd name="adj" fmla="val 1443"/>
            </a:avLst>
          </a:prstGeom>
          <a:solidFill>
            <a:srgbClr val="27292D"/>
          </a:solidFill>
          <a:ln w="12700">
            <a:miter lim="400000"/>
          </a:ln>
        </p:spPr>
        <p:txBody>
          <a:bodyPr lIns="50800" tIns="50800" rIns="50800" bIns="50800" anchor="ctr"/>
          <a:lstStyle/>
          <a:p>
            <a:pPr algn="ctr" defTabSz="825500">
              <a:lnSpc>
                <a:spcPct val="100000"/>
              </a:lnSpc>
              <a:spcBef>
                <a:spcPts val="0"/>
              </a:spcBef>
              <a:defRPr sz="3200">
                <a:latin typeface="Helvetica Neue Medium"/>
                <a:ea typeface="Helvetica Neue Medium"/>
                <a:cs typeface="Helvetica Neue Medium"/>
                <a:sym typeface="Helvetica Neue Medium"/>
              </a:defRPr>
            </a:pPr>
          </a:p>
        </p:txBody>
      </p:sp>
      <p:sp>
        <p:nvSpPr>
          <p:cNvPr id="706" name="Storage"/>
          <p:cNvSpPr txBox="1"/>
          <p:nvPr/>
        </p:nvSpPr>
        <p:spPr>
          <a:xfrm>
            <a:off x="11126291" y="4807029"/>
            <a:ext cx="1003921"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Storage</a:t>
            </a:r>
          </a:p>
        </p:txBody>
      </p:sp>
      <p:sp>
        <p:nvSpPr>
          <p:cNvPr id="707" name="Line"/>
          <p:cNvSpPr/>
          <p:nvPr/>
        </p:nvSpPr>
        <p:spPr>
          <a:xfrm>
            <a:off x="10201882" y="5687962"/>
            <a:ext cx="694462" cy="1"/>
          </a:xfrm>
          <a:prstGeom prst="line">
            <a:avLst/>
          </a:prstGeom>
          <a:ln w="25400">
            <a:solidFill>
              <a:srgbClr val="6C6C6C"/>
            </a:solidFill>
            <a:prstDash val="sysDot"/>
            <a:miter lim="400000"/>
            <a:tailEnd type="triangle"/>
          </a:ln>
          <a:effectLst>
            <a:outerShdw sx="100000" sy="100000" kx="0" ky="0" algn="b" rotWithShape="0" blurRad="63500" dist="25400" dir="5400000">
              <a:srgbClr val="000000">
                <a:alpha val="28405"/>
              </a:srgbClr>
            </a:outerShdw>
          </a:effectLst>
        </p:spPr>
        <p:txBody>
          <a:bodyPr lIns="50800" tIns="50800" rIns="50800" bIns="50800" anchor="ctr"/>
          <a:lstStyle/>
          <a:p>
            <a:pPr/>
          </a:p>
        </p:txBody>
      </p:sp>
      <p:graphicFrame>
        <p:nvGraphicFramePr>
          <p:cNvPr id="708" name="Table 1-1-1-1-1-1-1-2-3-1-2-1"/>
          <p:cNvGraphicFramePr/>
          <p:nvPr/>
        </p:nvGraphicFramePr>
        <p:xfrm>
          <a:off x="13385443"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c.bin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09" name="Table 1-1-1-1-1-1-1-2-3-1-2-1-1"/>
          <p:cNvGraphicFramePr/>
          <p:nvPr/>
        </p:nvGraphicFramePr>
        <p:xfrm>
          <a:off x="14314039"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d.bin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0" name="Table 1-1-1-1-1-1-1-2-3-1-2-1-1-1"/>
          <p:cNvGraphicFramePr/>
          <p:nvPr/>
        </p:nvGraphicFramePr>
        <p:xfrm>
          <a:off x="15242635"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e.bin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1" name="Table 1-1-1-1-1-1-1-2-3-1-2-1-1-1-1"/>
          <p:cNvGraphicFramePr/>
          <p:nvPr/>
        </p:nvGraphicFramePr>
        <p:xfrm>
          <a:off x="1617123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f.bin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2" name="Table 1-1-1-1-1-1-1-2-3-1-2-1-1-1-1-1"/>
          <p:cNvGraphicFramePr/>
          <p:nvPr/>
        </p:nvGraphicFramePr>
        <p:xfrm>
          <a:off x="17099829"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g.bin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3" name="Table 1-1-1-1-1-1-1-2-3-1-2-1-1-1-1-1-1"/>
          <p:cNvGraphicFramePr/>
          <p:nvPr/>
        </p:nvGraphicFramePr>
        <p:xfrm>
          <a:off x="18028423"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h.bin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4" name="Table 1-1-1-1-1-1-1-2-3-1-2-1-1-1-1-1-1-1"/>
          <p:cNvGraphicFramePr/>
          <p:nvPr/>
        </p:nvGraphicFramePr>
        <p:xfrm>
          <a:off x="18957019"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i.bin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5" name="Table 1-1-1-1-1-1-1-2-3-1-2-1-1-1-1-1-1-1-1"/>
          <p:cNvGraphicFramePr/>
          <p:nvPr/>
        </p:nvGraphicFramePr>
        <p:xfrm>
          <a:off x="19885614"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j.bin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6" name="Table 1-1-1-1-1-1-1-2-3-1-2-1-1-1-1-1-1-1-1-1"/>
          <p:cNvGraphicFramePr/>
          <p:nvPr/>
        </p:nvGraphicFramePr>
        <p:xfrm>
          <a:off x="20822525"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k.bin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7" name="Table 1-1-1-1-1-1-1-2-3-1-2-1-1-1-1-1-1-1-1-1-1"/>
          <p:cNvGraphicFramePr/>
          <p:nvPr/>
        </p:nvGraphicFramePr>
        <p:xfrm>
          <a:off x="21759437"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l.bin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8" name="Table 1-1-1-1-1-1-1-2-3-1-2-1-1-1-1-1-1-1-1-1-1-1"/>
          <p:cNvGraphicFramePr/>
          <p:nvPr/>
        </p:nvGraphicFramePr>
        <p:xfrm>
          <a:off x="22688033"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m.bin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19" name="Table 1-1-1-1-1-1-1-2-3-1-2-1-1-1-1-1-1-1-1-1-1-1-1"/>
          <p:cNvGraphicFramePr/>
          <p:nvPr/>
        </p:nvGraphicFramePr>
        <p:xfrm>
          <a:off x="23633261" y="5454348"/>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n.bin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0" name="Table 1-1-1-1-1-1-1-2-3-1-2-2"/>
          <p:cNvGraphicFramePr/>
          <p:nvPr/>
        </p:nvGraphicFramePr>
        <p:xfrm>
          <a:off x="12456847"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p.bin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1" name="Table 1-1-1-1-1-1-1-2-3-2-1"/>
          <p:cNvGraphicFramePr/>
          <p:nvPr/>
        </p:nvGraphicFramePr>
        <p:xfrm>
          <a:off x="11528251"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o.bin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2" name="Table 1-1-1-1-1-1-1-2-3-1-2-1-2"/>
          <p:cNvGraphicFramePr/>
          <p:nvPr/>
        </p:nvGraphicFramePr>
        <p:xfrm>
          <a:off x="13385443"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q.bin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3" name="Table 1-1-1-1-1-1-1-2-3-1-2-1-1-2"/>
          <p:cNvGraphicFramePr/>
          <p:nvPr/>
        </p:nvGraphicFramePr>
        <p:xfrm>
          <a:off x="14314039"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r.bin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4" name="Table 1-1-1-1-1-1-1-2-3-1-2-1-1-1-2"/>
          <p:cNvGraphicFramePr/>
          <p:nvPr/>
        </p:nvGraphicFramePr>
        <p:xfrm>
          <a:off x="15242635"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s.bin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5" name="Table 1-1-1-1-1-1-1-2-3-1-2-1-1-1-1-2"/>
          <p:cNvGraphicFramePr/>
          <p:nvPr/>
        </p:nvGraphicFramePr>
        <p:xfrm>
          <a:off x="16171231"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t.bin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6" name="Table 1-1-1-1-1-1-1-2-3-1-2-1-1-1-1-1-2"/>
          <p:cNvGraphicFramePr/>
          <p:nvPr/>
        </p:nvGraphicFramePr>
        <p:xfrm>
          <a:off x="17099829"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u.bin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7" name="Table 1-1-1-1-1-1-1-2-3-1-2-1-1-1-1-1-1-2"/>
          <p:cNvGraphicFramePr/>
          <p:nvPr/>
        </p:nvGraphicFramePr>
        <p:xfrm>
          <a:off x="18028423"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v.bin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8" name="Table 1-1-1-1-1-1-1-2-3-1-2-1-1-1-1-1-1-1-2"/>
          <p:cNvGraphicFramePr/>
          <p:nvPr/>
        </p:nvGraphicFramePr>
        <p:xfrm>
          <a:off x="18957019"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w.bin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29" name="Table 1-1-1-1-1-1-1-2-3-1-2-1-1-1-1-1-1-1-1-2"/>
          <p:cNvGraphicFramePr/>
          <p:nvPr/>
        </p:nvGraphicFramePr>
        <p:xfrm>
          <a:off x="19885614"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x.bin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0" name="Table 1-1-1-1-1-1-1-2-3-1-2-1-1-1-1-1-1-1-1-1-2"/>
          <p:cNvGraphicFramePr/>
          <p:nvPr/>
        </p:nvGraphicFramePr>
        <p:xfrm>
          <a:off x="20822525"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y.bin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1" name="Table 1-1-1-1-1-1-1-2-3-1-2-1-1-1-1-1-1-1-1-1-1-2"/>
          <p:cNvGraphicFramePr/>
          <p:nvPr/>
        </p:nvGraphicFramePr>
        <p:xfrm>
          <a:off x="21759437"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z.bin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2" name="Table 1-1-1-1-1-1-1-2-3-1-2-1-1-1-1-1-1-1-1-1-1-1-2"/>
          <p:cNvGraphicFramePr/>
          <p:nvPr/>
        </p:nvGraphicFramePr>
        <p:xfrm>
          <a:off x="22688033"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a2.bin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3" name="Table 1-1-1-1-1-1-1-2-3-1-2-1-1-1-1-1-1-1-1-1-1-1-1-1"/>
          <p:cNvGraphicFramePr/>
          <p:nvPr/>
        </p:nvGraphicFramePr>
        <p:xfrm>
          <a:off x="23633261" y="742246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b2.bin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4" name="Table 1-1-1-1-1-1-1-2-3-1-2-2-1"/>
          <p:cNvGraphicFramePr/>
          <p:nvPr/>
        </p:nvGraphicFramePr>
        <p:xfrm>
          <a:off x="12456847"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d2.bin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5" name="Table 1-1-1-1-1-1-1-2-3-2-1-1"/>
          <p:cNvGraphicFramePr/>
          <p:nvPr/>
        </p:nvGraphicFramePr>
        <p:xfrm>
          <a:off x="11528251"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c2.bin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6" name="Table 1-1-1-1-1-1-1-2-3-1-2-1-2-1"/>
          <p:cNvGraphicFramePr/>
          <p:nvPr/>
        </p:nvGraphicFramePr>
        <p:xfrm>
          <a:off x="13385443"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e2.bin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7" name="Table 1-1-1-1-1-1-1-2-3-1-2-1-1-2-1"/>
          <p:cNvGraphicFramePr/>
          <p:nvPr/>
        </p:nvGraphicFramePr>
        <p:xfrm>
          <a:off x="14314039"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f2.bin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8" name="Table 1-1-1-1-1-1-1-2-3-1-2-1-1-1-2-1"/>
          <p:cNvGraphicFramePr/>
          <p:nvPr/>
        </p:nvGraphicFramePr>
        <p:xfrm>
          <a:off x="15242635"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g2.bin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39" name="Table 1-1-1-1-1-1-1-2-3-1-2-1-1-1-1-2-1"/>
          <p:cNvGraphicFramePr/>
          <p:nvPr/>
        </p:nvGraphicFramePr>
        <p:xfrm>
          <a:off x="16171231"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h2.bin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0" name="Table 1-1-1-1-1-1-1-2-3-1-2-1-1-1-1-1-2-1"/>
          <p:cNvGraphicFramePr/>
          <p:nvPr/>
        </p:nvGraphicFramePr>
        <p:xfrm>
          <a:off x="17099829"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i2.bin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1" name="Table 1-1-1-1-1-1-1-2-3-1-2-1-1-1-1-1-1-2-1"/>
          <p:cNvGraphicFramePr/>
          <p:nvPr/>
        </p:nvGraphicFramePr>
        <p:xfrm>
          <a:off x="18028423"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j2.bin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2" name="Table 1-1-1-1-1-1-1-2-3-1-2-1-1-1-1-1-1-1-2-1"/>
          <p:cNvGraphicFramePr/>
          <p:nvPr/>
        </p:nvGraphicFramePr>
        <p:xfrm>
          <a:off x="18957019"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k2.bin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3" name="Table 1-1-1-1-1-1-1-2-3-1-2-1-1-1-1-1-1-1-1-2-1"/>
          <p:cNvGraphicFramePr/>
          <p:nvPr/>
        </p:nvGraphicFramePr>
        <p:xfrm>
          <a:off x="19885614"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l2.bin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4" name="Table 1-1-1-1-1-1-1-2-3-1-2-1-1-1-1-1-1-1-1-1-2-1"/>
          <p:cNvGraphicFramePr/>
          <p:nvPr/>
        </p:nvGraphicFramePr>
        <p:xfrm>
          <a:off x="20822525"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500">
                          <a:solidFill>
                            <a:srgbClr val="A9A9A9"/>
                          </a:solidFill>
                          <a:latin typeface="Helvetica"/>
                          <a:ea typeface="Helvetica"/>
                          <a:cs typeface="Helvetica"/>
                          <a:sym typeface="Helvetica"/>
                        </a:defRPr>
                      </a:pPr>
                      <a:r>
                        <a:rPr b="0">
                          <a:solidFill>
                            <a:srgbClr val="FDFF88"/>
                          </a:solidFill>
                        </a:rPr>
                        <a:t>m2.bin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5" name="Table 1-1-1-1-1-1-1-2-3-1-2-1-1-1-1-1-1-1-1-1-1-2-1"/>
          <p:cNvGraphicFramePr/>
          <p:nvPr/>
        </p:nvGraphicFramePr>
        <p:xfrm>
          <a:off x="21759437"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n2.bin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6" name="Table 1-1-1-1-1-1-1-2-3-1-2-1-1-1-1-1-1-1-1-1-1-1-2-1"/>
          <p:cNvGraphicFramePr/>
          <p:nvPr/>
        </p:nvGraphicFramePr>
        <p:xfrm>
          <a:off x="22688033"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o2.bin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7" name="Table 1-1-1-1-1-1-1-2-3-1-2-1-1-1-1-1-1-1-1-1-1-1-1-1-1"/>
          <p:cNvGraphicFramePr/>
          <p:nvPr/>
        </p:nvGraphicFramePr>
        <p:xfrm>
          <a:off x="23633261" y="9390584"/>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700">
                          <a:solidFill>
                            <a:srgbClr val="A9A9A9"/>
                          </a:solidFill>
                          <a:latin typeface="Helvetica"/>
                          <a:ea typeface="Helvetica"/>
                          <a:cs typeface="Helvetica"/>
                          <a:sym typeface="Helvetica"/>
                        </a:defRPr>
                      </a:pPr>
                      <a:r>
                        <a:rPr b="0">
                          <a:solidFill>
                            <a:srgbClr val="FDFF88"/>
                          </a:solidFill>
                        </a:rPr>
                        <a:t>p2.bin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7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8" name="Table 1-1-1-1-1-1-1-2-3-2"/>
          <p:cNvGraphicFramePr/>
          <p:nvPr/>
        </p:nvGraphicFramePr>
        <p:xfrm>
          <a:off x="11508451" y="545500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a.bin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900">
                          <a:latin typeface="Helvetica"/>
                          <a:ea typeface="Helvetica"/>
                          <a:cs typeface="Helvetica"/>
                          <a:sym typeface="Helvetica"/>
                        </a:rPr>
                        <a:t>10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900">
                          <a:latin typeface="Helvetica"/>
                          <a:ea typeface="Helvetica"/>
                          <a:cs typeface="Helvetica"/>
                          <a:sym typeface="Helvetica"/>
                        </a:rPr>
                        <a:t>20</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900">
                          <a:latin typeface="Helvetica"/>
                          <a:ea typeface="Helvetica"/>
                          <a:cs typeface="Helvetica"/>
                          <a:sym typeface="Helvetica"/>
                        </a:rPr>
                        <a:t>30</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49" name="Table 1-1-1-1-1-1-1-2-3-1-2"/>
          <p:cNvGraphicFramePr/>
          <p:nvPr/>
        </p:nvGraphicFramePr>
        <p:xfrm>
          <a:off x="12437047" y="5455006"/>
          <a:ext cx="665481" cy="11811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90880"/>
              </a:tblGrid>
              <a:tr h="457200">
                <a:tc>
                  <a:txBody>
                    <a:bodyPr/>
                    <a:lstStyle/>
                    <a:p>
                      <a:pPr defTabSz="914400">
                        <a:defRPr b="1" sz="1900">
                          <a:solidFill>
                            <a:srgbClr val="A9A9A9"/>
                          </a:solidFill>
                          <a:latin typeface="Helvetica"/>
                          <a:ea typeface="Helvetica"/>
                          <a:cs typeface="Helvetica"/>
                          <a:sym typeface="Helvetica"/>
                        </a:defRPr>
                      </a:pPr>
                      <a:r>
                        <a:rPr b="0">
                          <a:solidFill>
                            <a:srgbClr val="FDFF88"/>
                          </a:solidFill>
                        </a:rPr>
                        <a:t>b.bin</a:t>
                      </a:r>
                    </a:p>
                  </a:txBody>
                  <a:tcPr marL="0" marR="0" marT="0" marB="0" anchor="ctr" anchorCtr="0" horzOverflow="overflow">
                    <a:lnL w="0">
                      <a:miter lim="400000"/>
                    </a:lnL>
                    <a:lnR w="0">
                      <a:miter lim="400000"/>
                    </a:lnR>
                    <a:lnT w="0">
                      <a:miter lim="400000"/>
                    </a:lnT>
                    <a:lnB w="0">
                      <a:miter lim="400000"/>
                    </a:lnB>
                    <a:solidFill>
                      <a:srgbClr val="434343"/>
                    </a:solidFill>
                  </a:tcPr>
                </a:tc>
              </a:tr>
              <a:tr h="292100">
                <a:tc>
                  <a:txBody>
                    <a:bodyPr/>
                    <a:lstStyle/>
                    <a:p>
                      <a:pPr defTabSz="914400">
                        <a:defRPr>
                          <a:solidFill>
                            <a:srgbClr val="000000"/>
                          </a:solidFill>
                        </a:defRPr>
                      </a:pPr>
                      <a:r>
                        <a:rPr sz="1900">
                          <a:latin typeface="Helvetica"/>
                          <a:ea typeface="Helvetica"/>
                          <a:cs typeface="Helvetica"/>
                          <a:sym typeface="Helvetica"/>
                        </a:rPr>
                        <a:t>str1</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900">
                          <a:latin typeface="Helvetica"/>
                          <a:ea typeface="Helvetica"/>
                          <a:cs typeface="Helvetica"/>
                          <a:sym typeface="Helvetica"/>
                        </a:rPr>
                        <a:t>str2</a:t>
                      </a:r>
                    </a:p>
                  </a:txBody>
                  <a:tcPr marL="0" marR="0" marT="0" marB="0" anchor="ctr" anchorCtr="0" horzOverflow="overflow">
                    <a:lnL w="0">
                      <a:miter lim="400000"/>
                    </a:lnL>
                    <a:lnR w="0">
                      <a:miter lim="400000"/>
                    </a:lnR>
                    <a:lnT w="0">
                      <a:miter lim="400000"/>
                    </a:lnT>
                    <a:lnB w="0">
                      <a:miter lim="400000"/>
                    </a:lnB>
                    <a:solidFill>
                      <a:srgbClr val="FDFF88"/>
                    </a:solidFill>
                  </a:tcPr>
                </a:tc>
              </a:tr>
              <a:tr h="292100">
                <a:tc>
                  <a:txBody>
                    <a:bodyPr/>
                    <a:lstStyle/>
                    <a:p>
                      <a:pPr defTabSz="914400">
                        <a:defRPr>
                          <a:solidFill>
                            <a:srgbClr val="000000"/>
                          </a:solidFill>
                        </a:defRPr>
                      </a:pPr>
                      <a:r>
                        <a:rPr sz="1900">
                          <a:latin typeface="Helvetica"/>
                          <a:ea typeface="Helvetica"/>
                          <a:cs typeface="Helvetica"/>
                          <a:sym typeface="Helvetica"/>
                        </a:rPr>
                        <a:t>str3</a:t>
                      </a:r>
                    </a:p>
                  </a:txBody>
                  <a:tcPr marL="0" marR="0" marT="0" marB="0" anchor="ctr" anchorCtr="0" horzOverflow="overflow">
                    <a:lnL w="0">
                      <a:miter lim="400000"/>
                    </a:lnL>
                    <a:lnR w="0">
                      <a:miter lim="400000"/>
                    </a:lnR>
                    <a:lnT w="0">
                      <a:miter lim="400000"/>
                    </a:lnT>
                    <a:lnB w="0">
                      <a:miter lim="400000"/>
                    </a:lnB>
                    <a:solidFill>
                      <a:srgbClr val="FDFF88"/>
                    </a:solidFill>
                  </a:tcPr>
                </a:tc>
              </a:tr>
              <a:tr h="381000">
                <a:tc>
                  <a:txBody>
                    <a:bodyPr/>
                    <a:lstStyle/>
                    <a:p>
                      <a:pPr defTabSz="914400">
                        <a:defRPr sz="1900">
                          <a:solidFill>
                            <a:srgbClr val="000000"/>
                          </a:solidFill>
                          <a:latin typeface="Helvetica"/>
                          <a:ea typeface="Helvetica"/>
                          <a:cs typeface="Helvetica"/>
                          <a:sym typeface="Helvetica"/>
                        </a:defRPr>
                      </a:pP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750" name="Rounded Rectangle"/>
          <p:cNvSpPr/>
          <p:nvPr/>
        </p:nvSpPr>
        <p:spPr>
          <a:xfrm>
            <a:off x="4566805" y="5068277"/>
            <a:ext cx="2596522" cy="1971230"/>
          </a:xfrm>
          <a:prstGeom prst="roundRect">
            <a:avLst>
              <a:gd name="adj" fmla="val 9760"/>
            </a:avLst>
          </a:prstGeom>
          <a:solidFill>
            <a:srgbClr val="27292D"/>
          </a:solidFill>
          <a:ln w="3175">
            <a:solidFill>
              <a:srgbClr val="6C6C6C"/>
            </a:solidFill>
            <a:miter lim="400000"/>
          </a:ln>
        </p:spPr>
        <p:txBody>
          <a:bodyPr lIns="101600" tIns="101600" rIns="101600" bIns="101600" anchor="ctr"/>
          <a:lstStyle/>
          <a:p>
            <a:pPr algn="ctr" defTabSz="1651000">
              <a:lnSpc>
                <a:spcPct val="100000"/>
              </a:lnSpc>
              <a:spcBef>
                <a:spcPts val="0"/>
              </a:spcBef>
              <a:defRPr sz="6400">
                <a:latin typeface="Helvetica Neue Medium"/>
                <a:ea typeface="Helvetica Neue Medium"/>
                <a:cs typeface="Helvetica Neue Medium"/>
                <a:sym typeface="Helvetica Neue Medium"/>
              </a:defRPr>
            </a:pPr>
          </a:p>
        </p:txBody>
      </p:sp>
      <p:sp>
        <p:nvSpPr>
          <p:cNvPr id="751" name="CREATE TABLE t…"/>
          <p:cNvSpPr txBox="1"/>
          <p:nvPr/>
        </p:nvSpPr>
        <p:spPr>
          <a:xfrm>
            <a:off x="4772865" y="5323641"/>
            <a:ext cx="1917180" cy="1460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defTabSz="4876677">
              <a:lnSpc>
                <a:spcPct val="100000"/>
              </a:lnSpc>
              <a:spcBef>
                <a:spcPts val="0"/>
              </a:spcBef>
              <a:defRPr sz="1900">
                <a:latin typeface="Helvetica"/>
                <a:ea typeface="Helvetica"/>
                <a:cs typeface="Helvetica"/>
                <a:sym typeface="Helvetica"/>
              </a:defRPr>
            </a:pPr>
            <a:r>
              <a:t>CREATE TABLE t</a:t>
            </a:r>
          </a:p>
          <a:p>
            <a:pPr defTabSz="4876677">
              <a:lnSpc>
                <a:spcPct val="100000"/>
              </a:lnSpc>
              <a:spcBef>
                <a:spcPts val="0"/>
              </a:spcBef>
              <a:defRPr sz="1900">
                <a:latin typeface="Helvetica"/>
                <a:ea typeface="Helvetica"/>
                <a:cs typeface="Helvetica"/>
                <a:sym typeface="Helvetica"/>
              </a:defRPr>
            </a:pPr>
            <a:r>
              <a:t>(</a:t>
            </a:r>
          </a:p>
          <a:p>
            <a:pPr defTabSz="4876677">
              <a:lnSpc>
                <a:spcPct val="100000"/>
              </a:lnSpc>
              <a:spcBef>
                <a:spcPts val="0"/>
              </a:spcBef>
              <a:defRPr sz="1900">
                <a:latin typeface="Helvetica"/>
                <a:ea typeface="Helvetica"/>
                <a:cs typeface="Helvetica"/>
                <a:sym typeface="Helvetica"/>
              </a:defRPr>
            </a:pPr>
            <a:r>
              <a:t>   c JSON </a:t>
            </a:r>
          </a:p>
          <a:p>
            <a:pPr defTabSz="4876677">
              <a:lnSpc>
                <a:spcPct val="100000"/>
              </a:lnSpc>
              <a:spcBef>
                <a:spcPts val="0"/>
              </a:spcBef>
              <a:defRPr sz="1900">
                <a:latin typeface="Helvetica"/>
                <a:ea typeface="Helvetica"/>
                <a:cs typeface="Helvetica"/>
                <a:sym typeface="Helvetica"/>
              </a:defRPr>
            </a:pPr>
            <a:r>
              <a:t>) </a:t>
            </a:r>
          </a:p>
          <a:p>
            <a:pPr defTabSz="4876677">
              <a:lnSpc>
                <a:spcPct val="100000"/>
              </a:lnSpc>
              <a:spcBef>
                <a:spcPts val="0"/>
              </a:spcBef>
              <a:defRPr sz="1900">
                <a:latin typeface="Helvetica"/>
                <a:ea typeface="Helvetica"/>
                <a:cs typeface="Helvetica"/>
                <a:sym typeface="Helvetica"/>
              </a:defRPr>
            </a:pPr>
            <a:r>
              <a:t>ORDER BY (...);</a:t>
            </a:r>
          </a:p>
        </p:txBody>
      </p:sp>
      <p:sp>
        <p:nvSpPr>
          <p:cNvPr id="752" name="•"/>
          <p:cNvSpPr txBox="1"/>
          <p:nvPr/>
        </p:nvSpPr>
        <p:spPr>
          <a:xfrm>
            <a:off x="12718987" y="6788754"/>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753" name="•"/>
          <p:cNvSpPr txBox="1"/>
          <p:nvPr/>
        </p:nvSpPr>
        <p:spPr>
          <a:xfrm>
            <a:off x="12718987" y="6880080"/>
            <a:ext cx="127001" cy="198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754" name="•"/>
          <p:cNvSpPr txBox="1"/>
          <p:nvPr/>
        </p:nvSpPr>
        <p:spPr>
          <a:xfrm>
            <a:off x="12718987" y="6971405"/>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755" name="•"/>
          <p:cNvSpPr txBox="1"/>
          <p:nvPr/>
        </p:nvSpPr>
        <p:spPr>
          <a:xfrm>
            <a:off x="11790388" y="6788754"/>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756" name="•"/>
          <p:cNvSpPr txBox="1"/>
          <p:nvPr/>
        </p:nvSpPr>
        <p:spPr>
          <a:xfrm>
            <a:off x="11790388" y="6880080"/>
            <a:ext cx="127001" cy="198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sp>
        <p:nvSpPr>
          <p:cNvPr id="757" name="•"/>
          <p:cNvSpPr txBox="1"/>
          <p:nvPr/>
        </p:nvSpPr>
        <p:spPr>
          <a:xfrm>
            <a:off x="11790388" y="6971405"/>
            <a:ext cx="127001" cy="198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4876677">
              <a:spcBef>
                <a:spcPts val="9000"/>
              </a:spcBef>
              <a:defRPr sz="1400">
                <a:solidFill>
                  <a:srgbClr val="000000"/>
                </a:solidFill>
              </a:defRPr>
            </a:lvl1pPr>
          </a:lstStyle>
          <a:p>
            <a:pPr/>
            <a:r>
              <a:t>•</a:t>
            </a:r>
          </a:p>
        </p:txBody>
      </p:sp>
      <p:grpSp>
        <p:nvGrpSpPr>
          <p:cNvPr id="760" name="Group"/>
          <p:cNvGrpSpPr/>
          <p:nvPr/>
        </p:nvGrpSpPr>
        <p:grpSpPr>
          <a:xfrm>
            <a:off x="913711" y="2969161"/>
            <a:ext cx="14097992" cy="647701"/>
            <a:chOff x="0" y="6350"/>
            <a:chExt cx="14097990" cy="647700"/>
          </a:xfrm>
        </p:grpSpPr>
        <p:sp>
          <p:nvSpPr>
            <p:cNvPr id="758" name="Too many column files for high-cardinality JSON paths"/>
            <p:cNvSpPr txBox="1"/>
            <p:nvPr/>
          </p:nvSpPr>
          <p:spPr>
            <a:xfrm>
              <a:off x="3006202" y="6350"/>
              <a:ext cx="11091789"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Too many column files for high-cardinality JSON paths</a:t>
              </a:r>
            </a:p>
          </p:txBody>
        </p:sp>
        <p:sp>
          <p:nvSpPr>
            <p:cNvPr id="759" name="Challenge 1:"/>
            <p:cNvSpPr txBox="1"/>
            <p:nvPr/>
          </p:nvSpPr>
          <p:spPr>
            <a:xfrm>
              <a:off x="0" y="6350"/>
              <a:ext cx="2819400"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A9A9A9"/>
                  </a:solidFill>
                  <a:latin typeface="Helvetica"/>
                  <a:ea typeface="Helvetica"/>
                  <a:cs typeface="Helvetica"/>
                  <a:sym typeface="Helvetica"/>
                </a:defRPr>
              </a:lvl1pPr>
            </a:lstStyle>
            <a:p>
              <a:pPr/>
              <a:r>
                <a:t>Challenge 1:</a:t>
              </a:r>
            </a:p>
          </p:txBody>
        </p:sp>
      </p:grpSp>
      <p:sp>
        <p:nvSpPr>
          <p:cNvPr id="761" name="vs traditional column-oriented data storage in ClickHouse"/>
          <p:cNvSpPr txBox="1"/>
          <p:nvPr/>
        </p:nvSpPr>
        <p:spPr>
          <a:xfrm>
            <a:off x="912020" y="1620153"/>
            <a:ext cx="20349252"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300">
                <a:solidFill>
                  <a:srgbClr val="A9A9A9"/>
                </a:solidFill>
                <a:latin typeface="Helvetica"/>
                <a:ea typeface="Helvetica"/>
                <a:cs typeface="Helvetica"/>
                <a:sym typeface="Helvetica"/>
              </a:defRPr>
            </a:lvl1pPr>
          </a:lstStyle>
          <a:p>
            <a:pPr/>
            <a:r>
              <a:t>vs traditional column-oriented data storage in ClickHouse</a:t>
            </a:r>
          </a:p>
        </p:txBody>
      </p:sp>
      <p:sp>
        <p:nvSpPr>
          <p:cNvPr id="762" name="True column-oriented JSON storage"/>
          <p:cNvSpPr txBox="1"/>
          <p:nvPr/>
        </p:nvSpPr>
        <p:spPr>
          <a:xfrm>
            <a:off x="935635" y="314365"/>
            <a:ext cx="15989536" cy="129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800">
                <a:solidFill>
                  <a:srgbClr val="A9A9A9"/>
                </a:solidFill>
                <a:latin typeface="Helvetica"/>
                <a:ea typeface="Helvetica"/>
                <a:cs typeface="Helvetica"/>
                <a:sym typeface="Helvetica"/>
              </a:defRPr>
            </a:lvl1pPr>
          </a:lstStyle>
          <a:p>
            <a:pPr/>
            <a:r>
              <a:t>True column-oriented JSON storage</a:t>
            </a:r>
          </a:p>
        </p:txBody>
      </p:sp>
      <p:graphicFrame>
        <p:nvGraphicFramePr>
          <p:cNvPr id="763" name="Table 1-1-1-1-1-1-1-2-3-2-2-1-1"/>
          <p:cNvGraphicFramePr/>
          <p:nvPr/>
        </p:nvGraphicFramePr>
        <p:xfrm>
          <a:off x="7447342" y="585056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{"a":10, "b":"str1"}</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4" name="Table 1-1-1-1-1-1-1-2-3-2-2-1-1-1"/>
          <p:cNvGraphicFramePr/>
          <p:nvPr/>
        </p:nvGraphicFramePr>
        <p:xfrm>
          <a:off x="7447342" y="623609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{"a":20, "b":"str2"}</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5" name="Table 1-1-1-1-1-1-1-2-3-2-2-1-1-1-1"/>
          <p:cNvGraphicFramePr/>
          <p:nvPr/>
        </p:nvGraphicFramePr>
        <p:xfrm>
          <a:off x="7447342" y="662161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{"a":30, "b":"str3"}</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6" name="Table 1-1-1-1-1-1-1-2-3-2-2-1-1-1-1-1-1"/>
          <p:cNvGraphicFramePr/>
          <p:nvPr/>
        </p:nvGraphicFramePr>
        <p:xfrm>
          <a:off x="7441742" y="7392671"/>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{"d":...}</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7" name="Table 1-1-1-1-1-1-1-2-3-2-2-1-1-1-1-1-1-1"/>
          <p:cNvGraphicFramePr/>
          <p:nvPr/>
        </p:nvGraphicFramePr>
        <p:xfrm>
          <a:off x="7441742" y="7778198"/>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{"e":...}</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8" name="Table 1-1-1-1-1-1-1-2-3-2-2-1-1-1-1-1-1-1-1"/>
          <p:cNvGraphicFramePr/>
          <p:nvPr/>
        </p:nvGraphicFramePr>
        <p:xfrm>
          <a:off x="7441742" y="816372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{"f":...}</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69" name="Table 1-1-1-1-1-1-1-2-3-2-2-1-1-1-1-1-1-1-1-1"/>
          <p:cNvGraphicFramePr/>
          <p:nvPr/>
        </p:nvGraphicFramePr>
        <p:xfrm>
          <a:off x="7441742" y="8549251"/>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{"g":...}</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0" name="Table 1-1-1-1-1-1-1-2-3-2-2-1-1-1-1-1-1-1-1-1-1"/>
          <p:cNvGraphicFramePr/>
          <p:nvPr/>
        </p:nvGraphicFramePr>
        <p:xfrm>
          <a:off x="7441742" y="8934778"/>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{"h":...}</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1" name="Table 1-1-1-1-1-1-1-2-3-2-2-1-1-1-1-1-1-1-1-1-1-1"/>
          <p:cNvGraphicFramePr/>
          <p:nvPr/>
        </p:nvGraphicFramePr>
        <p:xfrm>
          <a:off x="7441742" y="9320305"/>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{"I":...}</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2" name="Table 1-1-1-1-1-1-1-2-3-2-2-1-1-1-1-1-1-1-1-1-1-1-1"/>
          <p:cNvGraphicFramePr/>
          <p:nvPr/>
        </p:nvGraphicFramePr>
        <p:xfrm>
          <a:off x="7441742" y="9705832"/>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{"j":...}</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3" name="Table 1-1-1-1-1-1-1-2-3-2-2-1-1-1-1-1-1-1-1-1-1-1-1-1"/>
          <p:cNvGraphicFramePr/>
          <p:nvPr/>
        </p:nvGraphicFramePr>
        <p:xfrm>
          <a:off x="7441742" y="10091359"/>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{"k":...}</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4" name="Table 1-1-1-1-1-1-1-2-3-2-2-1-1-1-1-1-1-1-1-1-1-1-1-1-1"/>
          <p:cNvGraphicFramePr/>
          <p:nvPr/>
        </p:nvGraphicFramePr>
        <p:xfrm>
          <a:off x="7441742" y="10476886"/>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{"l":...}</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5" name="Table 1-1-1-1-1-1-1-2-3-2-2-1-1-1-1-1-1-1-1-1-1-1-1-1-1-1"/>
          <p:cNvGraphicFramePr/>
          <p:nvPr/>
        </p:nvGraphicFramePr>
        <p:xfrm>
          <a:off x="7441742" y="10862412"/>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{"m":...}</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6" name="Table 1-1-1-1-1-1-1-2-3-2-2-1-1-1-1-1-1-1-1-1-1-1-1-1-1-1-1"/>
          <p:cNvGraphicFramePr/>
          <p:nvPr/>
        </p:nvGraphicFramePr>
        <p:xfrm>
          <a:off x="7441742" y="11247939"/>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{"n":...}</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7" name="Table 1-1-1-1-1-1-1-2-3-2-2-1-1-1-1-1-1-1-1-1-1-1-1-1-1-1-1-1"/>
          <p:cNvGraphicFramePr/>
          <p:nvPr/>
        </p:nvGraphicFramePr>
        <p:xfrm>
          <a:off x="7441742" y="11633466"/>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{"o":...}</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8" name="Table 1-1-1-1-1-1-1-2-3-2-2-1-1-1-1-1-1-1-1-1-1-1-1-1-1-1-1-1-1"/>
          <p:cNvGraphicFramePr/>
          <p:nvPr/>
        </p:nvGraphicFramePr>
        <p:xfrm>
          <a:off x="7441742" y="12018993"/>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{"p":...}</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79" name="Table 1-1-1-1-1-1-1-2-3-2-2-1-1-1-1-1-1-1-1-1-1-1-1-1-1-1-1-1-1-1"/>
          <p:cNvGraphicFramePr/>
          <p:nvPr/>
        </p:nvGraphicFramePr>
        <p:xfrm>
          <a:off x="7441742" y="1240452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{"q":...}</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80" name="Table 1-1-1-1-1-1-1-2-3-2-2-1-1-1-1-1-1-1-1-1-1-1-1-1-1-1-1-1-1-1-1"/>
          <p:cNvGraphicFramePr/>
          <p:nvPr/>
        </p:nvGraphicFramePr>
        <p:xfrm>
          <a:off x="7441742" y="12790047"/>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{"r":...}</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81" name="Table 1-1-1-1-1-1-1-2-3-2-2-1-1-1-1-1-1-1-1-1-1-1-1-1-1-1-1-1-1-1-1-1"/>
          <p:cNvGraphicFramePr/>
          <p:nvPr/>
        </p:nvGraphicFramePr>
        <p:xfrm>
          <a:off x="7441742" y="1317557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{"s":...}</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82" name="Table 1-1-1-1-1-1-1-2-3-2-2-1-1-1-1-1-1-1-1-1-1-1-1-1-1-1-1-1-1-1-1-1-1"/>
          <p:cNvGraphicFramePr/>
          <p:nvPr/>
        </p:nvGraphicFramePr>
        <p:xfrm>
          <a:off x="7441742" y="13561100"/>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{"t":...}</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graphicFrame>
        <p:nvGraphicFramePr>
          <p:cNvPr id="783" name="Table 1-1-1-1-1-1-1-2-3-2-2-1-1-1-1-1"/>
          <p:cNvGraphicFramePr/>
          <p:nvPr/>
        </p:nvGraphicFramePr>
        <p:xfrm>
          <a:off x="7441742" y="7007144"/>
          <a:ext cx="3098801" cy="317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098800"/>
              </a:tblGrid>
              <a:tr h="317500">
                <a:tc>
                  <a:txBody>
                    <a:bodyPr/>
                    <a:lstStyle/>
                    <a:p>
                      <a:pPr algn="l" defTabSz="914400">
                        <a:defRPr>
                          <a:solidFill>
                            <a:srgbClr val="000000"/>
                          </a:solidFill>
                        </a:defRPr>
                      </a:pPr>
                      <a:r>
                        <a:rPr sz="2000">
                          <a:latin typeface="Helvetica"/>
                          <a:ea typeface="Helvetica"/>
                          <a:cs typeface="Helvetica"/>
                          <a:sym typeface="Helvetica"/>
                        </a:rPr>
                        <a:t>{"c":...}</a:t>
                      </a:r>
                    </a:p>
                  </a:txBody>
                  <a:tcPr marL="0" marR="0" marT="0" marB="0" anchor="ctr" anchorCtr="0" horzOverflow="overflow">
                    <a:lnL w="0">
                      <a:miter lim="400000"/>
                    </a:lnL>
                    <a:lnR w="0">
                      <a:miter lim="400000"/>
                    </a:lnR>
                    <a:lnT w="0">
                      <a:miter lim="400000"/>
                    </a:lnT>
                    <a:lnB w="0">
                      <a:miter lim="400000"/>
                    </a:lnB>
                    <a:solidFill>
                      <a:srgbClr val="FDFF88"/>
                    </a:solidFill>
                  </a:tcPr>
                </a:tc>
              </a:tr>
            </a:tbl>
          </a:graphicData>
        </a:graphic>
      </p:graphicFrame>
      <p:sp>
        <p:nvSpPr>
          <p:cNvPr id="784" name="JSON documents"/>
          <p:cNvSpPr txBox="1"/>
          <p:nvPr/>
        </p:nvSpPr>
        <p:spPr>
          <a:xfrm>
            <a:off x="7938766" y="5459362"/>
            <a:ext cx="210475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100000"/>
              </a:lnSpc>
              <a:spcBef>
                <a:spcPts val="0"/>
              </a:spcBef>
              <a:defRPr sz="2000">
                <a:solidFill>
                  <a:srgbClr val="A9A9A9"/>
                </a:solidFill>
                <a:latin typeface="Helvetica"/>
                <a:ea typeface="Helvetica"/>
                <a:cs typeface="Helvetica"/>
                <a:sym typeface="Helvetica"/>
              </a:defRPr>
            </a:lvl1pPr>
          </a:lstStyle>
          <a:p>
            <a:pPr/>
            <a:r>
              <a:t>JSON documents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fast" advClick="1" p14:dur="300">
        <p159:morph option="byObject"/>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783"/>
                                        </p:tgtEl>
                                        <p:attrNameLst>
                                          <p:attrName>style.visibility</p:attrName>
                                        </p:attrNameLst>
                                      </p:cBhvr>
                                      <p:to>
                                        <p:strVal val="visible"/>
                                      </p:to>
                                    </p:set>
                                    <p:anim calcmode="lin" valueType="num">
                                      <p:cBhvr>
                                        <p:cTn id="7" dur="200" fill="hold"/>
                                        <p:tgtEl>
                                          <p:spTgt spid="783"/>
                                        </p:tgtEl>
                                        <p:attrNameLst>
                                          <p:attrName>ppt_x</p:attrName>
                                        </p:attrNameLst>
                                      </p:cBhvr>
                                      <p:tavLst>
                                        <p:tav tm="0">
                                          <p:val>
                                            <p:strVal val="0-#ppt_w/2"/>
                                          </p:val>
                                        </p:tav>
                                        <p:tav tm="100000">
                                          <p:val>
                                            <p:strVal val="#ppt_x"/>
                                          </p:val>
                                        </p:tav>
                                      </p:tavLst>
                                    </p:anim>
                                    <p:anim calcmode="lin" valueType="num">
                                      <p:cBhvr>
                                        <p:cTn id="8" dur="200" fill="hold"/>
                                        <p:tgtEl>
                                          <p:spTgt spid="783"/>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Class="entr" nodeType="afterEffect" presetSubtype="0" presetID="1" grpId="2" fill="hold">
                                  <p:stCondLst>
                                    <p:cond delay="0"/>
                                  </p:stCondLst>
                                  <p:iterate type="el" backwards="0">
                                    <p:tmAbs val="0"/>
                                  </p:iterate>
                                  <p:childTnLst>
                                    <p:set>
                                      <p:cBhvr>
                                        <p:cTn id="11" fill="hold"/>
                                        <p:tgtEl>
                                          <p:spTgt spid="708"/>
                                        </p:tgtEl>
                                        <p:attrNameLst>
                                          <p:attrName>style.visibility</p:attrName>
                                        </p:attrNameLst>
                                      </p:cBhvr>
                                      <p:to>
                                        <p:strVal val="visible"/>
                                      </p:to>
                                    </p:set>
                                  </p:childTnLst>
                                </p:cTn>
                              </p:par>
                            </p:childTnLst>
                          </p:cTn>
                        </p:par>
                        <p:par>
                          <p:cTn id="12" fill="hold">
                            <p:stCondLst>
                              <p:cond delay="200"/>
                            </p:stCondLst>
                            <p:childTnLst>
                              <p:par>
                                <p:cTn id="13" presetClass="entr" nodeType="afterEffect" presetSubtype="8" presetID="2" grpId="3" fill="hold">
                                  <p:stCondLst>
                                    <p:cond delay="0"/>
                                  </p:stCondLst>
                                  <p:iterate type="el" backwards="0">
                                    <p:tmAbs val="0"/>
                                  </p:iterate>
                                  <p:childTnLst>
                                    <p:set>
                                      <p:cBhvr>
                                        <p:cTn id="14" fill="hold"/>
                                        <p:tgtEl>
                                          <p:spTgt spid="766"/>
                                        </p:tgtEl>
                                        <p:attrNameLst>
                                          <p:attrName>style.visibility</p:attrName>
                                        </p:attrNameLst>
                                      </p:cBhvr>
                                      <p:to>
                                        <p:strVal val="visible"/>
                                      </p:to>
                                    </p:set>
                                    <p:anim calcmode="lin" valueType="num">
                                      <p:cBhvr>
                                        <p:cTn id="15" dur="200" fill="hold"/>
                                        <p:tgtEl>
                                          <p:spTgt spid="766"/>
                                        </p:tgtEl>
                                        <p:attrNameLst>
                                          <p:attrName>ppt_x</p:attrName>
                                        </p:attrNameLst>
                                      </p:cBhvr>
                                      <p:tavLst>
                                        <p:tav tm="0">
                                          <p:val>
                                            <p:strVal val="0-#ppt_w/2"/>
                                          </p:val>
                                        </p:tav>
                                        <p:tav tm="100000">
                                          <p:val>
                                            <p:strVal val="#ppt_x"/>
                                          </p:val>
                                        </p:tav>
                                      </p:tavLst>
                                    </p:anim>
                                    <p:anim calcmode="lin" valueType="num">
                                      <p:cBhvr>
                                        <p:cTn id="16" dur="200" fill="hold"/>
                                        <p:tgtEl>
                                          <p:spTgt spid="766"/>
                                        </p:tgtEl>
                                        <p:attrNameLst>
                                          <p:attrName>ppt_y</p:attrName>
                                        </p:attrNameLst>
                                      </p:cBhvr>
                                      <p:tavLst>
                                        <p:tav tm="0">
                                          <p:val>
                                            <p:strVal val="#ppt_y"/>
                                          </p:val>
                                        </p:tav>
                                        <p:tav tm="100000">
                                          <p:val>
                                            <p:strVal val="#ppt_y"/>
                                          </p:val>
                                        </p:tav>
                                      </p:tavLst>
                                    </p:anim>
                                  </p:childTnLst>
                                </p:cTn>
                              </p:par>
                            </p:childTnLst>
                          </p:cTn>
                        </p:par>
                        <p:par>
                          <p:cTn id="17" fill="hold">
                            <p:stCondLst>
                              <p:cond delay="400"/>
                            </p:stCondLst>
                            <p:childTnLst>
                              <p:par>
                                <p:cTn id="18" presetClass="entr" nodeType="afterEffect" presetSubtype="0" presetID="1" grpId="4" fill="hold">
                                  <p:stCondLst>
                                    <p:cond delay="0"/>
                                  </p:stCondLst>
                                  <p:iterate type="el" backwards="0">
                                    <p:tmAbs val="0"/>
                                  </p:iterate>
                                  <p:childTnLst>
                                    <p:set>
                                      <p:cBhvr>
                                        <p:cTn id="19" fill="hold"/>
                                        <p:tgtEl>
                                          <p:spTgt spid="709"/>
                                        </p:tgtEl>
                                        <p:attrNameLst>
                                          <p:attrName>style.visibility</p:attrName>
                                        </p:attrNameLst>
                                      </p:cBhvr>
                                      <p:to>
                                        <p:strVal val="visible"/>
                                      </p:to>
                                    </p:set>
                                  </p:childTnLst>
                                </p:cTn>
                              </p:par>
                            </p:childTnLst>
                          </p:cTn>
                        </p:par>
                        <p:par>
                          <p:cTn id="20" fill="hold">
                            <p:stCondLst>
                              <p:cond delay="400"/>
                            </p:stCondLst>
                            <p:childTnLst>
                              <p:par>
                                <p:cTn id="21" presetClass="entr" nodeType="afterEffect" presetSubtype="8" presetID="2" grpId="5" fill="hold">
                                  <p:stCondLst>
                                    <p:cond delay="0"/>
                                  </p:stCondLst>
                                  <p:iterate type="el" backwards="0">
                                    <p:tmAbs val="0"/>
                                  </p:iterate>
                                  <p:childTnLst>
                                    <p:set>
                                      <p:cBhvr>
                                        <p:cTn id="22" fill="hold"/>
                                        <p:tgtEl>
                                          <p:spTgt spid="767"/>
                                        </p:tgtEl>
                                        <p:attrNameLst>
                                          <p:attrName>style.visibility</p:attrName>
                                        </p:attrNameLst>
                                      </p:cBhvr>
                                      <p:to>
                                        <p:strVal val="visible"/>
                                      </p:to>
                                    </p:set>
                                    <p:anim calcmode="lin" valueType="num">
                                      <p:cBhvr>
                                        <p:cTn id="23" dur="200" fill="hold"/>
                                        <p:tgtEl>
                                          <p:spTgt spid="767"/>
                                        </p:tgtEl>
                                        <p:attrNameLst>
                                          <p:attrName>ppt_x</p:attrName>
                                        </p:attrNameLst>
                                      </p:cBhvr>
                                      <p:tavLst>
                                        <p:tav tm="0">
                                          <p:val>
                                            <p:strVal val="0-#ppt_w/2"/>
                                          </p:val>
                                        </p:tav>
                                        <p:tav tm="100000">
                                          <p:val>
                                            <p:strVal val="#ppt_x"/>
                                          </p:val>
                                        </p:tav>
                                      </p:tavLst>
                                    </p:anim>
                                    <p:anim calcmode="lin" valueType="num">
                                      <p:cBhvr>
                                        <p:cTn id="24" dur="200" fill="hold"/>
                                        <p:tgtEl>
                                          <p:spTgt spid="767"/>
                                        </p:tgtEl>
                                        <p:attrNameLst>
                                          <p:attrName>ppt_y</p:attrName>
                                        </p:attrNameLst>
                                      </p:cBhvr>
                                      <p:tavLst>
                                        <p:tav tm="0">
                                          <p:val>
                                            <p:strVal val="#ppt_y"/>
                                          </p:val>
                                        </p:tav>
                                        <p:tav tm="100000">
                                          <p:val>
                                            <p:strVal val="#ppt_y"/>
                                          </p:val>
                                        </p:tav>
                                      </p:tavLst>
                                    </p:anim>
                                  </p:childTnLst>
                                </p:cTn>
                              </p:par>
                            </p:childTnLst>
                          </p:cTn>
                        </p:par>
                        <p:par>
                          <p:cTn id="25" fill="hold">
                            <p:stCondLst>
                              <p:cond delay="600"/>
                            </p:stCondLst>
                            <p:childTnLst>
                              <p:par>
                                <p:cTn id="26" presetClass="entr" nodeType="afterEffect" presetSubtype="0" presetID="1" grpId="6" fill="hold">
                                  <p:stCondLst>
                                    <p:cond delay="0"/>
                                  </p:stCondLst>
                                  <p:iterate type="el" backwards="0">
                                    <p:tmAbs val="0"/>
                                  </p:iterate>
                                  <p:childTnLst>
                                    <p:set>
                                      <p:cBhvr>
                                        <p:cTn id="27" fill="hold"/>
                                        <p:tgtEl>
                                          <p:spTgt spid="710"/>
                                        </p:tgtEl>
                                        <p:attrNameLst>
                                          <p:attrName>style.visibility</p:attrName>
                                        </p:attrNameLst>
                                      </p:cBhvr>
                                      <p:to>
                                        <p:strVal val="visible"/>
                                      </p:to>
                                    </p:set>
                                  </p:childTnLst>
                                </p:cTn>
                              </p:par>
                            </p:childTnLst>
                          </p:cTn>
                        </p:par>
                        <p:par>
                          <p:cTn id="28" fill="hold">
                            <p:stCondLst>
                              <p:cond delay="600"/>
                            </p:stCondLst>
                            <p:childTnLst>
                              <p:par>
                                <p:cTn id="29" presetClass="entr" nodeType="afterEffect" presetSubtype="8" presetID="2" grpId="7" fill="hold">
                                  <p:stCondLst>
                                    <p:cond delay="0"/>
                                  </p:stCondLst>
                                  <p:iterate type="el" backwards="0">
                                    <p:tmAbs val="0"/>
                                  </p:iterate>
                                  <p:childTnLst>
                                    <p:set>
                                      <p:cBhvr>
                                        <p:cTn id="30" fill="hold"/>
                                        <p:tgtEl>
                                          <p:spTgt spid="768"/>
                                        </p:tgtEl>
                                        <p:attrNameLst>
                                          <p:attrName>style.visibility</p:attrName>
                                        </p:attrNameLst>
                                      </p:cBhvr>
                                      <p:to>
                                        <p:strVal val="visible"/>
                                      </p:to>
                                    </p:set>
                                    <p:anim calcmode="lin" valueType="num">
                                      <p:cBhvr>
                                        <p:cTn id="31" dur="200" fill="hold"/>
                                        <p:tgtEl>
                                          <p:spTgt spid="768"/>
                                        </p:tgtEl>
                                        <p:attrNameLst>
                                          <p:attrName>ppt_x</p:attrName>
                                        </p:attrNameLst>
                                      </p:cBhvr>
                                      <p:tavLst>
                                        <p:tav tm="0">
                                          <p:val>
                                            <p:strVal val="0-#ppt_w/2"/>
                                          </p:val>
                                        </p:tav>
                                        <p:tav tm="100000">
                                          <p:val>
                                            <p:strVal val="#ppt_x"/>
                                          </p:val>
                                        </p:tav>
                                      </p:tavLst>
                                    </p:anim>
                                    <p:anim calcmode="lin" valueType="num">
                                      <p:cBhvr>
                                        <p:cTn id="32" dur="200" fill="hold"/>
                                        <p:tgtEl>
                                          <p:spTgt spid="768"/>
                                        </p:tgtEl>
                                        <p:attrNameLst>
                                          <p:attrName>ppt_y</p:attrName>
                                        </p:attrNameLst>
                                      </p:cBhvr>
                                      <p:tavLst>
                                        <p:tav tm="0">
                                          <p:val>
                                            <p:strVal val="#ppt_y"/>
                                          </p:val>
                                        </p:tav>
                                        <p:tav tm="100000">
                                          <p:val>
                                            <p:strVal val="#ppt_y"/>
                                          </p:val>
                                        </p:tav>
                                      </p:tavLst>
                                    </p:anim>
                                  </p:childTnLst>
                                </p:cTn>
                              </p:par>
                            </p:childTnLst>
                          </p:cTn>
                        </p:par>
                        <p:par>
                          <p:cTn id="33" fill="hold">
                            <p:stCondLst>
                              <p:cond delay="800"/>
                            </p:stCondLst>
                            <p:childTnLst>
                              <p:par>
                                <p:cTn id="34" presetClass="entr" nodeType="afterEffect" presetSubtype="0" presetID="1" grpId="8" fill="hold">
                                  <p:stCondLst>
                                    <p:cond delay="0"/>
                                  </p:stCondLst>
                                  <p:iterate type="el" backwards="0">
                                    <p:tmAbs val="0"/>
                                  </p:iterate>
                                  <p:childTnLst>
                                    <p:set>
                                      <p:cBhvr>
                                        <p:cTn id="35" fill="hold"/>
                                        <p:tgtEl>
                                          <p:spTgt spid="711"/>
                                        </p:tgtEl>
                                        <p:attrNameLst>
                                          <p:attrName>style.visibility</p:attrName>
                                        </p:attrNameLst>
                                      </p:cBhvr>
                                      <p:to>
                                        <p:strVal val="visible"/>
                                      </p:to>
                                    </p:set>
                                  </p:childTnLst>
                                </p:cTn>
                              </p:par>
                            </p:childTnLst>
                          </p:cTn>
                        </p:par>
                        <p:par>
                          <p:cTn id="36" fill="hold">
                            <p:stCondLst>
                              <p:cond delay="800"/>
                            </p:stCondLst>
                            <p:childTnLst>
                              <p:par>
                                <p:cTn id="37" presetClass="entr" nodeType="afterEffect" presetSubtype="8" presetID="2" grpId="9" fill="hold">
                                  <p:stCondLst>
                                    <p:cond delay="0"/>
                                  </p:stCondLst>
                                  <p:iterate type="el" backwards="0">
                                    <p:tmAbs val="0"/>
                                  </p:iterate>
                                  <p:childTnLst>
                                    <p:set>
                                      <p:cBhvr>
                                        <p:cTn id="38" fill="hold"/>
                                        <p:tgtEl>
                                          <p:spTgt spid="769"/>
                                        </p:tgtEl>
                                        <p:attrNameLst>
                                          <p:attrName>style.visibility</p:attrName>
                                        </p:attrNameLst>
                                      </p:cBhvr>
                                      <p:to>
                                        <p:strVal val="visible"/>
                                      </p:to>
                                    </p:set>
                                    <p:anim calcmode="lin" valueType="num">
                                      <p:cBhvr>
                                        <p:cTn id="39" dur="200" fill="hold"/>
                                        <p:tgtEl>
                                          <p:spTgt spid="769"/>
                                        </p:tgtEl>
                                        <p:attrNameLst>
                                          <p:attrName>ppt_x</p:attrName>
                                        </p:attrNameLst>
                                      </p:cBhvr>
                                      <p:tavLst>
                                        <p:tav tm="0">
                                          <p:val>
                                            <p:strVal val="0-#ppt_w/2"/>
                                          </p:val>
                                        </p:tav>
                                        <p:tav tm="100000">
                                          <p:val>
                                            <p:strVal val="#ppt_x"/>
                                          </p:val>
                                        </p:tav>
                                      </p:tavLst>
                                    </p:anim>
                                    <p:anim calcmode="lin" valueType="num">
                                      <p:cBhvr>
                                        <p:cTn id="40" dur="200" fill="hold"/>
                                        <p:tgtEl>
                                          <p:spTgt spid="769"/>
                                        </p:tgtEl>
                                        <p:attrNameLst>
                                          <p:attrName>ppt_y</p:attrName>
                                        </p:attrNameLst>
                                      </p:cBhvr>
                                      <p:tavLst>
                                        <p:tav tm="0">
                                          <p:val>
                                            <p:strVal val="#ppt_y"/>
                                          </p:val>
                                        </p:tav>
                                        <p:tav tm="100000">
                                          <p:val>
                                            <p:strVal val="#ppt_y"/>
                                          </p:val>
                                        </p:tav>
                                      </p:tavLst>
                                    </p:anim>
                                  </p:childTnLst>
                                </p:cTn>
                              </p:par>
                            </p:childTnLst>
                          </p:cTn>
                        </p:par>
                        <p:par>
                          <p:cTn id="41" fill="hold">
                            <p:stCondLst>
                              <p:cond delay="1000"/>
                            </p:stCondLst>
                            <p:childTnLst>
                              <p:par>
                                <p:cTn id="42" presetClass="entr" nodeType="afterEffect" presetSubtype="0" presetID="1" grpId="10" fill="hold">
                                  <p:stCondLst>
                                    <p:cond delay="0"/>
                                  </p:stCondLst>
                                  <p:iterate type="el" backwards="0">
                                    <p:tmAbs val="0"/>
                                  </p:iterate>
                                  <p:childTnLst>
                                    <p:set>
                                      <p:cBhvr>
                                        <p:cTn id="43" fill="hold"/>
                                        <p:tgtEl>
                                          <p:spTgt spid="712"/>
                                        </p:tgtEl>
                                        <p:attrNameLst>
                                          <p:attrName>style.visibility</p:attrName>
                                        </p:attrNameLst>
                                      </p:cBhvr>
                                      <p:to>
                                        <p:strVal val="visible"/>
                                      </p:to>
                                    </p:set>
                                  </p:childTnLst>
                                </p:cTn>
                              </p:par>
                            </p:childTnLst>
                          </p:cTn>
                        </p:par>
                        <p:par>
                          <p:cTn id="44" fill="hold">
                            <p:stCondLst>
                              <p:cond delay="1000"/>
                            </p:stCondLst>
                            <p:childTnLst>
                              <p:par>
                                <p:cTn id="45" presetClass="entr" nodeType="afterEffect" presetSubtype="8" presetID="2" grpId="11" fill="hold">
                                  <p:stCondLst>
                                    <p:cond delay="0"/>
                                  </p:stCondLst>
                                  <p:iterate type="el" backwards="0">
                                    <p:tmAbs val="0"/>
                                  </p:iterate>
                                  <p:childTnLst>
                                    <p:set>
                                      <p:cBhvr>
                                        <p:cTn id="46" fill="hold"/>
                                        <p:tgtEl>
                                          <p:spTgt spid="770"/>
                                        </p:tgtEl>
                                        <p:attrNameLst>
                                          <p:attrName>style.visibility</p:attrName>
                                        </p:attrNameLst>
                                      </p:cBhvr>
                                      <p:to>
                                        <p:strVal val="visible"/>
                                      </p:to>
                                    </p:set>
                                    <p:anim calcmode="lin" valueType="num">
                                      <p:cBhvr>
                                        <p:cTn id="47" dur="200" fill="hold"/>
                                        <p:tgtEl>
                                          <p:spTgt spid="770"/>
                                        </p:tgtEl>
                                        <p:attrNameLst>
                                          <p:attrName>ppt_x</p:attrName>
                                        </p:attrNameLst>
                                      </p:cBhvr>
                                      <p:tavLst>
                                        <p:tav tm="0">
                                          <p:val>
                                            <p:strVal val="0-#ppt_w/2"/>
                                          </p:val>
                                        </p:tav>
                                        <p:tav tm="100000">
                                          <p:val>
                                            <p:strVal val="#ppt_x"/>
                                          </p:val>
                                        </p:tav>
                                      </p:tavLst>
                                    </p:anim>
                                    <p:anim calcmode="lin" valueType="num">
                                      <p:cBhvr>
                                        <p:cTn id="48" dur="200" fill="hold"/>
                                        <p:tgtEl>
                                          <p:spTgt spid="770"/>
                                        </p:tgtEl>
                                        <p:attrNameLst>
                                          <p:attrName>ppt_y</p:attrName>
                                        </p:attrNameLst>
                                      </p:cBhvr>
                                      <p:tavLst>
                                        <p:tav tm="0">
                                          <p:val>
                                            <p:strVal val="#ppt_y"/>
                                          </p:val>
                                        </p:tav>
                                        <p:tav tm="100000">
                                          <p:val>
                                            <p:strVal val="#ppt_y"/>
                                          </p:val>
                                        </p:tav>
                                      </p:tavLst>
                                    </p:anim>
                                  </p:childTnLst>
                                </p:cTn>
                              </p:par>
                            </p:childTnLst>
                          </p:cTn>
                        </p:par>
                        <p:par>
                          <p:cTn id="49" fill="hold">
                            <p:stCondLst>
                              <p:cond delay="1200"/>
                            </p:stCondLst>
                            <p:childTnLst>
                              <p:par>
                                <p:cTn id="50" presetClass="entr" nodeType="afterEffect" presetSubtype="0" presetID="1" grpId="12" fill="hold">
                                  <p:stCondLst>
                                    <p:cond delay="0"/>
                                  </p:stCondLst>
                                  <p:iterate type="el" backwards="0">
                                    <p:tmAbs val="0"/>
                                  </p:iterate>
                                  <p:childTnLst>
                                    <p:set>
                                      <p:cBhvr>
                                        <p:cTn id="51" fill="hold"/>
                                        <p:tgtEl>
                                          <p:spTgt spid="713"/>
                                        </p:tgtEl>
                                        <p:attrNameLst>
                                          <p:attrName>style.visibility</p:attrName>
                                        </p:attrNameLst>
                                      </p:cBhvr>
                                      <p:to>
                                        <p:strVal val="visible"/>
                                      </p:to>
                                    </p:set>
                                  </p:childTnLst>
                                </p:cTn>
                              </p:par>
                            </p:childTnLst>
                          </p:cTn>
                        </p:par>
                        <p:par>
                          <p:cTn id="52" fill="hold">
                            <p:stCondLst>
                              <p:cond delay="1200"/>
                            </p:stCondLst>
                            <p:childTnLst>
                              <p:par>
                                <p:cTn id="53" presetClass="entr" nodeType="afterEffect" presetSubtype="8" presetID="2" grpId="13" fill="hold">
                                  <p:stCondLst>
                                    <p:cond delay="0"/>
                                  </p:stCondLst>
                                  <p:iterate type="el" backwards="0">
                                    <p:tmAbs val="0"/>
                                  </p:iterate>
                                  <p:childTnLst>
                                    <p:set>
                                      <p:cBhvr>
                                        <p:cTn id="54" fill="hold"/>
                                        <p:tgtEl>
                                          <p:spTgt spid="771"/>
                                        </p:tgtEl>
                                        <p:attrNameLst>
                                          <p:attrName>style.visibility</p:attrName>
                                        </p:attrNameLst>
                                      </p:cBhvr>
                                      <p:to>
                                        <p:strVal val="visible"/>
                                      </p:to>
                                    </p:set>
                                    <p:anim calcmode="lin" valueType="num">
                                      <p:cBhvr>
                                        <p:cTn id="55" dur="200" fill="hold"/>
                                        <p:tgtEl>
                                          <p:spTgt spid="771"/>
                                        </p:tgtEl>
                                        <p:attrNameLst>
                                          <p:attrName>ppt_x</p:attrName>
                                        </p:attrNameLst>
                                      </p:cBhvr>
                                      <p:tavLst>
                                        <p:tav tm="0">
                                          <p:val>
                                            <p:strVal val="0-#ppt_w/2"/>
                                          </p:val>
                                        </p:tav>
                                        <p:tav tm="100000">
                                          <p:val>
                                            <p:strVal val="#ppt_x"/>
                                          </p:val>
                                        </p:tav>
                                      </p:tavLst>
                                    </p:anim>
                                    <p:anim calcmode="lin" valueType="num">
                                      <p:cBhvr>
                                        <p:cTn id="56" dur="200" fill="hold"/>
                                        <p:tgtEl>
                                          <p:spTgt spid="771"/>
                                        </p:tgtEl>
                                        <p:attrNameLst>
                                          <p:attrName>ppt_y</p:attrName>
                                        </p:attrNameLst>
                                      </p:cBhvr>
                                      <p:tavLst>
                                        <p:tav tm="0">
                                          <p:val>
                                            <p:strVal val="#ppt_y"/>
                                          </p:val>
                                        </p:tav>
                                        <p:tav tm="100000">
                                          <p:val>
                                            <p:strVal val="#ppt_y"/>
                                          </p:val>
                                        </p:tav>
                                      </p:tavLst>
                                    </p:anim>
                                  </p:childTnLst>
                                </p:cTn>
                              </p:par>
                            </p:childTnLst>
                          </p:cTn>
                        </p:par>
                        <p:par>
                          <p:cTn id="57" fill="hold">
                            <p:stCondLst>
                              <p:cond delay="1400"/>
                            </p:stCondLst>
                            <p:childTnLst>
                              <p:par>
                                <p:cTn id="58" presetClass="entr" nodeType="afterEffect" presetSubtype="0" presetID="1" grpId="14" fill="hold">
                                  <p:stCondLst>
                                    <p:cond delay="0"/>
                                  </p:stCondLst>
                                  <p:iterate type="el" backwards="0">
                                    <p:tmAbs val="0"/>
                                  </p:iterate>
                                  <p:childTnLst>
                                    <p:set>
                                      <p:cBhvr>
                                        <p:cTn id="59" fill="hold"/>
                                        <p:tgtEl>
                                          <p:spTgt spid="714"/>
                                        </p:tgtEl>
                                        <p:attrNameLst>
                                          <p:attrName>style.visibility</p:attrName>
                                        </p:attrNameLst>
                                      </p:cBhvr>
                                      <p:to>
                                        <p:strVal val="visible"/>
                                      </p:to>
                                    </p:set>
                                  </p:childTnLst>
                                </p:cTn>
                              </p:par>
                            </p:childTnLst>
                          </p:cTn>
                        </p:par>
                        <p:par>
                          <p:cTn id="60" fill="hold">
                            <p:stCondLst>
                              <p:cond delay="1400"/>
                            </p:stCondLst>
                            <p:childTnLst>
                              <p:par>
                                <p:cTn id="61" presetClass="entr" nodeType="afterEffect" presetSubtype="8" presetID="2" grpId="15" fill="hold">
                                  <p:stCondLst>
                                    <p:cond delay="0"/>
                                  </p:stCondLst>
                                  <p:iterate type="el" backwards="0">
                                    <p:tmAbs val="0"/>
                                  </p:iterate>
                                  <p:childTnLst>
                                    <p:set>
                                      <p:cBhvr>
                                        <p:cTn id="62" fill="hold"/>
                                        <p:tgtEl>
                                          <p:spTgt spid="772"/>
                                        </p:tgtEl>
                                        <p:attrNameLst>
                                          <p:attrName>style.visibility</p:attrName>
                                        </p:attrNameLst>
                                      </p:cBhvr>
                                      <p:to>
                                        <p:strVal val="visible"/>
                                      </p:to>
                                    </p:set>
                                    <p:anim calcmode="lin" valueType="num">
                                      <p:cBhvr>
                                        <p:cTn id="63" dur="200" fill="hold"/>
                                        <p:tgtEl>
                                          <p:spTgt spid="772"/>
                                        </p:tgtEl>
                                        <p:attrNameLst>
                                          <p:attrName>ppt_x</p:attrName>
                                        </p:attrNameLst>
                                      </p:cBhvr>
                                      <p:tavLst>
                                        <p:tav tm="0">
                                          <p:val>
                                            <p:strVal val="0-#ppt_w/2"/>
                                          </p:val>
                                        </p:tav>
                                        <p:tav tm="100000">
                                          <p:val>
                                            <p:strVal val="#ppt_x"/>
                                          </p:val>
                                        </p:tav>
                                      </p:tavLst>
                                    </p:anim>
                                    <p:anim calcmode="lin" valueType="num">
                                      <p:cBhvr>
                                        <p:cTn id="64" dur="200" fill="hold"/>
                                        <p:tgtEl>
                                          <p:spTgt spid="772"/>
                                        </p:tgtEl>
                                        <p:attrNameLst>
                                          <p:attrName>ppt_y</p:attrName>
                                        </p:attrNameLst>
                                      </p:cBhvr>
                                      <p:tavLst>
                                        <p:tav tm="0">
                                          <p:val>
                                            <p:strVal val="#ppt_y"/>
                                          </p:val>
                                        </p:tav>
                                        <p:tav tm="100000">
                                          <p:val>
                                            <p:strVal val="#ppt_y"/>
                                          </p:val>
                                        </p:tav>
                                      </p:tavLst>
                                    </p:anim>
                                  </p:childTnLst>
                                </p:cTn>
                              </p:par>
                            </p:childTnLst>
                          </p:cTn>
                        </p:par>
                        <p:par>
                          <p:cTn id="65" fill="hold">
                            <p:stCondLst>
                              <p:cond delay="1600"/>
                            </p:stCondLst>
                            <p:childTnLst>
                              <p:par>
                                <p:cTn id="66" presetClass="entr" nodeType="afterEffect" presetSubtype="0" presetID="1" grpId="16" fill="hold">
                                  <p:stCondLst>
                                    <p:cond delay="0"/>
                                  </p:stCondLst>
                                  <p:iterate type="el" backwards="0">
                                    <p:tmAbs val="0"/>
                                  </p:iterate>
                                  <p:childTnLst>
                                    <p:set>
                                      <p:cBhvr>
                                        <p:cTn id="67" fill="hold"/>
                                        <p:tgtEl>
                                          <p:spTgt spid="715"/>
                                        </p:tgtEl>
                                        <p:attrNameLst>
                                          <p:attrName>style.visibility</p:attrName>
                                        </p:attrNameLst>
                                      </p:cBhvr>
                                      <p:to>
                                        <p:strVal val="visible"/>
                                      </p:to>
                                    </p:set>
                                  </p:childTnLst>
                                </p:cTn>
                              </p:par>
                            </p:childTnLst>
                          </p:cTn>
                        </p:par>
                        <p:par>
                          <p:cTn id="68" fill="hold">
                            <p:stCondLst>
                              <p:cond delay="1600"/>
                            </p:stCondLst>
                            <p:childTnLst>
                              <p:par>
                                <p:cTn id="69" presetClass="entr" nodeType="afterEffect" presetSubtype="8" presetID="2" grpId="17" fill="hold">
                                  <p:stCondLst>
                                    <p:cond delay="0"/>
                                  </p:stCondLst>
                                  <p:iterate type="el" backwards="0">
                                    <p:tmAbs val="0"/>
                                  </p:iterate>
                                  <p:childTnLst>
                                    <p:set>
                                      <p:cBhvr>
                                        <p:cTn id="70" fill="hold"/>
                                        <p:tgtEl>
                                          <p:spTgt spid="773"/>
                                        </p:tgtEl>
                                        <p:attrNameLst>
                                          <p:attrName>style.visibility</p:attrName>
                                        </p:attrNameLst>
                                      </p:cBhvr>
                                      <p:to>
                                        <p:strVal val="visible"/>
                                      </p:to>
                                    </p:set>
                                    <p:anim calcmode="lin" valueType="num">
                                      <p:cBhvr>
                                        <p:cTn id="71" dur="200" fill="hold"/>
                                        <p:tgtEl>
                                          <p:spTgt spid="773"/>
                                        </p:tgtEl>
                                        <p:attrNameLst>
                                          <p:attrName>ppt_x</p:attrName>
                                        </p:attrNameLst>
                                      </p:cBhvr>
                                      <p:tavLst>
                                        <p:tav tm="0">
                                          <p:val>
                                            <p:strVal val="0-#ppt_w/2"/>
                                          </p:val>
                                        </p:tav>
                                        <p:tav tm="100000">
                                          <p:val>
                                            <p:strVal val="#ppt_x"/>
                                          </p:val>
                                        </p:tav>
                                      </p:tavLst>
                                    </p:anim>
                                    <p:anim calcmode="lin" valueType="num">
                                      <p:cBhvr>
                                        <p:cTn id="72" dur="200" fill="hold"/>
                                        <p:tgtEl>
                                          <p:spTgt spid="773"/>
                                        </p:tgtEl>
                                        <p:attrNameLst>
                                          <p:attrName>ppt_y</p:attrName>
                                        </p:attrNameLst>
                                      </p:cBhvr>
                                      <p:tavLst>
                                        <p:tav tm="0">
                                          <p:val>
                                            <p:strVal val="#ppt_y"/>
                                          </p:val>
                                        </p:tav>
                                        <p:tav tm="100000">
                                          <p:val>
                                            <p:strVal val="#ppt_y"/>
                                          </p:val>
                                        </p:tav>
                                      </p:tavLst>
                                    </p:anim>
                                  </p:childTnLst>
                                </p:cTn>
                              </p:par>
                            </p:childTnLst>
                          </p:cTn>
                        </p:par>
                        <p:par>
                          <p:cTn id="73" fill="hold">
                            <p:stCondLst>
                              <p:cond delay="1800"/>
                            </p:stCondLst>
                            <p:childTnLst>
                              <p:par>
                                <p:cTn id="74" presetClass="entr" nodeType="afterEffect" presetSubtype="0" presetID="1" grpId="18" fill="hold">
                                  <p:stCondLst>
                                    <p:cond delay="0"/>
                                  </p:stCondLst>
                                  <p:iterate type="el" backwards="0">
                                    <p:tmAbs val="0"/>
                                  </p:iterate>
                                  <p:childTnLst>
                                    <p:set>
                                      <p:cBhvr>
                                        <p:cTn id="75" fill="hold"/>
                                        <p:tgtEl>
                                          <p:spTgt spid="716"/>
                                        </p:tgtEl>
                                        <p:attrNameLst>
                                          <p:attrName>style.visibility</p:attrName>
                                        </p:attrNameLst>
                                      </p:cBhvr>
                                      <p:to>
                                        <p:strVal val="visible"/>
                                      </p:to>
                                    </p:set>
                                  </p:childTnLst>
                                </p:cTn>
                              </p:par>
                            </p:childTnLst>
                          </p:cTn>
                        </p:par>
                        <p:par>
                          <p:cTn id="76" fill="hold">
                            <p:stCondLst>
                              <p:cond delay="1800"/>
                            </p:stCondLst>
                            <p:childTnLst>
                              <p:par>
                                <p:cTn id="77" presetClass="entr" nodeType="afterEffect" presetSubtype="8" presetID="2" grpId="19" fill="hold">
                                  <p:stCondLst>
                                    <p:cond delay="0"/>
                                  </p:stCondLst>
                                  <p:iterate type="el" backwards="0">
                                    <p:tmAbs val="0"/>
                                  </p:iterate>
                                  <p:childTnLst>
                                    <p:set>
                                      <p:cBhvr>
                                        <p:cTn id="78" fill="hold"/>
                                        <p:tgtEl>
                                          <p:spTgt spid="774"/>
                                        </p:tgtEl>
                                        <p:attrNameLst>
                                          <p:attrName>style.visibility</p:attrName>
                                        </p:attrNameLst>
                                      </p:cBhvr>
                                      <p:to>
                                        <p:strVal val="visible"/>
                                      </p:to>
                                    </p:set>
                                    <p:anim calcmode="lin" valueType="num">
                                      <p:cBhvr>
                                        <p:cTn id="79" dur="200" fill="hold"/>
                                        <p:tgtEl>
                                          <p:spTgt spid="774"/>
                                        </p:tgtEl>
                                        <p:attrNameLst>
                                          <p:attrName>ppt_x</p:attrName>
                                        </p:attrNameLst>
                                      </p:cBhvr>
                                      <p:tavLst>
                                        <p:tav tm="0">
                                          <p:val>
                                            <p:strVal val="0-#ppt_w/2"/>
                                          </p:val>
                                        </p:tav>
                                        <p:tav tm="100000">
                                          <p:val>
                                            <p:strVal val="#ppt_x"/>
                                          </p:val>
                                        </p:tav>
                                      </p:tavLst>
                                    </p:anim>
                                    <p:anim calcmode="lin" valueType="num">
                                      <p:cBhvr>
                                        <p:cTn id="80" dur="200" fill="hold"/>
                                        <p:tgtEl>
                                          <p:spTgt spid="774"/>
                                        </p:tgtEl>
                                        <p:attrNameLst>
                                          <p:attrName>ppt_y</p:attrName>
                                        </p:attrNameLst>
                                      </p:cBhvr>
                                      <p:tavLst>
                                        <p:tav tm="0">
                                          <p:val>
                                            <p:strVal val="#ppt_y"/>
                                          </p:val>
                                        </p:tav>
                                        <p:tav tm="100000">
                                          <p:val>
                                            <p:strVal val="#ppt_y"/>
                                          </p:val>
                                        </p:tav>
                                      </p:tavLst>
                                    </p:anim>
                                  </p:childTnLst>
                                </p:cTn>
                              </p:par>
                            </p:childTnLst>
                          </p:cTn>
                        </p:par>
                        <p:par>
                          <p:cTn id="81" fill="hold">
                            <p:stCondLst>
                              <p:cond delay="2000"/>
                            </p:stCondLst>
                            <p:childTnLst>
                              <p:par>
                                <p:cTn id="82" presetClass="entr" nodeType="afterEffect" presetSubtype="0" presetID="1" grpId="20" fill="hold">
                                  <p:stCondLst>
                                    <p:cond delay="0"/>
                                  </p:stCondLst>
                                  <p:iterate type="el" backwards="0">
                                    <p:tmAbs val="0"/>
                                  </p:iterate>
                                  <p:childTnLst>
                                    <p:set>
                                      <p:cBhvr>
                                        <p:cTn id="83" fill="hold"/>
                                        <p:tgtEl>
                                          <p:spTgt spid="717"/>
                                        </p:tgtEl>
                                        <p:attrNameLst>
                                          <p:attrName>style.visibility</p:attrName>
                                        </p:attrNameLst>
                                      </p:cBhvr>
                                      <p:to>
                                        <p:strVal val="visible"/>
                                      </p:to>
                                    </p:set>
                                  </p:childTnLst>
                                </p:cTn>
                              </p:par>
                            </p:childTnLst>
                          </p:cTn>
                        </p:par>
                        <p:par>
                          <p:cTn id="84" fill="hold">
                            <p:stCondLst>
                              <p:cond delay="2000"/>
                            </p:stCondLst>
                            <p:childTnLst>
                              <p:par>
                                <p:cTn id="85" presetClass="entr" nodeType="afterEffect" presetSubtype="8" presetID="2" grpId="21" fill="hold">
                                  <p:stCondLst>
                                    <p:cond delay="0"/>
                                  </p:stCondLst>
                                  <p:iterate type="el" backwards="0">
                                    <p:tmAbs val="0"/>
                                  </p:iterate>
                                  <p:childTnLst>
                                    <p:set>
                                      <p:cBhvr>
                                        <p:cTn id="86" fill="hold"/>
                                        <p:tgtEl>
                                          <p:spTgt spid="775"/>
                                        </p:tgtEl>
                                        <p:attrNameLst>
                                          <p:attrName>style.visibility</p:attrName>
                                        </p:attrNameLst>
                                      </p:cBhvr>
                                      <p:to>
                                        <p:strVal val="visible"/>
                                      </p:to>
                                    </p:set>
                                    <p:anim calcmode="lin" valueType="num">
                                      <p:cBhvr>
                                        <p:cTn id="87" dur="200" fill="hold"/>
                                        <p:tgtEl>
                                          <p:spTgt spid="775"/>
                                        </p:tgtEl>
                                        <p:attrNameLst>
                                          <p:attrName>ppt_x</p:attrName>
                                        </p:attrNameLst>
                                      </p:cBhvr>
                                      <p:tavLst>
                                        <p:tav tm="0">
                                          <p:val>
                                            <p:strVal val="0-#ppt_w/2"/>
                                          </p:val>
                                        </p:tav>
                                        <p:tav tm="100000">
                                          <p:val>
                                            <p:strVal val="#ppt_x"/>
                                          </p:val>
                                        </p:tav>
                                      </p:tavLst>
                                    </p:anim>
                                    <p:anim calcmode="lin" valueType="num">
                                      <p:cBhvr>
                                        <p:cTn id="88" dur="200" fill="hold"/>
                                        <p:tgtEl>
                                          <p:spTgt spid="775"/>
                                        </p:tgtEl>
                                        <p:attrNameLst>
                                          <p:attrName>ppt_y</p:attrName>
                                        </p:attrNameLst>
                                      </p:cBhvr>
                                      <p:tavLst>
                                        <p:tav tm="0">
                                          <p:val>
                                            <p:strVal val="#ppt_y"/>
                                          </p:val>
                                        </p:tav>
                                        <p:tav tm="100000">
                                          <p:val>
                                            <p:strVal val="#ppt_y"/>
                                          </p:val>
                                        </p:tav>
                                      </p:tavLst>
                                    </p:anim>
                                  </p:childTnLst>
                                </p:cTn>
                              </p:par>
                            </p:childTnLst>
                          </p:cTn>
                        </p:par>
                        <p:par>
                          <p:cTn id="89" fill="hold">
                            <p:stCondLst>
                              <p:cond delay="2200"/>
                            </p:stCondLst>
                            <p:childTnLst>
                              <p:par>
                                <p:cTn id="90" presetClass="entr" nodeType="afterEffect" presetSubtype="0" presetID="1" grpId="22" fill="hold">
                                  <p:stCondLst>
                                    <p:cond delay="0"/>
                                  </p:stCondLst>
                                  <p:iterate type="el" backwards="0">
                                    <p:tmAbs val="0"/>
                                  </p:iterate>
                                  <p:childTnLst>
                                    <p:set>
                                      <p:cBhvr>
                                        <p:cTn id="91" fill="hold"/>
                                        <p:tgtEl>
                                          <p:spTgt spid="718"/>
                                        </p:tgtEl>
                                        <p:attrNameLst>
                                          <p:attrName>style.visibility</p:attrName>
                                        </p:attrNameLst>
                                      </p:cBhvr>
                                      <p:to>
                                        <p:strVal val="visible"/>
                                      </p:to>
                                    </p:set>
                                  </p:childTnLst>
                                </p:cTn>
                              </p:par>
                            </p:childTnLst>
                          </p:cTn>
                        </p:par>
                        <p:par>
                          <p:cTn id="92" fill="hold">
                            <p:stCondLst>
                              <p:cond delay="2200"/>
                            </p:stCondLst>
                            <p:childTnLst>
                              <p:par>
                                <p:cTn id="93" presetClass="entr" nodeType="afterEffect" presetSubtype="8" presetID="2" grpId="23" fill="hold">
                                  <p:stCondLst>
                                    <p:cond delay="0"/>
                                  </p:stCondLst>
                                  <p:iterate type="el" backwards="0">
                                    <p:tmAbs val="0"/>
                                  </p:iterate>
                                  <p:childTnLst>
                                    <p:set>
                                      <p:cBhvr>
                                        <p:cTn id="94" fill="hold"/>
                                        <p:tgtEl>
                                          <p:spTgt spid="776"/>
                                        </p:tgtEl>
                                        <p:attrNameLst>
                                          <p:attrName>style.visibility</p:attrName>
                                        </p:attrNameLst>
                                      </p:cBhvr>
                                      <p:to>
                                        <p:strVal val="visible"/>
                                      </p:to>
                                    </p:set>
                                    <p:anim calcmode="lin" valueType="num">
                                      <p:cBhvr>
                                        <p:cTn id="95" dur="200" fill="hold"/>
                                        <p:tgtEl>
                                          <p:spTgt spid="776"/>
                                        </p:tgtEl>
                                        <p:attrNameLst>
                                          <p:attrName>ppt_x</p:attrName>
                                        </p:attrNameLst>
                                      </p:cBhvr>
                                      <p:tavLst>
                                        <p:tav tm="0">
                                          <p:val>
                                            <p:strVal val="0-#ppt_w/2"/>
                                          </p:val>
                                        </p:tav>
                                        <p:tav tm="100000">
                                          <p:val>
                                            <p:strVal val="#ppt_x"/>
                                          </p:val>
                                        </p:tav>
                                      </p:tavLst>
                                    </p:anim>
                                    <p:anim calcmode="lin" valueType="num">
                                      <p:cBhvr>
                                        <p:cTn id="96" dur="200" fill="hold"/>
                                        <p:tgtEl>
                                          <p:spTgt spid="776"/>
                                        </p:tgtEl>
                                        <p:attrNameLst>
                                          <p:attrName>ppt_y</p:attrName>
                                        </p:attrNameLst>
                                      </p:cBhvr>
                                      <p:tavLst>
                                        <p:tav tm="0">
                                          <p:val>
                                            <p:strVal val="#ppt_y"/>
                                          </p:val>
                                        </p:tav>
                                        <p:tav tm="100000">
                                          <p:val>
                                            <p:strVal val="#ppt_y"/>
                                          </p:val>
                                        </p:tav>
                                      </p:tavLst>
                                    </p:anim>
                                  </p:childTnLst>
                                </p:cTn>
                              </p:par>
                            </p:childTnLst>
                          </p:cTn>
                        </p:par>
                        <p:par>
                          <p:cTn id="97" fill="hold">
                            <p:stCondLst>
                              <p:cond delay="2400"/>
                            </p:stCondLst>
                            <p:childTnLst>
                              <p:par>
                                <p:cTn id="98" presetClass="entr" nodeType="afterEffect" presetSubtype="0" presetID="1" grpId="24" fill="hold">
                                  <p:stCondLst>
                                    <p:cond delay="0"/>
                                  </p:stCondLst>
                                  <p:iterate type="el" backwards="0">
                                    <p:tmAbs val="0"/>
                                  </p:iterate>
                                  <p:childTnLst>
                                    <p:set>
                                      <p:cBhvr>
                                        <p:cTn id="99" fill="hold"/>
                                        <p:tgtEl>
                                          <p:spTgt spid="719"/>
                                        </p:tgtEl>
                                        <p:attrNameLst>
                                          <p:attrName>style.visibility</p:attrName>
                                        </p:attrNameLst>
                                      </p:cBhvr>
                                      <p:to>
                                        <p:strVal val="visible"/>
                                      </p:to>
                                    </p:set>
                                  </p:childTnLst>
                                </p:cTn>
                              </p:par>
                            </p:childTnLst>
                          </p:cTn>
                        </p:par>
                        <p:par>
                          <p:cTn id="100" fill="hold">
                            <p:stCondLst>
                              <p:cond delay="2400"/>
                            </p:stCondLst>
                            <p:childTnLst>
                              <p:par>
                                <p:cTn id="101" presetClass="entr" nodeType="afterEffect" presetSubtype="8" presetID="2" grpId="25" fill="hold">
                                  <p:stCondLst>
                                    <p:cond delay="0"/>
                                  </p:stCondLst>
                                  <p:iterate type="el" backwards="0">
                                    <p:tmAbs val="0"/>
                                  </p:iterate>
                                  <p:childTnLst>
                                    <p:set>
                                      <p:cBhvr>
                                        <p:cTn id="102" fill="hold"/>
                                        <p:tgtEl>
                                          <p:spTgt spid="777"/>
                                        </p:tgtEl>
                                        <p:attrNameLst>
                                          <p:attrName>style.visibility</p:attrName>
                                        </p:attrNameLst>
                                      </p:cBhvr>
                                      <p:to>
                                        <p:strVal val="visible"/>
                                      </p:to>
                                    </p:set>
                                    <p:anim calcmode="lin" valueType="num">
                                      <p:cBhvr>
                                        <p:cTn id="103" dur="200" fill="hold"/>
                                        <p:tgtEl>
                                          <p:spTgt spid="777"/>
                                        </p:tgtEl>
                                        <p:attrNameLst>
                                          <p:attrName>ppt_x</p:attrName>
                                        </p:attrNameLst>
                                      </p:cBhvr>
                                      <p:tavLst>
                                        <p:tav tm="0">
                                          <p:val>
                                            <p:strVal val="0-#ppt_w/2"/>
                                          </p:val>
                                        </p:tav>
                                        <p:tav tm="100000">
                                          <p:val>
                                            <p:strVal val="#ppt_x"/>
                                          </p:val>
                                        </p:tav>
                                      </p:tavLst>
                                    </p:anim>
                                    <p:anim calcmode="lin" valueType="num">
                                      <p:cBhvr>
                                        <p:cTn id="104" dur="200" fill="hold"/>
                                        <p:tgtEl>
                                          <p:spTgt spid="777"/>
                                        </p:tgtEl>
                                        <p:attrNameLst>
                                          <p:attrName>ppt_y</p:attrName>
                                        </p:attrNameLst>
                                      </p:cBhvr>
                                      <p:tavLst>
                                        <p:tav tm="0">
                                          <p:val>
                                            <p:strVal val="#ppt_y"/>
                                          </p:val>
                                        </p:tav>
                                        <p:tav tm="100000">
                                          <p:val>
                                            <p:strVal val="#ppt_y"/>
                                          </p:val>
                                        </p:tav>
                                      </p:tavLst>
                                    </p:anim>
                                  </p:childTnLst>
                                </p:cTn>
                              </p:par>
                            </p:childTnLst>
                          </p:cTn>
                        </p:par>
                        <p:par>
                          <p:cTn id="105" fill="hold">
                            <p:stCondLst>
                              <p:cond delay="2600"/>
                            </p:stCondLst>
                            <p:childTnLst>
                              <p:par>
                                <p:cTn id="106" presetClass="entr" nodeType="afterEffect" presetSubtype="0" presetID="1" grpId="26" fill="hold">
                                  <p:stCondLst>
                                    <p:cond delay="0"/>
                                  </p:stCondLst>
                                  <p:iterate type="el" backwards="0">
                                    <p:tmAbs val="0"/>
                                  </p:iterate>
                                  <p:childTnLst>
                                    <p:set>
                                      <p:cBhvr>
                                        <p:cTn id="107" fill="hold"/>
                                        <p:tgtEl>
                                          <p:spTgt spid="721"/>
                                        </p:tgtEl>
                                        <p:attrNameLst>
                                          <p:attrName>style.visibility</p:attrName>
                                        </p:attrNameLst>
                                      </p:cBhvr>
                                      <p:to>
                                        <p:strVal val="visible"/>
                                      </p:to>
                                    </p:set>
                                  </p:childTnLst>
                                </p:cTn>
                              </p:par>
                            </p:childTnLst>
                          </p:cTn>
                        </p:par>
                        <p:par>
                          <p:cTn id="108" fill="hold">
                            <p:stCondLst>
                              <p:cond delay="2600"/>
                            </p:stCondLst>
                            <p:childTnLst>
                              <p:par>
                                <p:cTn id="109" presetClass="entr" nodeType="afterEffect" presetSubtype="8" presetID="2" grpId="27" fill="hold">
                                  <p:stCondLst>
                                    <p:cond delay="0"/>
                                  </p:stCondLst>
                                  <p:iterate type="el" backwards="0">
                                    <p:tmAbs val="0"/>
                                  </p:iterate>
                                  <p:childTnLst>
                                    <p:set>
                                      <p:cBhvr>
                                        <p:cTn id="110" fill="hold"/>
                                        <p:tgtEl>
                                          <p:spTgt spid="778"/>
                                        </p:tgtEl>
                                        <p:attrNameLst>
                                          <p:attrName>style.visibility</p:attrName>
                                        </p:attrNameLst>
                                      </p:cBhvr>
                                      <p:to>
                                        <p:strVal val="visible"/>
                                      </p:to>
                                    </p:set>
                                    <p:anim calcmode="lin" valueType="num">
                                      <p:cBhvr>
                                        <p:cTn id="111" dur="200" fill="hold"/>
                                        <p:tgtEl>
                                          <p:spTgt spid="778"/>
                                        </p:tgtEl>
                                        <p:attrNameLst>
                                          <p:attrName>ppt_x</p:attrName>
                                        </p:attrNameLst>
                                      </p:cBhvr>
                                      <p:tavLst>
                                        <p:tav tm="0">
                                          <p:val>
                                            <p:strVal val="0-#ppt_w/2"/>
                                          </p:val>
                                        </p:tav>
                                        <p:tav tm="100000">
                                          <p:val>
                                            <p:strVal val="#ppt_x"/>
                                          </p:val>
                                        </p:tav>
                                      </p:tavLst>
                                    </p:anim>
                                    <p:anim calcmode="lin" valueType="num">
                                      <p:cBhvr>
                                        <p:cTn id="112" dur="200" fill="hold"/>
                                        <p:tgtEl>
                                          <p:spTgt spid="778"/>
                                        </p:tgtEl>
                                        <p:attrNameLst>
                                          <p:attrName>ppt_y</p:attrName>
                                        </p:attrNameLst>
                                      </p:cBhvr>
                                      <p:tavLst>
                                        <p:tav tm="0">
                                          <p:val>
                                            <p:strVal val="#ppt_y"/>
                                          </p:val>
                                        </p:tav>
                                        <p:tav tm="100000">
                                          <p:val>
                                            <p:strVal val="#ppt_y"/>
                                          </p:val>
                                        </p:tav>
                                      </p:tavLst>
                                    </p:anim>
                                  </p:childTnLst>
                                </p:cTn>
                              </p:par>
                            </p:childTnLst>
                          </p:cTn>
                        </p:par>
                        <p:par>
                          <p:cTn id="113" fill="hold">
                            <p:stCondLst>
                              <p:cond delay="2800"/>
                            </p:stCondLst>
                            <p:childTnLst>
                              <p:par>
                                <p:cTn id="114" presetClass="entr" nodeType="afterEffect" presetSubtype="0" presetID="1" grpId="28" fill="hold">
                                  <p:stCondLst>
                                    <p:cond delay="0"/>
                                  </p:stCondLst>
                                  <p:iterate type="el" backwards="0">
                                    <p:tmAbs val="0"/>
                                  </p:iterate>
                                  <p:childTnLst>
                                    <p:set>
                                      <p:cBhvr>
                                        <p:cTn id="115" fill="hold"/>
                                        <p:tgtEl>
                                          <p:spTgt spid="720"/>
                                        </p:tgtEl>
                                        <p:attrNameLst>
                                          <p:attrName>style.visibility</p:attrName>
                                        </p:attrNameLst>
                                      </p:cBhvr>
                                      <p:to>
                                        <p:strVal val="visible"/>
                                      </p:to>
                                    </p:set>
                                  </p:childTnLst>
                                </p:cTn>
                              </p:par>
                            </p:childTnLst>
                          </p:cTn>
                        </p:par>
                        <p:par>
                          <p:cTn id="116" fill="hold">
                            <p:stCondLst>
                              <p:cond delay="2800"/>
                            </p:stCondLst>
                            <p:childTnLst>
                              <p:par>
                                <p:cTn id="117" presetClass="entr" nodeType="afterEffect" presetSubtype="8" presetID="2" grpId="29" fill="hold">
                                  <p:stCondLst>
                                    <p:cond delay="0"/>
                                  </p:stCondLst>
                                  <p:iterate type="el" backwards="0">
                                    <p:tmAbs val="0"/>
                                  </p:iterate>
                                  <p:childTnLst>
                                    <p:set>
                                      <p:cBhvr>
                                        <p:cTn id="118" fill="hold"/>
                                        <p:tgtEl>
                                          <p:spTgt spid="779"/>
                                        </p:tgtEl>
                                        <p:attrNameLst>
                                          <p:attrName>style.visibility</p:attrName>
                                        </p:attrNameLst>
                                      </p:cBhvr>
                                      <p:to>
                                        <p:strVal val="visible"/>
                                      </p:to>
                                    </p:set>
                                    <p:anim calcmode="lin" valueType="num">
                                      <p:cBhvr>
                                        <p:cTn id="119" dur="200" fill="hold"/>
                                        <p:tgtEl>
                                          <p:spTgt spid="779"/>
                                        </p:tgtEl>
                                        <p:attrNameLst>
                                          <p:attrName>ppt_x</p:attrName>
                                        </p:attrNameLst>
                                      </p:cBhvr>
                                      <p:tavLst>
                                        <p:tav tm="0">
                                          <p:val>
                                            <p:strVal val="0-#ppt_w/2"/>
                                          </p:val>
                                        </p:tav>
                                        <p:tav tm="100000">
                                          <p:val>
                                            <p:strVal val="#ppt_x"/>
                                          </p:val>
                                        </p:tav>
                                      </p:tavLst>
                                    </p:anim>
                                    <p:anim calcmode="lin" valueType="num">
                                      <p:cBhvr>
                                        <p:cTn id="120" dur="200" fill="hold"/>
                                        <p:tgtEl>
                                          <p:spTgt spid="779"/>
                                        </p:tgtEl>
                                        <p:attrNameLst>
                                          <p:attrName>ppt_y</p:attrName>
                                        </p:attrNameLst>
                                      </p:cBhvr>
                                      <p:tavLst>
                                        <p:tav tm="0">
                                          <p:val>
                                            <p:strVal val="#ppt_y"/>
                                          </p:val>
                                        </p:tav>
                                        <p:tav tm="100000">
                                          <p:val>
                                            <p:strVal val="#ppt_y"/>
                                          </p:val>
                                        </p:tav>
                                      </p:tavLst>
                                    </p:anim>
                                  </p:childTnLst>
                                </p:cTn>
                              </p:par>
                            </p:childTnLst>
                          </p:cTn>
                        </p:par>
                        <p:par>
                          <p:cTn id="121" fill="hold">
                            <p:stCondLst>
                              <p:cond delay="3000"/>
                            </p:stCondLst>
                            <p:childTnLst>
                              <p:par>
                                <p:cTn id="122" presetClass="entr" nodeType="afterEffect" presetSubtype="0" presetID="1" grpId="30" fill="hold">
                                  <p:stCondLst>
                                    <p:cond delay="0"/>
                                  </p:stCondLst>
                                  <p:iterate type="el" backwards="0">
                                    <p:tmAbs val="0"/>
                                  </p:iterate>
                                  <p:childTnLst>
                                    <p:set>
                                      <p:cBhvr>
                                        <p:cTn id="123" fill="hold"/>
                                        <p:tgtEl>
                                          <p:spTgt spid="722"/>
                                        </p:tgtEl>
                                        <p:attrNameLst>
                                          <p:attrName>style.visibility</p:attrName>
                                        </p:attrNameLst>
                                      </p:cBhvr>
                                      <p:to>
                                        <p:strVal val="visible"/>
                                      </p:to>
                                    </p:set>
                                  </p:childTnLst>
                                </p:cTn>
                              </p:par>
                            </p:childTnLst>
                          </p:cTn>
                        </p:par>
                        <p:par>
                          <p:cTn id="124" fill="hold">
                            <p:stCondLst>
                              <p:cond delay="3000"/>
                            </p:stCondLst>
                            <p:childTnLst>
                              <p:par>
                                <p:cTn id="125" presetClass="entr" nodeType="afterEffect" presetSubtype="8" presetID="2" grpId="31" fill="hold">
                                  <p:stCondLst>
                                    <p:cond delay="0"/>
                                  </p:stCondLst>
                                  <p:iterate type="el" backwards="0">
                                    <p:tmAbs val="0"/>
                                  </p:iterate>
                                  <p:childTnLst>
                                    <p:set>
                                      <p:cBhvr>
                                        <p:cTn id="126" fill="hold"/>
                                        <p:tgtEl>
                                          <p:spTgt spid="780"/>
                                        </p:tgtEl>
                                        <p:attrNameLst>
                                          <p:attrName>style.visibility</p:attrName>
                                        </p:attrNameLst>
                                      </p:cBhvr>
                                      <p:to>
                                        <p:strVal val="visible"/>
                                      </p:to>
                                    </p:set>
                                    <p:anim calcmode="lin" valueType="num">
                                      <p:cBhvr>
                                        <p:cTn id="127" dur="200" fill="hold"/>
                                        <p:tgtEl>
                                          <p:spTgt spid="780"/>
                                        </p:tgtEl>
                                        <p:attrNameLst>
                                          <p:attrName>ppt_x</p:attrName>
                                        </p:attrNameLst>
                                      </p:cBhvr>
                                      <p:tavLst>
                                        <p:tav tm="0">
                                          <p:val>
                                            <p:strVal val="0-#ppt_w/2"/>
                                          </p:val>
                                        </p:tav>
                                        <p:tav tm="100000">
                                          <p:val>
                                            <p:strVal val="#ppt_x"/>
                                          </p:val>
                                        </p:tav>
                                      </p:tavLst>
                                    </p:anim>
                                    <p:anim calcmode="lin" valueType="num">
                                      <p:cBhvr>
                                        <p:cTn id="128" dur="200" fill="hold"/>
                                        <p:tgtEl>
                                          <p:spTgt spid="780"/>
                                        </p:tgtEl>
                                        <p:attrNameLst>
                                          <p:attrName>ppt_y</p:attrName>
                                        </p:attrNameLst>
                                      </p:cBhvr>
                                      <p:tavLst>
                                        <p:tav tm="0">
                                          <p:val>
                                            <p:strVal val="#ppt_y"/>
                                          </p:val>
                                        </p:tav>
                                        <p:tav tm="100000">
                                          <p:val>
                                            <p:strVal val="#ppt_y"/>
                                          </p:val>
                                        </p:tav>
                                      </p:tavLst>
                                    </p:anim>
                                  </p:childTnLst>
                                </p:cTn>
                              </p:par>
                            </p:childTnLst>
                          </p:cTn>
                        </p:par>
                        <p:par>
                          <p:cTn id="129" fill="hold">
                            <p:stCondLst>
                              <p:cond delay="3200"/>
                            </p:stCondLst>
                            <p:childTnLst>
                              <p:par>
                                <p:cTn id="130" presetClass="entr" nodeType="afterEffect" presetSubtype="0" presetID="1" grpId="32" fill="hold">
                                  <p:stCondLst>
                                    <p:cond delay="0"/>
                                  </p:stCondLst>
                                  <p:iterate type="el" backwards="0">
                                    <p:tmAbs val="0"/>
                                  </p:iterate>
                                  <p:childTnLst>
                                    <p:set>
                                      <p:cBhvr>
                                        <p:cTn id="131" fill="hold"/>
                                        <p:tgtEl>
                                          <p:spTgt spid="723"/>
                                        </p:tgtEl>
                                        <p:attrNameLst>
                                          <p:attrName>style.visibility</p:attrName>
                                        </p:attrNameLst>
                                      </p:cBhvr>
                                      <p:to>
                                        <p:strVal val="visible"/>
                                      </p:to>
                                    </p:set>
                                  </p:childTnLst>
                                </p:cTn>
                              </p:par>
                            </p:childTnLst>
                          </p:cTn>
                        </p:par>
                        <p:par>
                          <p:cTn id="132" fill="hold">
                            <p:stCondLst>
                              <p:cond delay="3200"/>
                            </p:stCondLst>
                            <p:childTnLst>
                              <p:par>
                                <p:cTn id="133" presetClass="entr" nodeType="afterEffect" presetSubtype="8" presetID="2" grpId="33" fill="hold">
                                  <p:stCondLst>
                                    <p:cond delay="0"/>
                                  </p:stCondLst>
                                  <p:iterate type="el" backwards="0">
                                    <p:tmAbs val="0"/>
                                  </p:iterate>
                                  <p:childTnLst>
                                    <p:set>
                                      <p:cBhvr>
                                        <p:cTn id="134" fill="hold"/>
                                        <p:tgtEl>
                                          <p:spTgt spid="781"/>
                                        </p:tgtEl>
                                        <p:attrNameLst>
                                          <p:attrName>style.visibility</p:attrName>
                                        </p:attrNameLst>
                                      </p:cBhvr>
                                      <p:to>
                                        <p:strVal val="visible"/>
                                      </p:to>
                                    </p:set>
                                    <p:anim calcmode="lin" valueType="num">
                                      <p:cBhvr>
                                        <p:cTn id="135" dur="200" fill="hold"/>
                                        <p:tgtEl>
                                          <p:spTgt spid="781"/>
                                        </p:tgtEl>
                                        <p:attrNameLst>
                                          <p:attrName>ppt_x</p:attrName>
                                        </p:attrNameLst>
                                      </p:cBhvr>
                                      <p:tavLst>
                                        <p:tav tm="0">
                                          <p:val>
                                            <p:strVal val="0-#ppt_w/2"/>
                                          </p:val>
                                        </p:tav>
                                        <p:tav tm="100000">
                                          <p:val>
                                            <p:strVal val="#ppt_x"/>
                                          </p:val>
                                        </p:tav>
                                      </p:tavLst>
                                    </p:anim>
                                    <p:anim calcmode="lin" valueType="num">
                                      <p:cBhvr>
                                        <p:cTn id="136" dur="200" fill="hold"/>
                                        <p:tgtEl>
                                          <p:spTgt spid="781"/>
                                        </p:tgtEl>
                                        <p:attrNameLst>
                                          <p:attrName>ppt_y</p:attrName>
                                        </p:attrNameLst>
                                      </p:cBhvr>
                                      <p:tavLst>
                                        <p:tav tm="0">
                                          <p:val>
                                            <p:strVal val="#ppt_y"/>
                                          </p:val>
                                        </p:tav>
                                        <p:tav tm="100000">
                                          <p:val>
                                            <p:strVal val="#ppt_y"/>
                                          </p:val>
                                        </p:tav>
                                      </p:tavLst>
                                    </p:anim>
                                  </p:childTnLst>
                                </p:cTn>
                              </p:par>
                            </p:childTnLst>
                          </p:cTn>
                        </p:par>
                        <p:par>
                          <p:cTn id="137" fill="hold">
                            <p:stCondLst>
                              <p:cond delay="3400"/>
                            </p:stCondLst>
                            <p:childTnLst>
                              <p:par>
                                <p:cTn id="138" presetClass="entr" nodeType="afterEffect" presetSubtype="0" presetID="1" grpId="34" fill="hold">
                                  <p:stCondLst>
                                    <p:cond delay="0"/>
                                  </p:stCondLst>
                                  <p:iterate type="el" backwards="0">
                                    <p:tmAbs val="0"/>
                                  </p:iterate>
                                  <p:childTnLst>
                                    <p:set>
                                      <p:cBhvr>
                                        <p:cTn id="139" fill="hold"/>
                                        <p:tgtEl>
                                          <p:spTgt spid="724"/>
                                        </p:tgtEl>
                                        <p:attrNameLst>
                                          <p:attrName>style.visibility</p:attrName>
                                        </p:attrNameLst>
                                      </p:cBhvr>
                                      <p:to>
                                        <p:strVal val="visible"/>
                                      </p:to>
                                    </p:set>
                                  </p:childTnLst>
                                </p:cTn>
                              </p:par>
                            </p:childTnLst>
                          </p:cTn>
                        </p:par>
                        <p:par>
                          <p:cTn id="140" fill="hold">
                            <p:stCondLst>
                              <p:cond delay="3400"/>
                            </p:stCondLst>
                            <p:childTnLst>
                              <p:par>
                                <p:cTn id="141" presetClass="entr" nodeType="afterEffect" presetSubtype="8" presetID="2" grpId="35" fill="hold">
                                  <p:stCondLst>
                                    <p:cond delay="0"/>
                                  </p:stCondLst>
                                  <p:iterate type="el" backwards="0">
                                    <p:tmAbs val="0"/>
                                  </p:iterate>
                                  <p:childTnLst>
                                    <p:set>
                                      <p:cBhvr>
                                        <p:cTn id="142" fill="hold"/>
                                        <p:tgtEl>
                                          <p:spTgt spid="782"/>
                                        </p:tgtEl>
                                        <p:attrNameLst>
                                          <p:attrName>style.visibility</p:attrName>
                                        </p:attrNameLst>
                                      </p:cBhvr>
                                      <p:to>
                                        <p:strVal val="visible"/>
                                      </p:to>
                                    </p:set>
                                    <p:anim calcmode="lin" valueType="num">
                                      <p:cBhvr>
                                        <p:cTn id="143" dur="200" fill="hold"/>
                                        <p:tgtEl>
                                          <p:spTgt spid="782"/>
                                        </p:tgtEl>
                                        <p:attrNameLst>
                                          <p:attrName>ppt_x</p:attrName>
                                        </p:attrNameLst>
                                      </p:cBhvr>
                                      <p:tavLst>
                                        <p:tav tm="0">
                                          <p:val>
                                            <p:strVal val="0-#ppt_w/2"/>
                                          </p:val>
                                        </p:tav>
                                        <p:tav tm="100000">
                                          <p:val>
                                            <p:strVal val="#ppt_x"/>
                                          </p:val>
                                        </p:tav>
                                      </p:tavLst>
                                    </p:anim>
                                    <p:anim calcmode="lin" valueType="num">
                                      <p:cBhvr>
                                        <p:cTn id="144" dur="200" fill="hold"/>
                                        <p:tgtEl>
                                          <p:spTgt spid="782"/>
                                        </p:tgtEl>
                                        <p:attrNameLst>
                                          <p:attrName>ppt_y</p:attrName>
                                        </p:attrNameLst>
                                      </p:cBhvr>
                                      <p:tavLst>
                                        <p:tav tm="0">
                                          <p:val>
                                            <p:strVal val="#ppt_y"/>
                                          </p:val>
                                        </p:tav>
                                        <p:tav tm="100000">
                                          <p:val>
                                            <p:strVal val="#ppt_y"/>
                                          </p:val>
                                        </p:tav>
                                      </p:tavLst>
                                    </p:anim>
                                  </p:childTnLst>
                                </p:cTn>
                              </p:par>
                            </p:childTnLst>
                          </p:cTn>
                        </p:par>
                        <p:par>
                          <p:cTn id="145" fill="hold">
                            <p:stCondLst>
                              <p:cond delay="3600"/>
                            </p:stCondLst>
                            <p:childTnLst>
                              <p:par>
                                <p:cTn id="146" presetClass="entr" nodeType="afterEffect" presetSubtype="0" presetID="1" grpId="36" fill="hold">
                                  <p:stCondLst>
                                    <p:cond delay="0"/>
                                  </p:stCondLst>
                                  <p:iterate type="el" backwards="0">
                                    <p:tmAbs val="0"/>
                                  </p:iterate>
                                  <p:childTnLst>
                                    <p:set>
                                      <p:cBhvr>
                                        <p:cTn id="147" fill="hold"/>
                                        <p:tgtEl>
                                          <p:spTgt spid="725"/>
                                        </p:tgtEl>
                                        <p:attrNameLst>
                                          <p:attrName>style.visibility</p:attrName>
                                        </p:attrNameLst>
                                      </p:cBhvr>
                                      <p:to>
                                        <p:strVal val="visible"/>
                                      </p:to>
                                    </p:set>
                                  </p:childTnLst>
                                </p:cTn>
                              </p:par>
                            </p:childTnLst>
                          </p:cTn>
                        </p:par>
                        <p:par>
                          <p:cTn id="148" fill="hold">
                            <p:stCondLst>
                              <p:cond delay="3600"/>
                            </p:stCondLst>
                            <p:childTnLst>
                              <p:par>
                                <p:cTn id="149" presetClass="entr" nodeType="afterEffect" presetSubtype="0" presetID="1" grpId="37" fill="hold">
                                  <p:stCondLst>
                                    <p:cond delay="0"/>
                                  </p:stCondLst>
                                  <p:iterate type="el" backwards="0">
                                    <p:tmAbs val="0"/>
                                  </p:iterate>
                                  <p:childTnLst>
                                    <p:set>
                                      <p:cBhvr>
                                        <p:cTn id="150" fill="hold"/>
                                        <p:tgtEl>
                                          <p:spTgt spid="726"/>
                                        </p:tgtEl>
                                        <p:attrNameLst>
                                          <p:attrName>style.visibility</p:attrName>
                                        </p:attrNameLst>
                                      </p:cBhvr>
                                      <p:to>
                                        <p:strVal val="visible"/>
                                      </p:to>
                                    </p:set>
                                  </p:childTnLst>
                                </p:cTn>
                              </p:par>
                            </p:childTnLst>
                          </p:cTn>
                        </p:par>
                        <p:par>
                          <p:cTn id="151" fill="hold">
                            <p:stCondLst>
                              <p:cond delay="3600"/>
                            </p:stCondLst>
                            <p:childTnLst>
                              <p:par>
                                <p:cTn id="152" presetClass="entr" nodeType="afterEffect" presetSubtype="0" presetID="1" grpId="38" fill="hold">
                                  <p:stCondLst>
                                    <p:cond delay="100"/>
                                  </p:stCondLst>
                                  <p:iterate type="el" backwards="0">
                                    <p:tmAbs val="0"/>
                                  </p:iterate>
                                  <p:childTnLst>
                                    <p:set>
                                      <p:cBhvr>
                                        <p:cTn id="153" fill="hold"/>
                                        <p:tgtEl>
                                          <p:spTgt spid="727"/>
                                        </p:tgtEl>
                                        <p:attrNameLst>
                                          <p:attrName>style.visibility</p:attrName>
                                        </p:attrNameLst>
                                      </p:cBhvr>
                                      <p:to>
                                        <p:strVal val="visible"/>
                                      </p:to>
                                    </p:set>
                                  </p:childTnLst>
                                </p:cTn>
                              </p:par>
                            </p:childTnLst>
                          </p:cTn>
                        </p:par>
                        <p:par>
                          <p:cTn id="154" fill="hold">
                            <p:stCondLst>
                              <p:cond delay="3700"/>
                            </p:stCondLst>
                            <p:childTnLst>
                              <p:par>
                                <p:cTn id="155" presetClass="entr" nodeType="afterEffect" presetSubtype="0" presetID="1" grpId="39" fill="hold">
                                  <p:stCondLst>
                                    <p:cond delay="100"/>
                                  </p:stCondLst>
                                  <p:iterate type="el" backwards="0">
                                    <p:tmAbs val="0"/>
                                  </p:iterate>
                                  <p:childTnLst>
                                    <p:set>
                                      <p:cBhvr>
                                        <p:cTn id="156" fill="hold"/>
                                        <p:tgtEl>
                                          <p:spTgt spid="728"/>
                                        </p:tgtEl>
                                        <p:attrNameLst>
                                          <p:attrName>style.visibility</p:attrName>
                                        </p:attrNameLst>
                                      </p:cBhvr>
                                      <p:to>
                                        <p:strVal val="visible"/>
                                      </p:to>
                                    </p:set>
                                  </p:childTnLst>
                                </p:cTn>
                              </p:par>
                            </p:childTnLst>
                          </p:cTn>
                        </p:par>
                        <p:par>
                          <p:cTn id="157" fill="hold">
                            <p:stCondLst>
                              <p:cond delay="3800"/>
                            </p:stCondLst>
                            <p:childTnLst>
                              <p:par>
                                <p:cTn id="158" presetClass="entr" nodeType="afterEffect" presetSubtype="0" presetID="1" grpId="40" fill="hold">
                                  <p:stCondLst>
                                    <p:cond delay="100"/>
                                  </p:stCondLst>
                                  <p:iterate type="el" backwards="0">
                                    <p:tmAbs val="0"/>
                                  </p:iterate>
                                  <p:childTnLst>
                                    <p:set>
                                      <p:cBhvr>
                                        <p:cTn id="159" fill="hold"/>
                                        <p:tgtEl>
                                          <p:spTgt spid="729"/>
                                        </p:tgtEl>
                                        <p:attrNameLst>
                                          <p:attrName>style.visibility</p:attrName>
                                        </p:attrNameLst>
                                      </p:cBhvr>
                                      <p:to>
                                        <p:strVal val="visible"/>
                                      </p:to>
                                    </p:set>
                                  </p:childTnLst>
                                </p:cTn>
                              </p:par>
                            </p:childTnLst>
                          </p:cTn>
                        </p:par>
                        <p:par>
                          <p:cTn id="160" fill="hold">
                            <p:stCondLst>
                              <p:cond delay="3900"/>
                            </p:stCondLst>
                            <p:childTnLst>
                              <p:par>
                                <p:cTn id="161" presetClass="entr" nodeType="afterEffect" presetSubtype="0" presetID="1" grpId="41" fill="hold">
                                  <p:stCondLst>
                                    <p:cond delay="100"/>
                                  </p:stCondLst>
                                  <p:iterate type="el" backwards="0">
                                    <p:tmAbs val="0"/>
                                  </p:iterate>
                                  <p:childTnLst>
                                    <p:set>
                                      <p:cBhvr>
                                        <p:cTn id="162" fill="hold"/>
                                        <p:tgtEl>
                                          <p:spTgt spid="730"/>
                                        </p:tgtEl>
                                        <p:attrNameLst>
                                          <p:attrName>style.visibility</p:attrName>
                                        </p:attrNameLst>
                                      </p:cBhvr>
                                      <p:to>
                                        <p:strVal val="visible"/>
                                      </p:to>
                                    </p:set>
                                  </p:childTnLst>
                                </p:cTn>
                              </p:par>
                            </p:childTnLst>
                          </p:cTn>
                        </p:par>
                        <p:par>
                          <p:cTn id="163" fill="hold">
                            <p:stCondLst>
                              <p:cond delay="4000"/>
                            </p:stCondLst>
                            <p:childTnLst>
                              <p:par>
                                <p:cTn id="164" presetClass="entr" nodeType="afterEffect" presetSubtype="0" presetID="1" grpId="42" fill="hold">
                                  <p:stCondLst>
                                    <p:cond delay="100"/>
                                  </p:stCondLst>
                                  <p:iterate type="el" backwards="0">
                                    <p:tmAbs val="0"/>
                                  </p:iterate>
                                  <p:childTnLst>
                                    <p:set>
                                      <p:cBhvr>
                                        <p:cTn id="165" fill="hold"/>
                                        <p:tgtEl>
                                          <p:spTgt spid="731"/>
                                        </p:tgtEl>
                                        <p:attrNameLst>
                                          <p:attrName>style.visibility</p:attrName>
                                        </p:attrNameLst>
                                      </p:cBhvr>
                                      <p:to>
                                        <p:strVal val="visible"/>
                                      </p:to>
                                    </p:set>
                                  </p:childTnLst>
                                </p:cTn>
                              </p:par>
                            </p:childTnLst>
                          </p:cTn>
                        </p:par>
                        <p:par>
                          <p:cTn id="166" fill="hold">
                            <p:stCondLst>
                              <p:cond delay="4100"/>
                            </p:stCondLst>
                            <p:childTnLst>
                              <p:par>
                                <p:cTn id="167" presetClass="entr" nodeType="afterEffect" presetSubtype="0" presetID="1" grpId="43" fill="hold">
                                  <p:stCondLst>
                                    <p:cond delay="100"/>
                                  </p:stCondLst>
                                  <p:iterate type="el" backwards="0">
                                    <p:tmAbs val="0"/>
                                  </p:iterate>
                                  <p:childTnLst>
                                    <p:set>
                                      <p:cBhvr>
                                        <p:cTn id="168" fill="hold"/>
                                        <p:tgtEl>
                                          <p:spTgt spid="732"/>
                                        </p:tgtEl>
                                        <p:attrNameLst>
                                          <p:attrName>style.visibility</p:attrName>
                                        </p:attrNameLst>
                                      </p:cBhvr>
                                      <p:to>
                                        <p:strVal val="visible"/>
                                      </p:to>
                                    </p:set>
                                  </p:childTnLst>
                                </p:cTn>
                              </p:par>
                            </p:childTnLst>
                          </p:cTn>
                        </p:par>
                        <p:par>
                          <p:cTn id="169" fill="hold">
                            <p:stCondLst>
                              <p:cond delay="4200"/>
                            </p:stCondLst>
                            <p:childTnLst>
                              <p:par>
                                <p:cTn id="170" presetClass="entr" nodeType="afterEffect" presetSubtype="0" presetID="1" grpId="44" fill="hold">
                                  <p:stCondLst>
                                    <p:cond delay="100"/>
                                  </p:stCondLst>
                                  <p:iterate type="el" backwards="0">
                                    <p:tmAbs val="0"/>
                                  </p:iterate>
                                  <p:childTnLst>
                                    <p:set>
                                      <p:cBhvr>
                                        <p:cTn id="171" fill="hold"/>
                                        <p:tgtEl>
                                          <p:spTgt spid="733"/>
                                        </p:tgtEl>
                                        <p:attrNameLst>
                                          <p:attrName>style.visibility</p:attrName>
                                        </p:attrNameLst>
                                      </p:cBhvr>
                                      <p:to>
                                        <p:strVal val="visible"/>
                                      </p:to>
                                    </p:set>
                                  </p:childTnLst>
                                </p:cTn>
                              </p:par>
                            </p:childTnLst>
                          </p:cTn>
                        </p:par>
                        <p:par>
                          <p:cTn id="172" fill="hold">
                            <p:stCondLst>
                              <p:cond delay="4300"/>
                            </p:stCondLst>
                            <p:childTnLst>
                              <p:par>
                                <p:cTn id="173" presetClass="entr" nodeType="afterEffect" presetSubtype="0" presetID="1" grpId="45" fill="hold">
                                  <p:stCondLst>
                                    <p:cond delay="100"/>
                                  </p:stCondLst>
                                  <p:iterate type="el" backwards="0">
                                    <p:tmAbs val="0"/>
                                  </p:iterate>
                                  <p:childTnLst>
                                    <p:set>
                                      <p:cBhvr>
                                        <p:cTn id="174" fill="hold"/>
                                        <p:tgtEl>
                                          <p:spTgt spid="735"/>
                                        </p:tgtEl>
                                        <p:attrNameLst>
                                          <p:attrName>style.visibility</p:attrName>
                                        </p:attrNameLst>
                                      </p:cBhvr>
                                      <p:to>
                                        <p:strVal val="visible"/>
                                      </p:to>
                                    </p:set>
                                  </p:childTnLst>
                                </p:cTn>
                              </p:par>
                            </p:childTnLst>
                          </p:cTn>
                        </p:par>
                        <p:par>
                          <p:cTn id="175" fill="hold">
                            <p:stCondLst>
                              <p:cond delay="4400"/>
                            </p:stCondLst>
                            <p:childTnLst>
                              <p:par>
                                <p:cTn id="176" presetClass="entr" nodeType="afterEffect" presetSubtype="0" presetID="1" grpId="46" fill="hold">
                                  <p:stCondLst>
                                    <p:cond delay="100"/>
                                  </p:stCondLst>
                                  <p:iterate type="el" backwards="0">
                                    <p:tmAbs val="0"/>
                                  </p:iterate>
                                  <p:childTnLst>
                                    <p:set>
                                      <p:cBhvr>
                                        <p:cTn id="177" fill="hold"/>
                                        <p:tgtEl>
                                          <p:spTgt spid="734"/>
                                        </p:tgtEl>
                                        <p:attrNameLst>
                                          <p:attrName>style.visibility</p:attrName>
                                        </p:attrNameLst>
                                      </p:cBhvr>
                                      <p:to>
                                        <p:strVal val="visible"/>
                                      </p:to>
                                    </p:set>
                                  </p:childTnLst>
                                </p:cTn>
                              </p:par>
                            </p:childTnLst>
                          </p:cTn>
                        </p:par>
                        <p:par>
                          <p:cTn id="178" fill="hold">
                            <p:stCondLst>
                              <p:cond delay="4500"/>
                            </p:stCondLst>
                            <p:childTnLst>
                              <p:par>
                                <p:cTn id="179" presetClass="entr" nodeType="afterEffect" presetSubtype="0" presetID="1" grpId="47" fill="hold">
                                  <p:stCondLst>
                                    <p:cond delay="100"/>
                                  </p:stCondLst>
                                  <p:iterate type="el" backwards="0">
                                    <p:tmAbs val="0"/>
                                  </p:iterate>
                                  <p:childTnLst>
                                    <p:set>
                                      <p:cBhvr>
                                        <p:cTn id="180" fill="hold"/>
                                        <p:tgtEl>
                                          <p:spTgt spid="736"/>
                                        </p:tgtEl>
                                        <p:attrNameLst>
                                          <p:attrName>style.visibility</p:attrName>
                                        </p:attrNameLst>
                                      </p:cBhvr>
                                      <p:to>
                                        <p:strVal val="visible"/>
                                      </p:to>
                                    </p:set>
                                  </p:childTnLst>
                                </p:cTn>
                              </p:par>
                            </p:childTnLst>
                          </p:cTn>
                        </p:par>
                        <p:par>
                          <p:cTn id="181" fill="hold">
                            <p:stCondLst>
                              <p:cond delay="4600"/>
                            </p:stCondLst>
                            <p:childTnLst>
                              <p:par>
                                <p:cTn id="182" presetClass="entr" nodeType="afterEffect" presetSubtype="0" presetID="1" grpId="48" fill="hold">
                                  <p:stCondLst>
                                    <p:cond delay="100"/>
                                  </p:stCondLst>
                                  <p:iterate type="el" backwards="0">
                                    <p:tmAbs val="0"/>
                                  </p:iterate>
                                  <p:childTnLst>
                                    <p:set>
                                      <p:cBhvr>
                                        <p:cTn id="183" fill="hold"/>
                                        <p:tgtEl>
                                          <p:spTgt spid="737"/>
                                        </p:tgtEl>
                                        <p:attrNameLst>
                                          <p:attrName>style.visibility</p:attrName>
                                        </p:attrNameLst>
                                      </p:cBhvr>
                                      <p:to>
                                        <p:strVal val="visible"/>
                                      </p:to>
                                    </p:set>
                                  </p:childTnLst>
                                </p:cTn>
                              </p:par>
                            </p:childTnLst>
                          </p:cTn>
                        </p:par>
                        <p:par>
                          <p:cTn id="184" fill="hold">
                            <p:stCondLst>
                              <p:cond delay="4700"/>
                            </p:stCondLst>
                            <p:childTnLst>
                              <p:par>
                                <p:cTn id="185" presetClass="entr" nodeType="afterEffect" presetSubtype="0" presetID="1" grpId="49" fill="hold">
                                  <p:stCondLst>
                                    <p:cond delay="100"/>
                                  </p:stCondLst>
                                  <p:iterate type="el" backwards="0">
                                    <p:tmAbs val="0"/>
                                  </p:iterate>
                                  <p:childTnLst>
                                    <p:set>
                                      <p:cBhvr>
                                        <p:cTn id="186" fill="hold"/>
                                        <p:tgtEl>
                                          <p:spTgt spid="738"/>
                                        </p:tgtEl>
                                        <p:attrNameLst>
                                          <p:attrName>style.visibility</p:attrName>
                                        </p:attrNameLst>
                                      </p:cBhvr>
                                      <p:to>
                                        <p:strVal val="visible"/>
                                      </p:to>
                                    </p:set>
                                  </p:childTnLst>
                                </p:cTn>
                              </p:par>
                            </p:childTnLst>
                          </p:cTn>
                        </p:par>
                        <p:par>
                          <p:cTn id="187" fill="hold">
                            <p:stCondLst>
                              <p:cond delay="4800"/>
                            </p:stCondLst>
                            <p:childTnLst>
                              <p:par>
                                <p:cTn id="188" presetClass="entr" nodeType="afterEffect" presetSubtype="0" presetID="1" grpId="50" fill="hold">
                                  <p:stCondLst>
                                    <p:cond delay="100"/>
                                  </p:stCondLst>
                                  <p:iterate type="el" backwards="0">
                                    <p:tmAbs val="0"/>
                                  </p:iterate>
                                  <p:childTnLst>
                                    <p:set>
                                      <p:cBhvr>
                                        <p:cTn id="189" fill="hold"/>
                                        <p:tgtEl>
                                          <p:spTgt spid="739"/>
                                        </p:tgtEl>
                                        <p:attrNameLst>
                                          <p:attrName>style.visibility</p:attrName>
                                        </p:attrNameLst>
                                      </p:cBhvr>
                                      <p:to>
                                        <p:strVal val="visible"/>
                                      </p:to>
                                    </p:set>
                                  </p:childTnLst>
                                </p:cTn>
                              </p:par>
                            </p:childTnLst>
                          </p:cTn>
                        </p:par>
                        <p:par>
                          <p:cTn id="190" fill="hold">
                            <p:stCondLst>
                              <p:cond delay="4900"/>
                            </p:stCondLst>
                            <p:childTnLst>
                              <p:par>
                                <p:cTn id="191" presetClass="entr" nodeType="afterEffect" presetSubtype="0" presetID="1" grpId="51" fill="hold">
                                  <p:stCondLst>
                                    <p:cond delay="100"/>
                                  </p:stCondLst>
                                  <p:iterate type="el" backwards="0">
                                    <p:tmAbs val="0"/>
                                  </p:iterate>
                                  <p:childTnLst>
                                    <p:set>
                                      <p:cBhvr>
                                        <p:cTn id="192" fill="hold"/>
                                        <p:tgtEl>
                                          <p:spTgt spid="740"/>
                                        </p:tgtEl>
                                        <p:attrNameLst>
                                          <p:attrName>style.visibility</p:attrName>
                                        </p:attrNameLst>
                                      </p:cBhvr>
                                      <p:to>
                                        <p:strVal val="visible"/>
                                      </p:to>
                                    </p:set>
                                  </p:childTnLst>
                                </p:cTn>
                              </p:par>
                            </p:childTnLst>
                          </p:cTn>
                        </p:par>
                        <p:par>
                          <p:cTn id="193" fill="hold">
                            <p:stCondLst>
                              <p:cond delay="5000"/>
                            </p:stCondLst>
                            <p:childTnLst>
                              <p:par>
                                <p:cTn id="194" presetClass="entr" nodeType="afterEffect" presetSubtype="0" presetID="1" grpId="52" fill="hold">
                                  <p:stCondLst>
                                    <p:cond delay="100"/>
                                  </p:stCondLst>
                                  <p:iterate type="el" backwards="0">
                                    <p:tmAbs val="0"/>
                                  </p:iterate>
                                  <p:childTnLst>
                                    <p:set>
                                      <p:cBhvr>
                                        <p:cTn id="195" fill="hold"/>
                                        <p:tgtEl>
                                          <p:spTgt spid="741"/>
                                        </p:tgtEl>
                                        <p:attrNameLst>
                                          <p:attrName>style.visibility</p:attrName>
                                        </p:attrNameLst>
                                      </p:cBhvr>
                                      <p:to>
                                        <p:strVal val="visible"/>
                                      </p:to>
                                    </p:set>
                                  </p:childTnLst>
                                </p:cTn>
                              </p:par>
                            </p:childTnLst>
                          </p:cTn>
                        </p:par>
                        <p:par>
                          <p:cTn id="196" fill="hold">
                            <p:stCondLst>
                              <p:cond delay="5100"/>
                            </p:stCondLst>
                            <p:childTnLst>
                              <p:par>
                                <p:cTn id="197" presetClass="entr" nodeType="afterEffect" presetSubtype="0" presetID="1" grpId="53" fill="hold">
                                  <p:stCondLst>
                                    <p:cond delay="100"/>
                                  </p:stCondLst>
                                  <p:iterate type="el" backwards="0">
                                    <p:tmAbs val="0"/>
                                  </p:iterate>
                                  <p:childTnLst>
                                    <p:set>
                                      <p:cBhvr>
                                        <p:cTn id="198" fill="hold"/>
                                        <p:tgtEl>
                                          <p:spTgt spid="742"/>
                                        </p:tgtEl>
                                        <p:attrNameLst>
                                          <p:attrName>style.visibility</p:attrName>
                                        </p:attrNameLst>
                                      </p:cBhvr>
                                      <p:to>
                                        <p:strVal val="visible"/>
                                      </p:to>
                                    </p:set>
                                  </p:childTnLst>
                                </p:cTn>
                              </p:par>
                            </p:childTnLst>
                          </p:cTn>
                        </p:par>
                        <p:par>
                          <p:cTn id="199" fill="hold">
                            <p:stCondLst>
                              <p:cond delay="5200"/>
                            </p:stCondLst>
                            <p:childTnLst>
                              <p:par>
                                <p:cTn id="200" presetClass="entr" nodeType="afterEffect" presetSubtype="0" presetID="1" grpId="54" fill="hold">
                                  <p:stCondLst>
                                    <p:cond delay="100"/>
                                  </p:stCondLst>
                                  <p:iterate type="el" backwards="0">
                                    <p:tmAbs val="0"/>
                                  </p:iterate>
                                  <p:childTnLst>
                                    <p:set>
                                      <p:cBhvr>
                                        <p:cTn id="201" fill="hold"/>
                                        <p:tgtEl>
                                          <p:spTgt spid="743"/>
                                        </p:tgtEl>
                                        <p:attrNameLst>
                                          <p:attrName>style.visibility</p:attrName>
                                        </p:attrNameLst>
                                      </p:cBhvr>
                                      <p:to>
                                        <p:strVal val="visible"/>
                                      </p:to>
                                    </p:set>
                                  </p:childTnLst>
                                </p:cTn>
                              </p:par>
                            </p:childTnLst>
                          </p:cTn>
                        </p:par>
                        <p:par>
                          <p:cTn id="202" fill="hold">
                            <p:stCondLst>
                              <p:cond delay="5300"/>
                            </p:stCondLst>
                            <p:childTnLst>
                              <p:par>
                                <p:cTn id="203" presetClass="entr" nodeType="afterEffect" presetSubtype="0" presetID="1" grpId="55" fill="hold">
                                  <p:stCondLst>
                                    <p:cond delay="100"/>
                                  </p:stCondLst>
                                  <p:iterate type="el" backwards="0">
                                    <p:tmAbs val="0"/>
                                  </p:iterate>
                                  <p:childTnLst>
                                    <p:set>
                                      <p:cBhvr>
                                        <p:cTn id="204" fill="hold"/>
                                        <p:tgtEl>
                                          <p:spTgt spid="744"/>
                                        </p:tgtEl>
                                        <p:attrNameLst>
                                          <p:attrName>style.visibility</p:attrName>
                                        </p:attrNameLst>
                                      </p:cBhvr>
                                      <p:to>
                                        <p:strVal val="visible"/>
                                      </p:to>
                                    </p:set>
                                  </p:childTnLst>
                                </p:cTn>
                              </p:par>
                            </p:childTnLst>
                          </p:cTn>
                        </p:par>
                        <p:par>
                          <p:cTn id="205" fill="hold">
                            <p:stCondLst>
                              <p:cond delay="5400"/>
                            </p:stCondLst>
                            <p:childTnLst>
                              <p:par>
                                <p:cTn id="206" presetClass="entr" nodeType="afterEffect" presetSubtype="0" presetID="1" grpId="56" fill="hold">
                                  <p:stCondLst>
                                    <p:cond delay="100"/>
                                  </p:stCondLst>
                                  <p:iterate type="el" backwards="0">
                                    <p:tmAbs val="0"/>
                                  </p:iterate>
                                  <p:childTnLst>
                                    <p:set>
                                      <p:cBhvr>
                                        <p:cTn id="207" fill="hold"/>
                                        <p:tgtEl>
                                          <p:spTgt spid="745"/>
                                        </p:tgtEl>
                                        <p:attrNameLst>
                                          <p:attrName>style.visibility</p:attrName>
                                        </p:attrNameLst>
                                      </p:cBhvr>
                                      <p:to>
                                        <p:strVal val="visible"/>
                                      </p:to>
                                    </p:set>
                                  </p:childTnLst>
                                </p:cTn>
                              </p:par>
                            </p:childTnLst>
                          </p:cTn>
                        </p:par>
                        <p:par>
                          <p:cTn id="208" fill="hold">
                            <p:stCondLst>
                              <p:cond delay="5500"/>
                            </p:stCondLst>
                            <p:childTnLst>
                              <p:par>
                                <p:cTn id="209" presetClass="entr" nodeType="afterEffect" presetSubtype="0" presetID="1" grpId="57" fill="hold">
                                  <p:stCondLst>
                                    <p:cond delay="100"/>
                                  </p:stCondLst>
                                  <p:iterate type="el" backwards="0">
                                    <p:tmAbs val="0"/>
                                  </p:iterate>
                                  <p:childTnLst>
                                    <p:set>
                                      <p:cBhvr>
                                        <p:cTn id="210" fill="hold"/>
                                        <p:tgtEl>
                                          <p:spTgt spid="746"/>
                                        </p:tgtEl>
                                        <p:attrNameLst>
                                          <p:attrName>style.visibility</p:attrName>
                                        </p:attrNameLst>
                                      </p:cBhvr>
                                      <p:to>
                                        <p:strVal val="visible"/>
                                      </p:to>
                                    </p:set>
                                  </p:childTnLst>
                                </p:cTn>
                              </p:par>
                            </p:childTnLst>
                          </p:cTn>
                        </p:par>
                        <p:par>
                          <p:cTn id="211" fill="hold">
                            <p:stCondLst>
                              <p:cond delay="5600"/>
                            </p:stCondLst>
                            <p:childTnLst>
                              <p:par>
                                <p:cTn id="212" presetClass="entr" nodeType="afterEffect" presetSubtype="0" presetID="1" grpId="58" fill="hold">
                                  <p:stCondLst>
                                    <p:cond delay="100"/>
                                  </p:stCondLst>
                                  <p:iterate type="el" backwards="0">
                                    <p:tmAbs val="0"/>
                                  </p:iterate>
                                  <p:childTnLst>
                                    <p:set>
                                      <p:cBhvr>
                                        <p:cTn id="213" fill="hold"/>
                                        <p:tgtEl>
                                          <p:spTgt spid="7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08" grpId="2"/>
      <p:bldP build="whole" bldLvl="1" animBg="1" rev="0" advAuto="0" spid="736" grpId="47"/>
      <p:bldP build="whole" bldLvl="1" animBg="1" rev="0" advAuto="0" spid="710" grpId="6"/>
      <p:bldP build="whole" bldLvl="1" animBg="1" rev="0" advAuto="0" spid="737" grpId="48"/>
      <p:bldP build="whole" bldLvl="1" animBg="1" rev="0" advAuto="0" spid="724" grpId="34"/>
      <p:bldP build="whole" bldLvl="1" animBg="1" rev="0" advAuto="0" spid="742" grpId="53"/>
      <p:bldP build="whole" bldLvl="1" animBg="1" rev="0" advAuto="0" spid="713" grpId="12"/>
      <p:bldP build="whole" bldLvl="1" animBg="1" rev="0" advAuto="0" spid="767" grpId="5"/>
      <p:bldP build="whole" bldLvl="1" animBg="1" rev="0" advAuto="0" spid="744" grpId="55"/>
      <p:bldP build="whole" bldLvl="1" animBg="1" rev="0" advAuto="0" spid="726" grpId="37"/>
      <p:bldP build="whole" bldLvl="1" animBg="1" rev="0" advAuto="0" spid="768" grpId="7"/>
      <p:bldP build="whole" bldLvl="1" animBg="1" rev="0" advAuto="0" spid="745" grpId="56"/>
      <p:bldP build="whole" bldLvl="1" animBg="1" rev="0" advAuto="0" spid="715" grpId="16"/>
      <p:bldP build="whole" bldLvl="1" animBg="1" rev="0" advAuto="0" spid="728" grpId="39"/>
      <p:bldP build="whole" bldLvl="1" animBg="1" rev="0" advAuto="0" spid="769" grpId="9"/>
      <p:bldP build="whole" bldLvl="1" animBg="1" rev="0" advAuto="0" spid="770" grpId="11"/>
      <p:bldP build="whole" bldLvl="1" animBg="1" rev="0" advAuto="0" spid="746" grpId="57"/>
      <p:bldP build="whole" bldLvl="1" animBg="1" rev="0" advAuto="0" spid="747" grpId="58"/>
      <p:bldP build="whole" bldLvl="1" animBg="1" rev="0" advAuto="0" spid="771" grpId="13"/>
      <p:bldP build="whole" bldLvl="1" animBg="1" rev="0" advAuto="0" spid="716" grpId="18"/>
      <p:bldP build="whole" bldLvl="1" animBg="1" rev="0" advAuto="0" spid="729" grpId="40"/>
      <p:bldP build="whole" bldLvl="1" animBg="1" rev="0" advAuto="0" spid="772" grpId="15"/>
      <p:bldP build="whole" bldLvl="1" animBg="1" rev="0" advAuto="0" spid="730" grpId="41"/>
      <p:bldP build="whole" bldLvl="1" animBg="1" rev="0" advAuto="0" spid="741" grpId="52"/>
      <p:bldP build="whole" bldLvl="1" animBg="1" rev="0" advAuto="0" spid="773" grpId="17"/>
      <p:bldP build="whole" bldLvl="1" animBg="1" rev="0" advAuto="0" spid="717" grpId="20"/>
      <p:bldP build="whole" bldLvl="1" animBg="1" rev="0" advAuto="0" spid="731" grpId="42"/>
      <p:bldP build="whole" bldLvl="1" animBg="1" rev="0" advAuto="0" spid="783" grpId="1"/>
      <p:bldP build="whole" bldLvl="1" animBg="1" rev="0" advAuto="0" spid="718" grpId="22"/>
      <p:bldP build="whole" bldLvl="1" animBg="1" rev="0" advAuto="0" spid="774" grpId="19"/>
      <p:bldP build="whole" bldLvl="1" animBg="1" rev="0" advAuto="0" spid="775" grpId="21"/>
      <p:bldP build="whole" bldLvl="1" animBg="1" rev="0" advAuto="0" spid="732" grpId="43"/>
      <p:bldP build="whole" bldLvl="1" animBg="1" rev="0" advAuto="0" spid="776" grpId="23"/>
      <p:bldP build="whole" bldLvl="1" animBg="1" rev="0" advAuto="0" spid="733" grpId="44"/>
      <p:bldP build="whole" bldLvl="1" animBg="1" rev="0" advAuto="0" spid="719" grpId="24"/>
      <p:bldP build="whole" bldLvl="1" animBg="1" rev="0" advAuto="0" spid="777" grpId="25"/>
      <p:bldP build="whole" bldLvl="1" animBg="1" rev="0" advAuto="0" spid="778" grpId="27"/>
      <p:bldP build="whole" bldLvl="1" animBg="1" rev="0" advAuto="0" spid="720" grpId="28"/>
      <p:bldP build="whole" bldLvl="1" animBg="1" rev="0" advAuto="0" spid="721" grpId="26"/>
      <p:bldP build="whole" bldLvl="1" animBg="1" rev="0" advAuto="0" spid="779" grpId="29"/>
      <p:bldP build="whole" bldLvl="1" animBg="1" rev="0" advAuto="0" spid="734" grpId="46"/>
      <p:bldP build="whole" bldLvl="1" animBg="1" rev="0" advAuto="0" spid="735" grpId="45"/>
      <p:bldP build="whole" bldLvl="1" animBg="1" rev="0" advAuto="0" spid="780" grpId="31"/>
      <p:bldP build="whole" bldLvl="1" animBg="1" rev="0" advAuto="0" spid="740" grpId="51"/>
      <p:bldP build="whole" bldLvl="1" animBg="1" rev="0" advAuto="0" spid="722" grpId="30"/>
      <p:bldP build="whole" bldLvl="1" animBg="1" rev="0" advAuto="0" spid="781" grpId="33"/>
      <p:bldP build="whole" bldLvl="1" animBg="1" rev="0" advAuto="0" spid="709" grpId="4"/>
      <p:bldP build="whole" bldLvl="1" animBg="1" rev="0" advAuto="0" spid="782" grpId="35"/>
      <p:bldP build="whole" bldLvl="1" animBg="1" rev="0" advAuto="0" spid="723" grpId="32"/>
      <p:bldP build="whole" bldLvl="1" animBg="1" rev="0" advAuto="0" spid="738" grpId="49"/>
      <p:bldP build="whole" bldLvl="1" animBg="1" rev="0" advAuto="0" spid="712" grpId="10"/>
      <p:bldP build="whole" bldLvl="1" animBg="1" rev="0" advAuto="0" spid="766" grpId="3"/>
      <p:bldP build="whole" bldLvl="1" animBg="1" rev="0" advAuto="0" spid="725" grpId="36"/>
      <p:bldP build="whole" bldLvl="1" animBg="1" rev="0" advAuto="0" spid="743" grpId="54"/>
      <p:bldP build="whole" bldLvl="1" animBg="1" rev="0" advAuto="0" spid="739" grpId="50"/>
      <p:bldP build="whole" bldLvl="1" animBg="1" rev="0" advAuto="0" spid="714" grpId="14"/>
      <p:bldP build="whole" bldLvl="1" animBg="1" rev="0" advAuto="0" spid="727" grpId="38"/>
      <p:bldP build="whole" bldLvl="1" animBg="1" rev="0" advAuto="0" spid="711" grpId="8"/>
    </p:bldLst>
  </p:timing>
</p:sld>
</file>

<file path=ppt/theme/theme1.xml><?xml version="1.0" encoding="utf-8"?>
<a:theme xmlns:a="http://schemas.openxmlformats.org/drawingml/2006/main" xmlns:r="http://schemas.openxmlformats.org/officeDocument/2006/relationships"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Helvetica Neue"/>
        <a:ea typeface="Helvetica Neue"/>
        <a:cs typeface="Helvetica Neue"/>
      </a:majorFont>
      <a:minorFont>
        <a:latin typeface="Helvetica Neue"/>
        <a:ea typeface="Helvetica Neue"/>
        <a:cs typeface="Helvetica Neue"/>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Helvetica Neue"/>
        <a:ea typeface="Helvetica Neue"/>
        <a:cs typeface="Helvetica Neue"/>
      </a:majorFont>
      <a:minorFont>
        <a:latin typeface="Helvetica Neue"/>
        <a:ea typeface="Helvetica Neue"/>
        <a:cs typeface="Helvetica Neue"/>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